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6" r:id="rId1"/>
  </p:sldMasterIdLst>
  <p:notesMasterIdLst>
    <p:notesMasterId r:id="rId17"/>
  </p:notesMasterIdLst>
  <p:sldIdLst>
    <p:sldId id="272" r:id="rId2"/>
    <p:sldId id="283" r:id="rId3"/>
    <p:sldId id="284" r:id="rId4"/>
    <p:sldId id="282" r:id="rId5"/>
    <p:sldId id="285" r:id="rId6"/>
    <p:sldId id="286" r:id="rId7"/>
    <p:sldId id="258" r:id="rId8"/>
    <p:sldId id="273" r:id="rId9"/>
    <p:sldId id="274" r:id="rId10"/>
    <p:sldId id="281" r:id="rId11"/>
    <p:sldId id="275" r:id="rId12"/>
    <p:sldId id="263" r:id="rId13"/>
    <p:sldId id="267" r:id="rId14"/>
    <p:sldId id="269" r:id="rId15"/>
    <p:sldId id="28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5501" autoAdjust="0"/>
  </p:normalViewPr>
  <p:slideViewPr>
    <p:cSldViewPr snapToGrid="0">
      <p:cViewPr>
        <p:scale>
          <a:sx n="70" d="100"/>
          <a:sy n="70" d="100"/>
        </p:scale>
        <p:origin x="-660" y="-108"/>
      </p:cViewPr>
      <p:guideLst>
        <p:guide orient="horz" pos="2160"/>
        <p:guide pos="3840"/>
      </p:guideLst>
    </p:cSldViewPr>
  </p:slideViewPr>
  <p:outlineViewPr>
    <p:cViewPr>
      <p:scale>
        <a:sx n="33" d="100"/>
        <a:sy n="33" d="100"/>
      </p:scale>
      <p:origin x="0" y="-7944"/>
    </p:cViewPr>
  </p:outlineViewPr>
  <p:notesTextViewPr>
    <p:cViewPr>
      <p:scale>
        <a:sx n="1" d="1"/>
        <a:sy n="1" d="1"/>
      </p:scale>
      <p:origin x="0" y="0"/>
    </p:cViewPr>
  </p:notesTextViewPr>
  <p:sorterViewPr>
    <p:cViewPr>
      <p:scale>
        <a:sx n="100" d="100"/>
        <a:sy n="100" d="100"/>
      </p:scale>
      <p:origin x="0" y="-1548"/>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1B424F-AD15-4A67-A106-D8C21480E781}" type="datetimeFigureOut">
              <a:rPr lang="es-ES_tradnl" smtClean="0"/>
              <a:t>08/09/2016</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432646-A819-493B-B328-792CC9331D68}" type="slidenum">
              <a:rPr lang="es-ES_tradnl" smtClean="0"/>
              <a:t>‹Nº›</a:t>
            </a:fld>
            <a:endParaRPr lang="es-ES_tradnl"/>
          </a:p>
        </p:txBody>
      </p:sp>
    </p:spTree>
    <p:extLst>
      <p:ext uri="{BB962C8B-B14F-4D97-AF65-F5344CB8AC3E}">
        <p14:creationId xmlns:p14="http://schemas.microsoft.com/office/powerpoint/2010/main" val="3449424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1</a:t>
            </a:fld>
            <a:endParaRPr lang="es-ES_tradnl"/>
          </a:p>
        </p:txBody>
      </p:sp>
    </p:spTree>
    <p:extLst>
      <p:ext uri="{BB962C8B-B14F-4D97-AF65-F5344CB8AC3E}">
        <p14:creationId xmlns:p14="http://schemas.microsoft.com/office/powerpoint/2010/main" val="2973405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14</a:t>
            </a:fld>
            <a:endParaRPr lang="es-ES_tradnl"/>
          </a:p>
        </p:txBody>
      </p:sp>
    </p:spTree>
    <p:extLst>
      <p:ext uri="{BB962C8B-B14F-4D97-AF65-F5344CB8AC3E}">
        <p14:creationId xmlns:p14="http://schemas.microsoft.com/office/powerpoint/2010/main" val="3816891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2</a:t>
            </a:fld>
            <a:endParaRPr lang="es-ES_tradnl"/>
          </a:p>
        </p:txBody>
      </p:sp>
    </p:spTree>
    <p:extLst>
      <p:ext uri="{BB962C8B-B14F-4D97-AF65-F5344CB8AC3E}">
        <p14:creationId xmlns:p14="http://schemas.microsoft.com/office/powerpoint/2010/main" val="142998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3</a:t>
            </a:fld>
            <a:endParaRPr lang="es-ES_tradnl"/>
          </a:p>
        </p:txBody>
      </p:sp>
    </p:spTree>
    <p:extLst>
      <p:ext uri="{BB962C8B-B14F-4D97-AF65-F5344CB8AC3E}">
        <p14:creationId xmlns:p14="http://schemas.microsoft.com/office/powerpoint/2010/main" val="131827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4</a:t>
            </a:fld>
            <a:endParaRPr lang="es-ES_tradnl"/>
          </a:p>
        </p:txBody>
      </p:sp>
    </p:spTree>
    <p:extLst>
      <p:ext uri="{BB962C8B-B14F-4D97-AF65-F5344CB8AC3E}">
        <p14:creationId xmlns:p14="http://schemas.microsoft.com/office/powerpoint/2010/main" val="71911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5</a:t>
            </a:fld>
            <a:endParaRPr lang="es-ES_tradnl"/>
          </a:p>
        </p:txBody>
      </p:sp>
    </p:spTree>
    <p:extLst>
      <p:ext uri="{BB962C8B-B14F-4D97-AF65-F5344CB8AC3E}">
        <p14:creationId xmlns:p14="http://schemas.microsoft.com/office/powerpoint/2010/main" val="719116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6</a:t>
            </a:fld>
            <a:endParaRPr lang="es-ES_tradnl"/>
          </a:p>
        </p:txBody>
      </p:sp>
    </p:spTree>
    <p:extLst>
      <p:ext uri="{BB962C8B-B14F-4D97-AF65-F5344CB8AC3E}">
        <p14:creationId xmlns:p14="http://schemas.microsoft.com/office/powerpoint/2010/main" val="71911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7</a:t>
            </a:fld>
            <a:endParaRPr lang="es-ES_tradnl"/>
          </a:p>
        </p:txBody>
      </p:sp>
    </p:spTree>
    <p:extLst>
      <p:ext uri="{BB962C8B-B14F-4D97-AF65-F5344CB8AC3E}">
        <p14:creationId xmlns:p14="http://schemas.microsoft.com/office/powerpoint/2010/main" val="32208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12</a:t>
            </a:fld>
            <a:endParaRPr lang="es-ES_tradnl"/>
          </a:p>
        </p:txBody>
      </p:sp>
    </p:spTree>
    <p:extLst>
      <p:ext uri="{BB962C8B-B14F-4D97-AF65-F5344CB8AC3E}">
        <p14:creationId xmlns:p14="http://schemas.microsoft.com/office/powerpoint/2010/main" val="330918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31432646-A819-493B-B328-792CC9331D68}" type="slidenum">
              <a:rPr lang="es-ES_tradnl" smtClean="0"/>
              <a:t>13</a:t>
            </a:fld>
            <a:endParaRPr lang="es-ES_tradnl"/>
          </a:p>
        </p:txBody>
      </p:sp>
    </p:spTree>
    <p:extLst>
      <p:ext uri="{BB962C8B-B14F-4D97-AF65-F5344CB8AC3E}">
        <p14:creationId xmlns:p14="http://schemas.microsoft.com/office/powerpoint/2010/main" val="88489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2941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506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41630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22511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01693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31760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29687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70342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1363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7500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5327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330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390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8233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3273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5437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00122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9/8/2016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09225672"/>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 id="21474839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5984" y="982615"/>
            <a:ext cx="8911687" cy="2332450"/>
          </a:xfrm>
        </p:spPr>
        <p:txBody>
          <a:bodyPr>
            <a:normAutofit fontScale="90000"/>
          </a:bodyPr>
          <a:lstStyle/>
          <a:p>
            <a:pPr algn="ctr"/>
            <a:r>
              <a:rPr lang="es-ES_tradnl" dirty="0"/>
              <a:t>		</a:t>
            </a:r>
            <a:br>
              <a:rPr lang="es-ES_tradnl" dirty="0"/>
            </a:br>
            <a:r>
              <a:rPr lang="es-ES_tradnl" dirty="0" smtClean="0"/>
              <a:t>FORMULARIOS ELECTRONICOS DEL MT: HERRAMIENTAS PARA LA FORMALIZACION DEL EMPLEO.</a:t>
            </a:r>
            <a:endParaRPr lang="es-ES_tradnl" dirty="0"/>
          </a:p>
        </p:txBody>
      </p:sp>
      <p:sp>
        <p:nvSpPr>
          <p:cNvPr id="3" name="Marcador de contenido 2"/>
          <p:cNvSpPr>
            <a:spLocks noGrp="1"/>
          </p:cNvSpPr>
          <p:nvPr>
            <p:ph idx="1"/>
          </p:nvPr>
        </p:nvSpPr>
        <p:spPr>
          <a:xfrm>
            <a:off x="2140772" y="2148840"/>
            <a:ext cx="9008838" cy="4284232"/>
          </a:xfrm>
        </p:spPr>
        <p:txBody>
          <a:bodyPr>
            <a:normAutofit/>
          </a:bodyPr>
          <a:lstStyle/>
          <a:p>
            <a:endParaRPr lang="es-ES_tradnl" dirty="0"/>
          </a:p>
          <a:p>
            <a:pPr algn="ctr"/>
            <a:endParaRPr lang="es-ES_tradnl" dirty="0"/>
          </a:p>
          <a:p>
            <a:pPr algn="ctr"/>
            <a:endParaRPr lang="es-ES_tradnl" dirty="0"/>
          </a:p>
          <a:p>
            <a:pPr algn="ctr"/>
            <a:endParaRPr lang="es-ES_tradnl" dirty="0"/>
          </a:p>
          <a:p>
            <a:pPr algn="ctr"/>
            <a:r>
              <a:rPr lang="es-ES_tradnl" dirty="0"/>
              <a:t>Procedimientos Ante el Ministerio de Trabajo.</a:t>
            </a:r>
          </a:p>
          <a:p>
            <a:endParaRPr lang="es-ES_tradnl" dirty="0"/>
          </a:p>
          <a:p>
            <a:endParaRPr lang="es-ES_tradnl" dirty="0"/>
          </a:p>
          <a:p>
            <a:pPr algn="r"/>
            <a:r>
              <a:rPr lang="es-ES_tradnl" dirty="0"/>
              <a:t>Lic. Valentín Herrera González.</a:t>
            </a:r>
          </a:p>
          <a:p>
            <a:pPr algn="r"/>
            <a:r>
              <a:rPr lang="es-ES_tradnl" dirty="0"/>
              <a:t>Director General de Trabajo</a:t>
            </a:r>
          </a:p>
        </p:txBody>
      </p:sp>
    </p:spTree>
    <p:extLst>
      <p:ext uri="{BB962C8B-B14F-4D97-AF65-F5344CB8AC3E}">
        <p14:creationId xmlns:p14="http://schemas.microsoft.com/office/powerpoint/2010/main" val="40960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b="1" dirty="0" smtClean="0">
                <a:solidFill>
                  <a:srgbClr val="002060"/>
                </a:solidFill>
              </a:rPr>
              <a:t/>
            </a:r>
            <a:br>
              <a:rPr lang="en-US" b="1" dirty="0" smtClean="0">
                <a:solidFill>
                  <a:srgbClr val="002060"/>
                </a:solidFill>
              </a:rPr>
            </a:br>
            <a:r>
              <a:rPr lang="es-ES_tradnl" b="1" dirty="0" smtClean="0">
                <a:solidFill>
                  <a:srgbClr val="002060"/>
                </a:solidFill>
              </a:rPr>
              <a:t>Art. 17 </a:t>
            </a:r>
            <a:r>
              <a:rPr lang="es-ES_tradnl" b="1" dirty="0" err="1" smtClean="0">
                <a:solidFill>
                  <a:srgbClr val="002060"/>
                </a:solidFill>
              </a:rPr>
              <a:t>Regl</a:t>
            </a:r>
            <a:r>
              <a:rPr lang="es-ES_tradnl" b="1" dirty="0" smtClean="0">
                <a:solidFill>
                  <a:srgbClr val="002060"/>
                </a:solidFill>
              </a:rPr>
              <a:t>. 258-93</a:t>
            </a:r>
            <a:endParaRPr lang="en-US" dirty="0"/>
          </a:p>
        </p:txBody>
      </p:sp>
      <p:sp>
        <p:nvSpPr>
          <p:cNvPr id="3" name="Marcador de contenido 2"/>
          <p:cNvSpPr>
            <a:spLocks noGrp="1"/>
          </p:cNvSpPr>
          <p:nvPr>
            <p:ph idx="1"/>
          </p:nvPr>
        </p:nvSpPr>
        <p:spPr/>
        <p:txBody>
          <a:bodyPr/>
          <a:lstStyle/>
          <a:p>
            <a:endParaRPr lang="en-US" b="1" dirty="0" smtClean="0"/>
          </a:p>
          <a:p>
            <a:pPr algn="just"/>
            <a:r>
              <a:rPr lang="es-ES" dirty="0"/>
              <a:t>Registrada la </a:t>
            </a:r>
            <a:r>
              <a:rPr lang="es-ES" dirty="0" smtClean="0"/>
              <a:t>Planilla de Personal Fijo, </a:t>
            </a:r>
            <a:r>
              <a:rPr lang="es-ES" dirty="0"/>
              <a:t>el empleador no puede hacer ninguna </a:t>
            </a:r>
            <a:r>
              <a:rPr lang="es-ES" dirty="0" smtClean="0"/>
              <a:t>alteración </a:t>
            </a:r>
            <a:r>
              <a:rPr lang="es-ES" dirty="0"/>
              <a:t>en la copia en su poder. Los cambios que se operen en el personal fijo, se </a:t>
            </a:r>
            <a:r>
              <a:rPr lang="es-ES" dirty="0" smtClean="0"/>
              <a:t>harán </a:t>
            </a:r>
            <a:r>
              <a:rPr lang="es-ES" dirty="0"/>
              <a:t>constar en formularios especiales que se </a:t>
            </a:r>
            <a:r>
              <a:rPr lang="es-ES" dirty="0" smtClean="0"/>
              <a:t>anexarán </a:t>
            </a:r>
            <a:r>
              <a:rPr lang="es-ES" dirty="0"/>
              <a:t>a la </a:t>
            </a:r>
            <a:r>
              <a:rPr lang="es-ES" dirty="0" smtClean="0"/>
              <a:t>Planilla indicando </a:t>
            </a:r>
            <a:r>
              <a:rPr lang="es-ES" dirty="0"/>
              <a:t>el nombre, nacionalidad, </a:t>
            </a:r>
            <a:r>
              <a:rPr lang="es-ES" dirty="0" smtClean="0"/>
              <a:t>número </a:t>
            </a:r>
            <a:r>
              <a:rPr lang="es-ES" dirty="0"/>
              <a:t>y serie de la </a:t>
            </a:r>
            <a:r>
              <a:rPr lang="es-ES" dirty="0" smtClean="0"/>
              <a:t>cédula </a:t>
            </a:r>
            <a:r>
              <a:rPr lang="es-ES" dirty="0"/>
              <a:t>personal de identidad, </a:t>
            </a:r>
            <a:r>
              <a:rPr lang="es-ES" dirty="0" smtClean="0"/>
              <a:t>ocupación, sexo </a:t>
            </a:r>
            <a:r>
              <a:rPr lang="es-ES" dirty="0"/>
              <a:t>y salario del trabajador saliente y entrante. Estos formularios deben ser depositados dentro de </a:t>
            </a:r>
            <a:r>
              <a:rPr lang="es-ES" dirty="0" smtClean="0"/>
              <a:t>los </a:t>
            </a:r>
            <a:r>
              <a:rPr lang="es-ES" dirty="0"/>
              <a:t>cinco </a:t>
            </a:r>
            <a:r>
              <a:rPr lang="es-ES" dirty="0" smtClean="0"/>
              <a:t>días </a:t>
            </a:r>
            <a:r>
              <a:rPr lang="es-ES" dirty="0"/>
              <a:t>siguientes a la </a:t>
            </a:r>
            <a:r>
              <a:rPr lang="es-ES" dirty="0" smtClean="0"/>
              <a:t>terminación </a:t>
            </a:r>
            <a:r>
              <a:rPr lang="es-ES" dirty="0"/>
              <a:t>de cada mes en el Departamento de Trabajo o la autoridad local que ejerza </a:t>
            </a:r>
            <a:r>
              <a:rPr lang="es-ES" dirty="0" smtClean="0"/>
              <a:t>sus funciones</a:t>
            </a:r>
            <a:r>
              <a:rPr lang="es-ES" dirty="0"/>
              <a:t>, que </a:t>
            </a:r>
            <a:r>
              <a:rPr lang="es-ES" dirty="0" smtClean="0"/>
              <a:t>entregará </a:t>
            </a:r>
            <a:r>
              <a:rPr lang="es-ES" dirty="0"/>
              <a:t>una copia certificada </a:t>
            </a:r>
            <a:r>
              <a:rPr lang="es-ES" dirty="0" smtClean="0"/>
              <a:t>al </a:t>
            </a:r>
            <a:r>
              <a:rPr lang="es-ES" dirty="0"/>
              <a:t>empleador como constancia de haber recibido la </a:t>
            </a:r>
            <a:r>
              <a:rPr lang="es-ES" dirty="0" smtClean="0"/>
              <a:t>notificación.</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2622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b="1" dirty="0" smtClean="0">
                <a:solidFill>
                  <a:srgbClr val="002060"/>
                </a:solidFill>
              </a:rPr>
              <a:t/>
            </a:r>
            <a:br>
              <a:rPr lang="en-US" b="1" dirty="0" smtClean="0">
                <a:solidFill>
                  <a:srgbClr val="002060"/>
                </a:solidFill>
              </a:rPr>
            </a:br>
            <a:r>
              <a:rPr lang="es-ES_tradnl" b="1" dirty="0" smtClean="0">
                <a:solidFill>
                  <a:srgbClr val="002060"/>
                </a:solidFill>
              </a:rPr>
              <a:t>Art. 18 </a:t>
            </a:r>
            <a:r>
              <a:rPr lang="es-ES_tradnl" b="1" dirty="0" err="1" smtClean="0">
                <a:solidFill>
                  <a:srgbClr val="002060"/>
                </a:solidFill>
              </a:rPr>
              <a:t>Regl</a:t>
            </a:r>
            <a:r>
              <a:rPr lang="es-ES_tradnl" b="1" dirty="0" smtClean="0">
                <a:solidFill>
                  <a:srgbClr val="002060"/>
                </a:solidFill>
              </a:rPr>
              <a:t>. 258-93</a:t>
            </a:r>
            <a:endParaRPr lang="en-US" dirty="0"/>
          </a:p>
        </p:txBody>
      </p:sp>
      <p:sp>
        <p:nvSpPr>
          <p:cNvPr id="3" name="Marcador de contenido 2"/>
          <p:cNvSpPr>
            <a:spLocks noGrp="1"/>
          </p:cNvSpPr>
          <p:nvPr>
            <p:ph idx="1"/>
          </p:nvPr>
        </p:nvSpPr>
        <p:spPr/>
        <p:txBody>
          <a:bodyPr/>
          <a:lstStyle/>
          <a:p>
            <a:endParaRPr lang="en-US" b="1" dirty="0" smtClean="0"/>
          </a:p>
          <a:p>
            <a:pPr algn="just"/>
            <a:r>
              <a:rPr lang="es-ES" dirty="0" smtClean="0"/>
              <a:t>Cuando </a:t>
            </a:r>
            <a:r>
              <a:rPr lang="es-ES" dirty="0"/>
              <a:t>por la naturaleza de la </a:t>
            </a:r>
            <a:r>
              <a:rPr lang="es-ES" dirty="0" smtClean="0"/>
              <a:t>explotación </a:t>
            </a:r>
            <a:r>
              <a:rPr lang="es-ES" dirty="0"/>
              <a:t>o para responder </a:t>
            </a:r>
            <a:r>
              <a:rPr lang="es-ES" dirty="0" smtClean="0"/>
              <a:t>a circunstancias </a:t>
            </a:r>
            <a:r>
              <a:rPr lang="es-ES" dirty="0"/>
              <a:t>accidentales de la empresa, el empleador utilice trabajadores </a:t>
            </a:r>
            <a:r>
              <a:rPr lang="es-ES" dirty="0" smtClean="0"/>
              <a:t>móviles u ocasionales</a:t>
            </a:r>
            <a:r>
              <a:rPr lang="es-ES" dirty="0"/>
              <a:t>, </a:t>
            </a:r>
            <a:r>
              <a:rPr lang="es-ES" dirty="0" smtClean="0"/>
              <a:t>está </a:t>
            </a:r>
            <a:r>
              <a:rPr lang="es-ES" dirty="0"/>
              <a:t>obligado a presentar por separado, dentro de 10s cinco </a:t>
            </a:r>
            <a:r>
              <a:rPr lang="es-ES" dirty="0" smtClean="0"/>
              <a:t>días </a:t>
            </a:r>
            <a:r>
              <a:rPr lang="es-ES" dirty="0"/>
              <a:t>siguientes a </a:t>
            </a:r>
            <a:r>
              <a:rPr lang="es-ES" dirty="0" smtClean="0"/>
              <a:t>la terminación </a:t>
            </a:r>
            <a:r>
              <a:rPr lang="es-ES" dirty="0"/>
              <a:t>de cada mes, una </a:t>
            </a:r>
            <a:r>
              <a:rPr lang="es-ES" dirty="0" smtClean="0"/>
              <a:t>relación </a:t>
            </a:r>
            <a:r>
              <a:rPr lang="es-ES" dirty="0"/>
              <a:t>certificada del personal que </a:t>
            </a:r>
            <a:r>
              <a:rPr lang="es-ES" dirty="0" smtClean="0"/>
              <a:t>empleó </a:t>
            </a:r>
            <a:r>
              <a:rPr lang="es-ES" dirty="0"/>
              <a:t>en dicho </a:t>
            </a:r>
            <a:r>
              <a:rPr lang="es-ES" dirty="0" smtClean="0"/>
              <a:t>mes, con </a:t>
            </a:r>
            <a:r>
              <a:rPr lang="es-ES" dirty="0"/>
              <a:t>las indicaciones contenidas en el </a:t>
            </a:r>
            <a:r>
              <a:rPr lang="es-ES" dirty="0" smtClean="0"/>
              <a:t>artículo </a:t>
            </a:r>
            <a:r>
              <a:rPr lang="es-ES" dirty="0"/>
              <a:t>15 de este </a:t>
            </a:r>
            <a:r>
              <a:rPr lang="es-ES" dirty="0" smtClean="0"/>
              <a:t>Reglamento.</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0378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2874" y="355997"/>
            <a:ext cx="9087730" cy="1280890"/>
          </a:xfrm>
        </p:spPr>
        <p:txBody>
          <a:bodyPr>
            <a:normAutofit/>
          </a:bodyPr>
          <a:lstStyle/>
          <a:p>
            <a:r>
              <a:rPr lang="en-US" b="1" dirty="0" err="1">
                <a:solidFill>
                  <a:srgbClr val="002060"/>
                </a:solidFill>
              </a:rPr>
              <a:t>Contrato</a:t>
            </a:r>
            <a:r>
              <a:rPr lang="en-US" b="1" dirty="0">
                <a:solidFill>
                  <a:srgbClr val="002060"/>
                </a:solidFill>
              </a:rPr>
              <a:t> de </a:t>
            </a:r>
            <a:r>
              <a:rPr lang="en-US" b="1" dirty="0" err="1">
                <a:solidFill>
                  <a:srgbClr val="002060"/>
                </a:solidFill>
              </a:rPr>
              <a:t>trabajo</a:t>
            </a:r>
            <a:r>
              <a:rPr lang="en-US" b="1" dirty="0">
                <a:solidFill>
                  <a:srgbClr val="002060"/>
                </a:solidFill>
              </a:rPr>
              <a:t> </a:t>
            </a:r>
            <a:r>
              <a:rPr lang="en-US" b="1" dirty="0" err="1">
                <a:solidFill>
                  <a:srgbClr val="002060"/>
                </a:solidFill>
              </a:rPr>
              <a:t>extranjero</a:t>
            </a:r>
            <a:r>
              <a:rPr lang="en-US" b="1" dirty="0">
                <a:solidFill>
                  <a:srgbClr val="002060"/>
                </a:solidFill>
              </a:rPr>
              <a:t> </a:t>
            </a:r>
            <a:endParaRPr lang="es-ES_tradnl" b="1" dirty="0">
              <a:solidFill>
                <a:srgbClr val="002060"/>
              </a:solidFill>
            </a:endParaRPr>
          </a:p>
        </p:txBody>
      </p:sp>
      <p:sp>
        <p:nvSpPr>
          <p:cNvPr id="4" name="Marcador de contenido 2"/>
          <p:cNvSpPr>
            <a:spLocks noGrp="1"/>
          </p:cNvSpPr>
          <p:nvPr>
            <p:ph idx="1"/>
          </p:nvPr>
        </p:nvSpPr>
        <p:spPr>
          <a:xfrm>
            <a:off x="1012874" y="1496210"/>
            <a:ext cx="10170941" cy="5184288"/>
          </a:xfrm>
        </p:spPr>
        <p:txBody>
          <a:bodyPr>
            <a:noAutofit/>
          </a:bodyPr>
          <a:lstStyle/>
          <a:p>
            <a:pPr algn="just"/>
            <a:endParaRPr lang="es-DO" sz="2000" dirty="0">
              <a:latin typeface="+mj-lt"/>
              <a:cs typeface="Arial" pitchFamily="34" charset="0"/>
            </a:endParaRPr>
          </a:p>
          <a:p>
            <a:pPr algn="just">
              <a:buClrTx/>
            </a:pPr>
            <a:r>
              <a:rPr lang="es-DO" sz="2000" dirty="0">
                <a:latin typeface="+mj-lt"/>
                <a:cs typeface="Arial" pitchFamily="34" charset="0"/>
              </a:rPr>
              <a:t>El Código de Trabajo establece en su Art. 135 y siguientes, que por lo menos el 80% de los trabajadores de una empresa debe ser dominicano.</a:t>
            </a:r>
          </a:p>
          <a:p>
            <a:pPr algn="just">
              <a:buClrTx/>
            </a:pPr>
            <a:r>
              <a:rPr lang="es-DO" sz="2000" dirty="0">
                <a:latin typeface="+mj-lt"/>
                <a:cs typeface="Arial" pitchFamily="34" charset="0"/>
              </a:rPr>
              <a:t>Están exceptuados: Los que ocupan puestos de dirección o de gerencia, los trabajadores técnicos, siempre que no haya un dominicano desocupado con aptitudes para sustituirlo, y los extranjeros casados con personas dominicanas y con hijos dominicanos.</a:t>
            </a:r>
          </a:p>
          <a:p>
            <a:pPr algn="just">
              <a:buClrTx/>
            </a:pPr>
            <a:endParaRPr lang="es-DO" sz="2000" dirty="0">
              <a:latin typeface="+mj-lt"/>
              <a:cs typeface="Arial" pitchFamily="34" charset="0"/>
            </a:endParaRPr>
          </a:p>
          <a:p>
            <a:pPr marL="0" indent="0" algn="just">
              <a:buNone/>
            </a:pPr>
            <a:r>
              <a:rPr lang="es-DO" sz="2000" b="1" dirty="0">
                <a:latin typeface="+mj-lt"/>
                <a:ea typeface="+mj-ea"/>
                <a:cs typeface="Arial" pitchFamily="34" charset="0"/>
              </a:rPr>
              <a:t>Disposiciones Reglamento Ley Migración</a:t>
            </a:r>
          </a:p>
          <a:p>
            <a:pPr algn="just">
              <a:buClrTx/>
            </a:pPr>
            <a:r>
              <a:rPr lang="es-DO" sz="2000" dirty="0">
                <a:latin typeface="+mj-lt"/>
                <a:cs typeface="Arial" pitchFamily="34" charset="0"/>
              </a:rPr>
              <a:t>Todo extranjero podrá trabajar en el país cuando haya ingresado bajo una de las categorías que lo habilita para hacerlo, gozando de la protección establecida en las leyes laborales y los tratados internacionales al efecto (Art. 35, párrafo III, Reglamento Ley Migración). </a:t>
            </a:r>
            <a:endParaRPr lang="es-ES" sz="2000" dirty="0">
              <a:latin typeface="+mj-lt"/>
              <a:cs typeface="Arial" pitchFamily="34" charset="0"/>
            </a:endParaRPr>
          </a:p>
          <a:p>
            <a:endParaRPr lang="es-ES" sz="2000" dirty="0">
              <a:latin typeface="+mj-lt"/>
            </a:endParaRPr>
          </a:p>
        </p:txBody>
      </p:sp>
    </p:spTree>
    <p:extLst>
      <p:ext uri="{BB962C8B-B14F-4D97-AF65-F5344CB8AC3E}">
        <p14:creationId xmlns:p14="http://schemas.microsoft.com/office/powerpoint/2010/main" val="3531318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2874" y="452718"/>
            <a:ext cx="9037960" cy="1400530"/>
          </a:xfrm>
        </p:spPr>
        <p:txBody>
          <a:bodyPr>
            <a:normAutofit/>
          </a:bodyPr>
          <a:lstStyle/>
          <a:p>
            <a:r>
              <a:rPr lang="en-US" b="1" dirty="0" err="1">
                <a:solidFill>
                  <a:srgbClr val="002060"/>
                </a:solidFill>
              </a:rPr>
              <a:t>Requisitos</a:t>
            </a:r>
            <a:r>
              <a:rPr lang="en-US" b="1" dirty="0">
                <a:solidFill>
                  <a:srgbClr val="002060"/>
                </a:solidFill>
              </a:rPr>
              <a:t> para </a:t>
            </a:r>
            <a:r>
              <a:rPr lang="en-US" b="1" dirty="0" err="1">
                <a:solidFill>
                  <a:srgbClr val="002060"/>
                </a:solidFill>
              </a:rPr>
              <a:t>registro</a:t>
            </a:r>
            <a:r>
              <a:rPr lang="en-US" b="1" dirty="0">
                <a:solidFill>
                  <a:srgbClr val="002060"/>
                </a:solidFill>
              </a:rPr>
              <a:t> </a:t>
            </a:r>
            <a:r>
              <a:rPr lang="en-US" b="1" dirty="0" err="1">
                <a:solidFill>
                  <a:srgbClr val="002060"/>
                </a:solidFill>
              </a:rPr>
              <a:t>Contrato</a:t>
            </a:r>
            <a:r>
              <a:rPr lang="en-US" b="1" dirty="0">
                <a:solidFill>
                  <a:srgbClr val="002060"/>
                </a:solidFill>
              </a:rPr>
              <a:t> de </a:t>
            </a:r>
            <a:r>
              <a:rPr lang="en-US" b="1" dirty="0" err="1">
                <a:solidFill>
                  <a:srgbClr val="002060"/>
                </a:solidFill>
              </a:rPr>
              <a:t>Trabajo</a:t>
            </a:r>
            <a:r>
              <a:rPr lang="en-US" b="1" dirty="0">
                <a:solidFill>
                  <a:srgbClr val="002060"/>
                </a:solidFill>
              </a:rPr>
              <a:t> </a:t>
            </a:r>
            <a:r>
              <a:rPr lang="en-US" b="1" dirty="0" err="1">
                <a:solidFill>
                  <a:srgbClr val="002060"/>
                </a:solidFill>
              </a:rPr>
              <a:t>Extranjero</a:t>
            </a:r>
            <a:endParaRPr lang="es-ES_tradnl" b="1" dirty="0">
              <a:solidFill>
                <a:srgbClr val="002060"/>
              </a:solidFill>
            </a:endParaRPr>
          </a:p>
        </p:txBody>
      </p:sp>
      <p:sp>
        <p:nvSpPr>
          <p:cNvPr id="5" name="2 Marcador de contenido"/>
          <p:cNvSpPr>
            <a:spLocks noGrp="1"/>
          </p:cNvSpPr>
          <p:nvPr>
            <p:ph sz="half" idx="2"/>
          </p:nvPr>
        </p:nvSpPr>
        <p:spPr>
          <a:xfrm>
            <a:off x="1012874" y="2124222"/>
            <a:ext cx="10185009" cy="4451589"/>
          </a:xfrm>
        </p:spPr>
        <p:txBody>
          <a:bodyPr vert="horz" lIns="91440" tIns="45720" rIns="91440" bIns="45720" rtlCol="0">
            <a:noAutofit/>
          </a:bodyPr>
          <a:lstStyle/>
          <a:p>
            <a:pPr algn="just">
              <a:buClrTx/>
            </a:pPr>
            <a:endParaRPr lang="es-ES" sz="2000" dirty="0">
              <a:latin typeface="+mj-lt"/>
              <a:cs typeface="Arial" pitchFamily="34" charset="0"/>
            </a:endParaRPr>
          </a:p>
          <a:p>
            <a:pPr algn="just">
              <a:buClrTx/>
            </a:pPr>
            <a:r>
              <a:rPr lang="es-ES" sz="2000" dirty="0">
                <a:latin typeface="+mj-lt"/>
                <a:cs typeface="Arial" pitchFamily="34" charset="0"/>
              </a:rPr>
              <a:t>La Resolución No. 25-2001 del Secretario de Trabajo, hoy Ministro de Trabajo, establece que: Debe tener la Planilla de Personal Fijo de la empresa actualizada ante el MT, una (1) copia del Pasaporte Vigente (sólo la página donde está la foto) y otra del visado vigente.</a:t>
            </a:r>
          </a:p>
          <a:p>
            <a:pPr algn="just">
              <a:buClrTx/>
            </a:pPr>
            <a:endParaRPr lang="es-ES" sz="2000" dirty="0">
              <a:latin typeface="+mj-lt"/>
              <a:cs typeface="Arial" pitchFamily="34" charset="0"/>
            </a:endParaRPr>
          </a:p>
          <a:p>
            <a:pPr algn="just">
              <a:buClrTx/>
            </a:pPr>
            <a:r>
              <a:rPr lang="es-ES" sz="2000" dirty="0">
                <a:latin typeface="+mj-lt"/>
                <a:cs typeface="Arial" pitchFamily="34" charset="0"/>
              </a:rPr>
              <a:t>En caso de tener residencia depositar copia de cédula de extranjero, o copia del carnet de regularización expedido por Interior y Policía.</a:t>
            </a:r>
          </a:p>
          <a:p>
            <a:endParaRPr lang="es-DO" sz="2000" dirty="0">
              <a:cs typeface="Arial" pitchFamily="34" charset="0"/>
            </a:endParaRPr>
          </a:p>
          <a:p>
            <a:pPr algn="just"/>
            <a:endParaRPr lang="es-DO" sz="2000" dirty="0">
              <a:cs typeface="Arial" pitchFamily="34" charset="0"/>
            </a:endParaRPr>
          </a:p>
          <a:p>
            <a:pPr algn="just"/>
            <a:endParaRPr lang="es-ES" sz="2000" dirty="0">
              <a:latin typeface="+mj-lt"/>
              <a:cs typeface="Arial" pitchFamily="34" charset="0"/>
            </a:endParaRPr>
          </a:p>
          <a:p>
            <a:pPr algn="just"/>
            <a:endParaRPr lang="es-DO" sz="2000" dirty="0">
              <a:latin typeface="+mj-lt"/>
              <a:cs typeface="Arial" pitchFamily="34" charset="0"/>
            </a:endParaRPr>
          </a:p>
        </p:txBody>
      </p:sp>
    </p:spTree>
    <p:extLst>
      <p:ext uri="{BB962C8B-B14F-4D97-AF65-F5344CB8AC3E}">
        <p14:creationId xmlns:p14="http://schemas.microsoft.com/office/powerpoint/2010/main" val="2532183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6942" y="370066"/>
            <a:ext cx="9242474" cy="1487700"/>
          </a:xfrm>
        </p:spPr>
        <p:txBody>
          <a:bodyPr>
            <a:noAutofit/>
          </a:bodyPr>
          <a:lstStyle/>
          <a:p>
            <a:r>
              <a:rPr lang="en-US" sz="3600" b="1" dirty="0" err="1">
                <a:solidFill>
                  <a:srgbClr val="002060"/>
                </a:solidFill>
              </a:rPr>
              <a:t>Procedimientos</a:t>
            </a:r>
            <a:r>
              <a:rPr lang="en-US" sz="3600" b="1" dirty="0">
                <a:solidFill>
                  <a:srgbClr val="002060"/>
                </a:solidFill>
              </a:rPr>
              <a:t> para registrar </a:t>
            </a:r>
            <a:r>
              <a:rPr lang="en-US" sz="3600" b="1" dirty="0" err="1">
                <a:solidFill>
                  <a:srgbClr val="002060"/>
                </a:solidFill>
              </a:rPr>
              <a:t>Contrato</a:t>
            </a:r>
            <a:r>
              <a:rPr lang="en-US" sz="3600" b="1" dirty="0">
                <a:solidFill>
                  <a:srgbClr val="002060"/>
                </a:solidFill>
              </a:rPr>
              <a:t> de </a:t>
            </a:r>
            <a:r>
              <a:rPr lang="en-US" sz="3600" b="1" dirty="0" err="1">
                <a:solidFill>
                  <a:srgbClr val="002060"/>
                </a:solidFill>
              </a:rPr>
              <a:t>Trabajo</a:t>
            </a:r>
            <a:r>
              <a:rPr lang="en-US" sz="3600" b="1" dirty="0">
                <a:solidFill>
                  <a:srgbClr val="002060"/>
                </a:solidFill>
              </a:rPr>
              <a:t> </a:t>
            </a:r>
            <a:r>
              <a:rPr lang="en-US" sz="3600" b="1" dirty="0" err="1">
                <a:solidFill>
                  <a:srgbClr val="002060"/>
                </a:solidFill>
              </a:rPr>
              <a:t>Extranjero</a:t>
            </a:r>
            <a:endParaRPr lang="es-ES_tradnl" sz="3600" b="1" dirty="0">
              <a:solidFill>
                <a:srgbClr val="002060"/>
              </a:solidFill>
            </a:endParaRPr>
          </a:p>
        </p:txBody>
      </p:sp>
      <p:sp>
        <p:nvSpPr>
          <p:cNvPr id="4" name="2 Marcador de contenido"/>
          <p:cNvSpPr txBox="1">
            <a:spLocks/>
          </p:cNvSpPr>
          <p:nvPr/>
        </p:nvSpPr>
        <p:spPr>
          <a:xfrm>
            <a:off x="1026942" y="1703019"/>
            <a:ext cx="10044332" cy="489472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a:buClrTx/>
            </a:pPr>
            <a:endParaRPr lang="es-ES" dirty="0">
              <a:cs typeface="Arial" pitchFamily="34" charset="0"/>
            </a:endParaRPr>
          </a:p>
          <a:p>
            <a:pPr marL="457200" indent="-457200" algn="just">
              <a:buClrTx/>
              <a:buSzPct val="82000"/>
              <a:buFont typeface="+mj-lt"/>
              <a:buAutoNum type="arabicPeriod"/>
            </a:pPr>
            <a:r>
              <a:rPr lang="es-DO" dirty="0">
                <a:cs typeface="Arial" pitchFamily="34" charset="0"/>
              </a:rPr>
              <a:t>Registrar empresa por ante el Ministerio de Trabajo.</a:t>
            </a:r>
          </a:p>
          <a:p>
            <a:pPr marL="457200" indent="-457200" algn="just">
              <a:buClrTx/>
              <a:buSzPct val="82000"/>
              <a:buFont typeface="+mj-lt"/>
              <a:buAutoNum type="arabicPeriod"/>
            </a:pPr>
            <a:r>
              <a:rPr lang="es-DO" dirty="0">
                <a:cs typeface="Arial" pitchFamily="34" charset="0"/>
              </a:rPr>
              <a:t>Tener a sus trabajadores dominicanos registrados por ante el SDSS.</a:t>
            </a:r>
          </a:p>
          <a:p>
            <a:pPr marL="457200" indent="-457200" algn="just">
              <a:buClrTx/>
              <a:buSzPct val="82000"/>
              <a:buFont typeface="+mj-lt"/>
              <a:buAutoNum type="arabicPeriod"/>
            </a:pPr>
            <a:r>
              <a:rPr lang="es-DO" dirty="0">
                <a:cs typeface="Arial" pitchFamily="34" charset="0"/>
              </a:rPr>
              <a:t>Estar al día con el pago de la Seguridad Social.</a:t>
            </a:r>
          </a:p>
          <a:p>
            <a:pPr marL="457200" indent="-457200" algn="just">
              <a:buClrTx/>
              <a:buSzPct val="82000"/>
              <a:buFont typeface="+mj-lt"/>
              <a:buAutoNum type="arabicPeriod"/>
            </a:pPr>
            <a:r>
              <a:rPr lang="es-DO" dirty="0">
                <a:cs typeface="Arial" pitchFamily="34" charset="0"/>
              </a:rPr>
              <a:t>Depositar oferta de trabajo por ante el Ministerio de Trabajo.</a:t>
            </a:r>
          </a:p>
          <a:p>
            <a:pPr marL="457200" indent="-457200" algn="just">
              <a:buClrTx/>
              <a:buSzPct val="82000"/>
              <a:buFont typeface="+mj-lt"/>
              <a:buAutoNum type="arabicPeriod"/>
            </a:pPr>
            <a:r>
              <a:rPr lang="es-DO" dirty="0">
                <a:cs typeface="Arial" pitchFamily="34" charset="0"/>
              </a:rPr>
              <a:t>Enviar certificaciones a la persona interesada al país de que se trate.</a:t>
            </a:r>
          </a:p>
          <a:p>
            <a:pPr marL="457200" indent="-457200" algn="just">
              <a:buClrTx/>
              <a:buSzPct val="82000"/>
              <a:buFont typeface="+mj-lt"/>
              <a:buAutoNum type="arabicPeriod"/>
            </a:pPr>
            <a:r>
              <a:rPr lang="es-DO" dirty="0">
                <a:cs typeface="Arial" pitchFamily="34" charset="0"/>
              </a:rPr>
              <a:t>El interesado gestiona visa de trabajo (NM1).</a:t>
            </a:r>
          </a:p>
          <a:p>
            <a:pPr marL="457200" indent="-457200" algn="just">
              <a:buClrTx/>
              <a:buSzPct val="82000"/>
              <a:buFont typeface="+mj-lt"/>
              <a:buAutoNum type="arabicPeriod"/>
            </a:pPr>
            <a:r>
              <a:rPr lang="es-DO" dirty="0">
                <a:cs typeface="Arial" pitchFamily="34" charset="0"/>
              </a:rPr>
              <a:t>Ingresa a la República Dominicana y formaliza contrato de trabajo.</a:t>
            </a:r>
          </a:p>
          <a:p>
            <a:pPr marL="457200" indent="-457200" algn="just">
              <a:buClrTx/>
              <a:buSzPct val="82000"/>
              <a:buFont typeface="+mj-lt"/>
              <a:buAutoNum type="arabicPeriod"/>
            </a:pPr>
            <a:r>
              <a:rPr lang="es-DO" dirty="0">
                <a:cs typeface="Arial" pitchFamily="34" charset="0"/>
              </a:rPr>
              <a:t>Deposita el contrato por ante el Ministerio de Trabajo.</a:t>
            </a:r>
          </a:p>
          <a:p>
            <a:pPr marL="457200" indent="-457200" algn="just">
              <a:buClrTx/>
              <a:buSzPct val="82000"/>
              <a:buFont typeface="+mj-lt"/>
              <a:buAutoNum type="arabicPeriod"/>
            </a:pPr>
            <a:r>
              <a:rPr lang="es-DO" dirty="0">
                <a:cs typeface="Arial" pitchFamily="34" charset="0"/>
              </a:rPr>
              <a:t>Ministerio de Trabajo emite una resolución registrando el contrato de trabajo.</a:t>
            </a:r>
          </a:p>
          <a:p>
            <a:pPr marL="457200" indent="-457200" algn="just">
              <a:buClrTx/>
              <a:buFont typeface="+mj-lt"/>
              <a:buAutoNum type="arabicPeriod"/>
            </a:pPr>
            <a:endParaRPr lang="es-ES_tradnl" dirty="0"/>
          </a:p>
          <a:p>
            <a:pPr marL="457200" indent="-457200" algn="just">
              <a:buClrTx/>
              <a:buFont typeface="+mj-lt"/>
              <a:buAutoNum type="arabicPeriod"/>
            </a:pPr>
            <a:endParaRPr lang="es-DO" dirty="0">
              <a:cs typeface="Arial" pitchFamily="34" charset="0"/>
            </a:endParaRPr>
          </a:p>
          <a:p>
            <a:pPr algn="just"/>
            <a:endParaRPr lang="es-DO" dirty="0">
              <a:cs typeface="Arial" pitchFamily="34" charset="0"/>
            </a:endParaRPr>
          </a:p>
          <a:p>
            <a:pPr algn="just"/>
            <a:endParaRPr lang="es-ES" dirty="0">
              <a:cs typeface="Arial" pitchFamily="34" charset="0"/>
            </a:endParaRPr>
          </a:p>
          <a:p>
            <a:pPr algn="just"/>
            <a:endParaRPr lang="es-DO" dirty="0">
              <a:cs typeface="Arial" pitchFamily="34" charset="0"/>
            </a:endParaRPr>
          </a:p>
        </p:txBody>
      </p:sp>
    </p:spTree>
    <p:extLst>
      <p:ext uri="{BB962C8B-B14F-4D97-AF65-F5344CB8AC3E}">
        <p14:creationId xmlns:p14="http://schemas.microsoft.com/office/powerpoint/2010/main" val="103360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dirty="0" smtClean="0"/>
          </a:p>
          <a:p>
            <a:endParaRPr lang="en-US" dirty="0"/>
          </a:p>
          <a:p>
            <a:endParaRPr lang="en-US" dirty="0" smtClean="0"/>
          </a:p>
          <a:p>
            <a:endParaRPr lang="en-US" dirty="0"/>
          </a:p>
          <a:p>
            <a:pPr algn="ctr"/>
            <a:r>
              <a:rPr lang="en-US" sz="4000" dirty="0" smtClean="0"/>
              <a:t>GRACIAS!</a:t>
            </a:r>
            <a:endParaRPr lang="en-US" sz="4000" dirty="0"/>
          </a:p>
        </p:txBody>
      </p:sp>
    </p:spTree>
    <p:extLst>
      <p:ext uri="{BB962C8B-B14F-4D97-AF65-F5344CB8AC3E}">
        <p14:creationId xmlns:p14="http://schemas.microsoft.com/office/powerpoint/2010/main" val="49983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623732"/>
          </a:xfrm>
        </p:spPr>
        <p:txBody>
          <a:bodyPr/>
          <a:lstStyle/>
          <a:p>
            <a:pPr algn="ctr"/>
            <a:r>
              <a:rPr lang="en-US" b="1" dirty="0" err="1" smtClean="0">
                <a:solidFill>
                  <a:srgbClr val="002060"/>
                </a:solidFill>
              </a:rPr>
              <a:t>Contrato</a:t>
            </a:r>
            <a:r>
              <a:rPr lang="en-US" b="1" dirty="0" smtClean="0">
                <a:solidFill>
                  <a:srgbClr val="002060"/>
                </a:solidFill>
              </a:rPr>
              <a:t> para </a:t>
            </a:r>
            <a:r>
              <a:rPr lang="en-US" b="1" dirty="0" err="1" smtClean="0">
                <a:solidFill>
                  <a:srgbClr val="002060"/>
                </a:solidFill>
              </a:rPr>
              <a:t>Obra</a:t>
            </a:r>
            <a:r>
              <a:rPr lang="en-US" b="1" dirty="0" smtClean="0">
                <a:solidFill>
                  <a:srgbClr val="002060"/>
                </a:solidFill>
              </a:rPr>
              <a:t> o </a:t>
            </a:r>
            <a:r>
              <a:rPr lang="en-US" b="1" dirty="0" err="1" smtClean="0">
                <a:solidFill>
                  <a:srgbClr val="002060"/>
                </a:solidFill>
              </a:rPr>
              <a:t>servicio</a:t>
            </a:r>
            <a:r>
              <a:rPr lang="en-US" b="1" dirty="0" smtClean="0">
                <a:solidFill>
                  <a:srgbClr val="002060"/>
                </a:solidFill>
              </a:rPr>
              <a:t> </a:t>
            </a:r>
            <a:r>
              <a:rPr lang="en-US" b="1" dirty="0" err="1" smtClean="0">
                <a:solidFill>
                  <a:srgbClr val="002060"/>
                </a:solidFill>
              </a:rPr>
              <a:t>determinado</a:t>
            </a:r>
            <a:r>
              <a:rPr lang="en-US" b="1" dirty="0" smtClean="0">
                <a:solidFill>
                  <a:srgbClr val="002060"/>
                </a:solidFill>
              </a:rPr>
              <a:t>. </a:t>
            </a:r>
            <a:endParaRPr lang="es-ES_tradnl" b="1" dirty="0">
              <a:solidFill>
                <a:srgbClr val="002060"/>
              </a:solidFill>
            </a:endParaRPr>
          </a:p>
        </p:txBody>
      </p:sp>
      <p:sp>
        <p:nvSpPr>
          <p:cNvPr id="3" name="Marcador de contenido 2"/>
          <p:cNvSpPr>
            <a:spLocks noGrp="1"/>
          </p:cNvSpPr>
          <p:nvPr>
            <p:ph idx="1"/>
          </p:nvPr>
        </p:nvSpPr>
        <p:spPr>
          <a:xfrm>
            <a:off x="914400" y="1847850"/>
            <a:ext cx="10235210" cy="4528950"/>
          </a:xfrm>
        </p:spPr>
        <p:txBody>
          <a:bodyPr/>
          <a:lstStyle/>
          <a:p>
            <a:pPr algn="just">
              <a:buFontTx/>
              <a:buNone/>
            </a:pPr>
            <a:endParaRPr lang="es-ES_tradnl" sz="2000" b="1" i="1" dirty="0">
              <a:solidFill>
                <a:srgbClr val="002060"/>
              </a:solidFill>
              <a:latin typeface="+mj-lt"/>
            </a:endParaRPr>
          </a:p>
          <a:p>
            <a:pPr algn="just">
              <a:buFontTx/>
              <a:buNone/>
            </a:pPr>
            <a:r>
              <a:rPr lang="es-ES" dirty="0" smtClean="0"/>
              <a:t>     </a:t>
            </a:r>
          </a:p>
          <a:p>
            <a:pPr algn="just">
              <a:buFontTx/>
              <a:buNone/>
            </a:pPr>
            <a:r>
              <a:rPr lang="es-ES" dirty="0" smtClean="0"/>
              <a:t>     </a:t>
            </a:r>
            <a:r>
              <a:rPr lang="es-ES" b="1" dirty="0" smtClean="0"/>
              <a:t>Art. 8 C. T.:</a:t>
            </a:r>
            <a:r>
              <a:rPr lang="es-ES" dirty="0"/>
              <a:t> Los jefes de equipos de trabajadores y todos </a:t>
            </a:r>
            <a:r>
              <a:rPr lang="es-ES" dirty="0" smtClean="0"/>
              <a:t>aquellos que</a:t>
            </a:r>
            <a:r>
              <a:rPr lang="es-ES" dirty="0"/>
              <a:t>, ejerciendo autoridad y dirección sobre uno o </a:t>
            </a:r>
            <a:r>
              <a:rPr lang="es-ES" dirty="0" smtClean="0"/>
              <a:t>más trabajadores</a:t>
            </a:r>
            <a:r>
              <a:rPr lang="es-ES" dirty="0"/>
              <a:t>, trabajan bajo la dependencia y dirección de </a:t>
            </a:r>
            <a:r>
              <a:rPr lang="es-ES" dirty="0" smtClean="0"/>
              <a:t>un empleador</a:t>
            </a:r>
            <a:r>
              <a:rPr lang="es-ES" dirty="0"/>
              <a:t>, son a la vez intermediarios y </a:t>
            </a:r>
            <a:r>
              <a:rPr lang="es-ES" dirty="0" smtClean="0"/>
              <a:t>trabajadores.</a:t>
            </a:r>
            <a:endParaRPr lang="es-ES_tradnl" dirty="0" smtClean="0"/>
          </a:p>
          <a:p>
            <a:endParaRPr lang="es-ES_tradnl" dirty="0"/>
          </a:p>
        </p:txBody>
      </p:sp>
    </p:spTree>
    <p:extLst>
      <p:ext uri="{BB962C8B-B14F-4D97-AF65-F5344CB8AC3E}">
        <p14:creationId xmlns:p14="http://schemas.microsoft.com/office/powerpoint/2010/main" val="53079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623732"/>
          </a:xfrm>
        </p:spPr>
        <p:txBody>
          <a:bodyPr/>
          <a:lstStyle/>
          <a:p>
            <a:pPr algn="ctr"/>
            <a:r>
              <a:rPr lang="en-US" b="1" dirty="0" err="1" smtClean="0">
                <a:solidFill>
                  <a:srgbClr val="002060"/>
                </a:solidFill>
              </a:rPr>
              <a:t>Contrato</a:t>
            </a:r>
            <a:r>
              <a:rPr lang="en-US" b="1" dirty="0" smtClean="0">
                <a:solidFill>
                  <a:srgbClr val="002060"/>
                </a:solidFill>
              </a:rPr>
              <a:t> para </a:t>
            </a:r>
            <a:r>
              <a:rPr lang="en-US" b="1" dirty="0" err="1" smtClean="0">
                <a:solidFill>
                  <a:srgbClr val="002060"/>
                </a:solidFill>
              </a:rPr>
              <a:t>Obra</a:t>
            </a:r>
            <a:r>
              <a:rPr lang="en-US" b="1" dirty="0" smtClean="0">
                <a:solidFill>
                  <a:srgbClr val="002060"/>
                </a:solidFill>
              </a:rPr>
              <a:t> o </a:t>
            </a:r>
            <a:r>
              <a:rPr lang="en-US" b="1" dirty="0" err="1" smtClean="0">
                <a:solidFill>
                  <a:srgbClr val="002060"/>
                </a:solidFill>
              </a:rPr>
              <a:t>servicio</a:t>
            </a:r>
            <a:r>
              <a:rPr lang="en-US" b="1" dirty="0" smtClean="0">
                <a:solidFill>
                  <a:srgbClr val="002060"/>
                </a:solidFill>
              </a:rPr>
              <a:t> </a:t>
            </a:r>
            <a:r>
              <a:rPr lang="en-US" b="1" dirty="0" err="1" smtClean="0">
                <a:solidFill>
                  <a:srgbClr val="002060"/>
                </a:solidFill>
              </a:rPr>
              <a:t>determinado</a:t>
            </a:r>
            <a:r>
              <a:rPr lang="en-US" b="1" dirty="0" smtClean="0">
                <a:solidFill>
                  <a:srgbClr val="002060"/>
                </a:solidFill>
              </a:rPr>
              <a:t>. </a:t>
            </a:r>
            <a:endParaRPr lang="es-ES_tradnl" b="1" dirty="0">
              <a:solidFill>
                <a:srgbClr val="002060"/>
              </a:solidFill>
            </a:endParaRPr>
          </a:p>
        </p:txBody>
      </p:sp>
      <p:sp>
        <p:nvSpPr>
          <p:cNvPr id="3" name="Marcador de contenido 2"/>
          <p:cNvSpPr>
            <a:spLocks noGrp="1"/>
          </p:cNvSpPr>
          <p:nvPr>
            <p:ph idx="1"/>
          </p:nvPr>
        </p:nvSpPr>
        <p:spPr>
          <a:xfrm>
            <a:off x="914400" y="1847850"/>
            <a:ext cx="10235210" cy="4528950"/>
          </a:xfrm>
        </p:spPr>
        <p:txBody>
          <a:bodyPr/>
          <a:lstStyle/>
          <a:p>
            <a:pPr algn="just">
              <a:buFontTx/>
              <a:buNone/>
            </a:pPr>
            <a:endParaRPr lang="es-ES_tradnl" sz="2000" b="1" i="1" dirty="0">
              <a:solidFill>
                <a:srgbClr val="002060"/>
              </a:solidFill>
              <a:latin typeface="+mj-lt"/>
            </a:endParaRPr>
          </a:p>
          <a:p>
            <a:pPr algn="just">
              <a:buFontTx/>
              <a:buNone/>
            </a:pPr>
            <a:r>
              <a:rPr lang="es-ES" dirty="0" smtClean="0"/>
              <a:t>     </a:t>
            </a:r>
          </a:p>
          <a:p>
            <a:pPr algn="just">
              <a:buFontTx/>
              <a:buNone/>
            </a:pPr>
            <a:r>
              <a:rPr lang="es-ES" dirty="0" smtClean="0"/>
              <a:t>     </a:t>
            </a:r>
            <a:r>
              <a:rPr lang="es-ES" b="1" dirty="0" smtClean="0"/>
              <a:t>Art. 12 C. T.: </a:t>
            </a:r>
            <a:r>
              <a:rPr lang="es-ES" dirty="0" smtClean="0"/>
              <a:t>No </a:t>
            </a:r>
            <a:r>
              <a:rPr lang="es-ES" dirty="0"/>
              <a:t>son intermediarios, sino empleadores, los que contratan obras o partes de obras en beneficio de otro para ejecutarlas por cuenta propia y sin sujeción a éste. Sin embargo, son intermediarios y solidariamente responsables con el contratista o empleador principal, las personas que no dispongan de elementos o condiciones propias para cumplir las obligaciones que deriven de las relaciones con sus trabajadores.</a:t>
            </a:r>
            <a:endParaRPr lang="es-ES_tradnl" dirty="0" smtClean="0"/>
          </a:p>
          <a:p>
            <a:endParaRPr lang="es-ES_tradnl" dirty="0"/>
          </a:p>
        </p:txBody>
      </p:sp>
    </p:spTree>
    <p:extLst>
      <p:ext uri="{BB962C8B-B14F-4D97-AF65-F5344CB8AC3E}">
        <p14:creationId xmlns:p14="http://schemas.microsoft.com/office/powerpoint/2010/main" val="176866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623732"/>
          </a:xfrm>
        </p:spPr>
        <p:txBody>
          <a:bodyPr/>
          <a:lstStyle/>
          <a:p>
            <a:pPr algn="ctr"/>
            <a:r>
              <a:rPr lang="en-US" b="1" dirty="0" err="1" smtClean="0">
                <a:solidFill>
                  <a:srgbClr val="002060"/>
                </a:solidFill>
              </a:rPr>
              <a:t>Contrato</a:t>
            </a:r>
            <a:r>
              <a:rPr lang="en-US" b="1" dirty="0" smtClean="0">
                <a:solidFill>
                  <a:srgbClr val="002060"/>
                </a:solidFill>
              </a:rPr>
              <a:t> para </a:t>
            </a:r>
            <a:r>
              <a:rPr lang="en-US" b="1" dirty="0" err="1" smtClean="0">
                <a:solidFill>
                  <a:srgbClr val="002060"/>
                </a:solidFill>
              </a:rPr>
              <a:t>Obra</a:t>
            </a:r>
            <a:r>
              <a:rPr lang="en-US" b="1" dirty="0" smtClean="0">
                <a:solidFill>
                  <a:srgbClr val="002060"/>
                </a:solidFill>
              </a:rPr>
              <a:t> o </a:t>
            </a:r>
            <a:r>
              <a:rPr lang="en-US" b="1" dirty="0" err="1" smtClean="0">
                <a:solidFill>
                  <a:srgbClr val="002060"/>
                </a:solidFill>
              </a:rPr>
              <a:t>servicio</a:t>
            </a:r>
            <a:r>
              <a:rPr lang="en-US" b="1" dirty="0" smtClean="0">
                <a:solidFill>
                  <a:srgbClr val="002060"/>
                </a:solidFill>
              </a:rPr>
              <a:t> </a:t>
            </a:r>
            <a:r>
              <a:rPr lang="en-US" b="1" dirty="0" err="1" smtClean="0">
                <a:solidFill>
                  <a:srgbClr val="002060"/>
                </a:solidFill>
              </a:rPr>
              <a:t>determinado</a:t>
            </a:r>
            <a:r>
              <a:rPr lang="en-US" b="1" dirty="0" smtClean="0">
                <a:solidFill>
                  <a:srgbClr val="002060"/>
                </a:solidFill>
              </a:rPr>
              <a:t>. </a:t>
            </a:r>
            <a:endParaRPr lang="es-ES_tradnl" b="1" dirty="0">
              <a:solidFill>
                <a:srgbClr val="002060"/>
              </a:solidFill>
            </a:endParaRPr>
          </a:p>
        </p:txBody>
      </p:sp>
      <p:sp>
        <p:nvSpPr>
          <p:cNvPr id="3" name="Marcador de contenido 2"/>
          <p:cNvSpPr>
            <a:spLocks noGrp="1"/>
          </p:cNvSpPr>
          <p:nvPr>
            <p:ph idx="1"/>
          </p:nvPr>
        </p:nvSpPr>
        <p:spPr>
          <a:xfrm>
            <a:off x="914400" y="1847850"/>
            <a:ext cx="10235210" cy="4528950"/>
          </a:xfrm>
        </p:spPr>
        <p:txBody>
          <a:bodyPr/>
          <a:lstStyle/>
          <a:p>
            <a:pPr algn="just">
              <a:buFontTx/>
              <a:buNone/>
            </a:pPr>
            <a:endParaRPr lang="es-ES_tradnl" sz="2000" b="1" i="1" dirty="0">
              <a:solidFill>
                <a:srgbClr val="002060"/>
              </a:solidFill>
              <a:latin typeface="+mj-lt"/>
            </a:endParaRPr>
          </a:p>
          <a:p>
            <a:pPr algn="just">
              <a:buFontTx/>
              <a:buNone/>
            </a:pPr>
            <a:r>
              <a:rPr lang="es-ES" dirty="0" smtClean="0"/>
              <a:t>     </a:t>
            </a:r>
          </a:p>
          <a:p>
            <a:pPr algn="just">
              <a:buFontTx/>
              <a:buNone/>
            </a:pPr>
            <a:r>
              <a:rPr lang="es-ES" dirty="0" smtClean="0"/>
              <a:t>     </a:t>
            </a:r>
            <a:r>
              <a:rPr lang="es-ES" b="1" dirty="0" smtClean="0"/>
              <a:t>Art. 31 C. T.:</a:t>
            </a:r>
            <a:r>
              <a:rPr lang="es-ES" dirty="0" smtClean="0"/>
              <a:t> El contrato de trabajo sólo puede celebrarse para una obra o servicio determinado cuando lo exija la naturaleza del trabajo. Cuando un trabajador labore sucesivamente con un mismo empleador en más de una obra determinada, se reputa que existe entre ellos un contrato de trabajo por tiempo indefinido. Se considera labor sucesiva cuando un trabajador comienza a laborar, en otra obra del mismo empleador, iniciada en un período no mayor de dos meses después de concluida la </a:t>
            </a:r>
            <a:r>
              <a:rPr lang="es-ES" dirty="0" smtClean="0"/>
              <a:t>anterior.</a:t>
            </a:r>
            <a:endParaRPr lang="es-ES_tradnl" dirty="0" smtClean="0"/>
          </a:p>
          <a:p>
            <a:endParaRPr lang="es-ES_tradnl" dirty="0"/>
          </a:p>
        </p:txBody>
      </p:sp>
    </p:spTree>
    <p:extLst>
      <p:ext uri="{BB962C8B-B14F-4D97-AF65-F5344CB8AC3E}">
        <p14:creationId xmlns:p14="http://schemas.microsoft.com/office/powerpoint/2010/main" val="4012859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623732"/>
          </a:xfrm>
        </p:spPr>
        <p:txBody>
          <a:bodyPr/>
          <a:lstStyle/>
          <a:p>
            <a:pPr algn="ctr"/>
            <a:r>
              <a:rPr lang="en-US" b="1" dirty="0" err="1" smtClean="0">
                <a:solidFill>
                  <a:srgbClr val="002060"/>
                </a:solidFill>
              </a:rPr>
              <a:t>Contrato</a:t>
            </a:r>
            <a:r>
              <a:rPr lang="en-US" b="1" dirty="0" smtClean="0">
                <a:solidFill>
                  <a:srgbClr val="002060"/>
                </a:solidFill>
              </a:rPr>
              <a:t> para </a:t>
            </a:r>
            <a:r>
              <a:rPr lang="en-US" b="1" dirty="0" err="1" smtClean="0">
                <a:solidFill>
                  <a:srgbClr val="002060"/>
                </a:solidFill>
              </a:rPr>
              <a:t>Obra</a:t>
            </a:r>
            <a:r>
              <a:rPr lang="en-US" b="1" dirty="0" smtClean="0">
                <a:solidFill>
                  <a:srgbClr val="002060"/>
                </a:solidFill>
              </a:rPr>
              <a:t> o </a:t>
            </a:r>
            <a:r>
              <a:rPr lang="en-US" b="1" dirty="0" err="1" smtClean="0">
                <a:solidFill>
                  <a:srgbClr val="002060"/>
                </a:solidFill>
              </a:rPr>
              <a:t>servicio</a:t>
            </a:r>
            <a:r>
              <a:rPr lang="en-US" b="1" dirty="0" smtClean="0">
                <a:solidFill>
                  <a:srgbClr val="002060"/>
                </a:solidFill>
              </a:rPr>
              <a:t> </a:t>
            </a:r>
            <a:r>
              <a:rPr lang="en-US" b="1" dirty="0" err="1" smtClean="0">
                <a:solidFill>
                  <a:srgbClr val="002060"/>
                </a:solidFill>
              </a:rPr>
              <a:t>determinado</a:t>
            </a:r>
            <a:r>
              <a:rPr lang="en-US" b="1" dirty="0" smtClean="0">
                <a:solidFill>
                  <a:srgbClr val="002060"/>
                </a:solidFill>
              </a:rPr>
              <a:t>. </a:t>
            </a:r>
            <a:endParaRPr lang="es-ES_tradnl" b="1" dirty="0">
              <a:solidFill>
                <a:srgbClr val="002060"/>
              </a:solidFill>
            </a:endParaRPr>
          </a:p>
        </p:txBody>
      </p:sp>
      <p:sp>
        <p:nvSpPr>
          <p:cNvPr id="3" name="Marcador de contenido 2"/>
          <p:cNvSpPr>
            <a:spLocks noGrp="1"/>
          </p:cNvSpPr>
          <p:nvPr>
            <p:ph idx="1"/>
          </p:nvPr>
        </p:nvSpPr>
        <p:spPr>
          <a:xfrm>
            <a:off x="914400" y="1847850"/>
            <a:ext cx="10235210" cy="4528950"/>
          </a:xfrm>
        </p:spPr>
        <p:txBody>
          <a:bodyPr/>
          <a:lstStyle/>
          <a:p>
            <a:pPr algn="just">
              <a:buFontTx/>
              <a:buNone/>
            </a:pPr>
            <a:endParaRPr lang="es-ES_tradnl" sz="2000" b="1" i="1" dirty="0">
              <a:solidFill>
                <a:srgbClr val="002060"/>
              </a:solidFill>
              <a:latin typeface="+mj-lt"/>
            </a:endParaRPr>
          </a:p>
          <a:p>
            <a:pPr algn="just">
              <a:buFontTx/>
              <a:buNone/>
            </a:pPr>
            <a:r>
              <a:rPr lang="es-ES" dirty="0" smtClean="0"/>
              <a:t>     </a:t>
            </a:r>
          </a:p>
          <a:p>
            <a:pPr algn="just">
              <a:buFontTx/>
              <a:buNone/>
            </a:pPr>
            <a:r>
              <a:rPr lang="es-ES" dirty="0" smtClean="0"/>
              <a:t>     </a:t>
            </a:r>
            <a:r>
              <a:rPr lang="es-ES" b="1" dirty="0" smtClean="0"/>
              <a:t>Art. </a:t>
            </a:r>
            <a:r>
              <a:rPr lang="es-ES" b="1" dirty="0" smtClean="0"/>
              <a:t>34 </a:t>
            </a:r>
            <a:r>
              <a:rPr lang="es-ES" b="1" dirty="0" smtClean="0"/>
              <a:t>C. T.:</a:t>
            </a:r>
            <a:r>
              <a:rPr lang="es-ES" dirty="0" smtClean="0"/>
              <a:t> </a:t>
            </a:r>
            <a:r>
              <a:rPr lang="es-ES" dirty="0"/>
              <a:t> </a:t>
            </a:r>
            <a:r>
              <a:rPr lang="es-ES" dirty="0" smtClean="0"/>
              <a:t>Todo contrato de trabajo se presume celebrado por tiempo indefinido.</a:t>
            </a:r>
          </a:p>
          <a:p>
            <a:pPr algn="just">
              <a:buFontTx/>
              <a:buNone/>
            </a:pPr>
            <a:r>
              <a:rPr lang="es-ES" dirty="0" smtClean="0"/>
              <a:t>     Los contratos de trabajo celebrados por cierto tiempo o para una obra o servicio determinados, deben redactarse por escrito.</a:t>
            </a:r>
          </a:p>
          <a:p>
            <a:pPr algn="just">
              <a:buFontTx/>
              <a:buNone/>
            </a:pPr>
            <a:endParaRPr lang="es-ES_tradnl" dirty="0" smtClean="0"/>
          </a:p>
          <a:p>
            <a:endParaRPr lang="es-ES_tradnl" dirty="0"/>
          </a:p>
        </p:txBody>
      </p:sp>
    </p:spTree>
    <p:extLst>
      <p:ext uri="{BB962C8B-B14F-4D97-AF65-F5344CB8AC3E}">
        <p14:creationId xmlns:p14="http://schemas.microsoft.com/office/powerpoint/2010/main" val="3073121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623732"/>
          </a:xfrm>
        </p:spPr>
        <p:txBody>
          <a:bodyPr/>
          <a:lstStyle/>
          <a:p>
            <a:pPr algn="ctr"/>
            <a:r>
              <a:rPr lang="en-US" b="1" dirty="0" err="1" smtClean="0">
                <a:solidFill>
                  <a:srgbClr val="002060"/>
                </a:solidFill>
              </a:rPr>
              <a:t>Contrato</a:t>
            </a:r>
            <a:r>
              <a:rPr lang="en-US" b="1" dirty="0" smtClean="0">
                <a:solidFill>
                  <a:srgbClr val="002060"/>
                </a:solidFill>
              </a:rPr>
              <a:t> para </a:t>
            </a:r>
            <a:r>
              <a:rPr lang="en-US" b="1" dirty="0" err="1" smtClean="0">
                <a:solidFill>
                  <a:srgbClr val="002060"/>
                </a:solidFill>
              </a:rPr>
              <a:t>Obra</a:t>
            </a:r>
            <a:r>
              <a:rPr lang="en-US" b="1" dirty="0" smtClean="0">
                <a:solidFill>
                  <a:srgbClr val="002060"/>
                </a:solidFill>
              </a:rPr>
              <a:t> o </a:t>
            </a:r>
            <a:r>
              <a:rPr lang="en-US" b="1" dirty="0" err="1" smtClean="0">
                <a:solidFill>
                  <a:srgbClr val="002060"/>
                </a:solidFill>
              </a:rPr>
              <a:t>servicio</a:t>
            </a:r>
            <a:r>
              <a:rPr lang="en-US" b="1" dirty="0" smtClean="0">
                <a:solidFill>
                  <a:srgbClr val="002060"/>
                </a:solidFill>
              </a:rPr>
              <a:t> </a:t>
            </a:r>
            <a:r>
              <a:rPr lang="en-US" b="1" dirty="0" err="1" smtClean="0">
                <a:solidFill>
                  <a:srgbClr val="002060"/>
                </a:solidFill>
              </a:rPr>
              <a:t>determinado</a:t>
            </a:r>
            <a:r>
              <a:rPr lang="en-US" b="1" dirty="0" smtClean="0">
                <a:solidFill>
                  <a:srgbClr val="002060"/>
                </a:solidFill>
              </a:rPr>
              <a:t>. </a:t>
            </a:r>
            <a:endParaRPr lang="es-ES_tradnl" b="1" dirty="0">
              <a:solidFill>
                <a:srgbClr val="002060"/>
              </a:solidFill>
            </a:endParaRPr>
          </a:p>
        </p:txBody>
      </p:sp>
      <p:sp>
        <p:nvSpPr>
          <p:cNvPr id="3" name="Marcador de contenido 2"/>
          <p:cNvSpPr>
            <a:spLocks noGrp="1"/>
          </p:cNvSpPr>
          <p:nvPr>
            <p:ph idx="1"/>
          </p:nvPr>
        </p:nvSpPr>
        <p:spPr>
          <a:xfrm>
            <a:off x="914400" y="1847850"/>
            <a:ext cx="10235210" cy="4528950"/>
          </a:xfrm>
        </p:spPr>
        <p:txBody>
          <a:bodyPr/>
          <a:lstStyle/>
          <a:p>
            <a:pPr algn="just">
              <a:buFontTx/>
              <a:buNone/>
            </a:pPr>
            <a:endParaRPr lang="es-ES_tradnl" sz="2000" b="1" i="1" dirty="0">
              <a:solidFill>
                <a:srgbClr val="002060"/>
              </a:solidFill>
              <a:latin typeface="+mj-lt"/>
            </a:endParaRPr>
          </a:p>
          <a:p>
            <a:pPr algn="just">
              <a:buFontTx/>
              <a:buNone/>
            </a:pPr>
            <a:r>
              <a:rPr lang="es-ES" dirty="0" smtClean="0"/>
              <a:t>     </a:t>
            </a:r>
          </a:p>
          <a:p>
            <a:pPr algn="just">
              <a:buFontTx/>
              <a:buNone/>
            </a:pPr>
            <a:r>
              <a:rPr lang="es-ES" dirty="0" smtClean="0"/>
              <a:t>     </a:t>
            </a:r>
            <a:r>
              <a:rPr lang="es-ES" b="1" dirty="0" smtClean="0"/>
              <a:t>Art. </a:t>
            </a:r>
            <a:r>
              <a:rPr lang="es-ES" b="1" dirty="0" smtClean="0"/>
              <a:t>72</a:t>
            </a:r>
            <a:r>
              <a:rPr lang="es-ES" b="1" dirty="0" smtClean="0"/>
              <a:t> </a:t>
            </a:r>
            <a:r>
              <a:rPr lang="es-ES" b="1" dirty="0" smtClean="0"/>
              <a:t>C. T.:</a:t>
            </a:r>
            <a:r>
              <a:rPr lang="es-ES" dirty="0" smtClean="0"/>
              <a:t> </a:t>
            </a:r>
            <a:r>
              <a:rPr lang="es-ES" dirty="0"/>
              <a:t> </a:t>
            </a:r>
            <a:r>
              <a:rPr lang="es-ES" dirty="0" smtClean="0"/>
              <a:t>Los contratos para un servicio o una obra determinada terminan, sin responsabilidad para las partes, con la prestación del servicio o con la conclusión de la obra</a:t>
            </a:r>
            <a:r>
              <a:rPr lang="es-ES" dirty="0" smtClean="0"/>
              <a:t>.</a:t>
            </a:r>
          </a:p>
          <a:p>
            <a:pPr algn="just">
              <a:buFontTx/>
              <a:buNone/>
            </a:pPr>
            <a:r>
              <a:rPr lang="es-ES" dirty="0" smtClean="0"/>
              <a:t>     La duración del contrato para servicios determinados en una obra cuya ejecución se realiza por diversos trabajadores especializados, se fija por la naturaleza de la labor confiada al trabajador y por el tiempo necesario para concluir dicha labor.</a:t>
            </a:r>
            <a:endParaRPr lang="es-ES" dirty="0" smtClean="0"/>
          </a:p>
          <a:p>
            <a:pPr algn="just">
              <a:buFontTx/>
              <a:buNone/>
            </a:pPr>
            <a:endParaRPr lang="es-ES_tradnl" dirty="0" smtClean="0"/>
          </a:p>
          <a:p>
            <a:endParaRPr lang="es-ES_tradnl" dirty="0"/>
          </a:p>
        </p:txBody>
      </p:sp>
    </p:spTree>
    <p:extLst>
      <p:ext uri="{BB962C8B-B14F-4D97-AF65-F5344CB8AC3E}">
        <p14:creationId xmlns:p14="http://schemas.microsoft.com/office/powerpoint/2010/main" val="1899522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err="1">
                <a:solidFill>
                  <a:srgbClr val="002060"/>
                </a:solidFill>
              </a:rPr>
              <a:t>Registro</a:t>
            </a:r>
            <a:r>
              <a:rPr lang="en-US" b="1" dirty="0">
                <a:solidFill>
                  <a:srgbClr val="002060"/>
                </a:solidFill>
              </a:rPr>
              <a:t> de </a:t>
            </a:r>
            <a:r>
              <a:rPr lang="en-US" b="1" dirty="0" err="1">
                <a:solidFill>
                  <a:srgbClr val="002060"/>
                </a:solidFill>
              </a:rPr>
              <a:t>empleados</a:t>
            </a:r>
            <a:r>
              <a:rPr lang="en-US" b="1" dirty="0">
                <a:solidFill>
                  <a:srgbClr val="002060"/>
                </a:solidFill>
              </a:rPr>
              <a:t> </a:t>
            </a:r>
            <a:endParaRPr lang="es-ES_tradnl" b="1" dirty="0">
              <a:solidFill>
                <a:srgbClr val="002060"/>
              </a:solidFill>
            </a:endParaRPr>
          </a:p>
        </p:txBody>
      </p:sp>
      <p:sp>
        <p:nvSpPr>
          <p:cNvPr id="3" name="Marcador de contenido 2"/>
          <p:cNvSpPr>
            <a:spLocks noGrp="1"/>
          </p:cNvSpPr>
          <p:nvPr>
            <p:ph idx="1"/>
          </p:nvPr>
        </p:nvSpPr>
        <p:spPr>
          <a:xfrm>
            <a:off x="900332" y="1525101"/>
            <a:ext cx="10249278" cy="4851699"/>
          </a:xfrm>
        </p:spPr>
        <p:txBody>
          <a:bodyPr/>
          <a:lstStyle/>
          <a:p>
            <a:pPr algn="just">
              <a:buFontTx/>
              <a:buNone/>
            </a:pPr>
            <a:endParaRPr lang="es-ES_tradnl" sz="2000" b="1" i="1" dirty="0">
              <a:solidFill>
                <a:srgbClr val="002060"/>
              </a:solidFill>
              <a:latin typeface="+mj-lt"/>
            </a:endParaRPr>
          </a:p>
          <a:p>
            <a:pPr algn="just">
              <a:buFontTx/>
              <a:buNone/>
            </a:pPr>
            <a:r>
              <a:rPr lang="es-ES_tradnl" sz="2000" b="1" dirty="0">
                <a:latin typeface="+mj-lt"/>
              </a:rPr>
              <a:t>ART. 15 REG. 258-93 </a:t>
            </a:r>
            <a:r>
              <a:rPr lang="es-ES_tradnl" sz="2000" dirty="0"/>
              <a:t>Todo empleador esta obligado a presentar a1 Departamento de Trabajo, dentro de los quince días siguientes a1 inicio de sus actividades, una relación certificada del personal que emplee con carácter fijo por tiempo indefinido o para una obra o servicio determinados…</a:t>
            </a:r>
          </a:p>
          <a:p>
            <a:pPr algn="just">
              <a:buFontTx/>
              <a:buNone/>
            </a:pPr>
            <a:endParaRPr lang="es-ES_tradnl" sz="2000" dirty="0">
              <a:solidFill>
                <a:srgbClr val="C00000"/>
              </a:solidFill>
              <a:latin typeface="+mj-lt"/>
            </a:endParaRPr>
          </a:p>
          <a:p>
            <a:pPr algn="just">
              <a:buFontTx/>
              <a:buNone/>
            </a:pPr>
            <a:r>
              <a:rPr lang="es-ES_tradnl" sz="2000" dirty="0">
                <a:latin typeface="+mj-lt"/>
              </a:rPr>
              <a:t>Trabajadores de contratos por tiempo indefinido.</a:t>
            </a:r>
          </a:p>
          <a:p>
            <a:pPr algn="just">
              <a:buClrTx/>
            </a:pPr>
            <a:r>
              <a:rPr lang="es-ES_tradnl" sz="2000" dirty="0">
                <a:latin typeface="+mj-lt"/>
              </a:rPr>
              <a:t>Debe depositarse dentro de los quince (15) días al inicio de las actividades.</a:t>
            </a:r>
          </a:p>
          <a:p>
            <a:pPr algn="just">
              <a:buClrTx/>
            </a:pPr>
            <a:r>
              <a:rPr lang="es-ES_tradnl" sz="2000" dirty="0">
                <a:latin typeface="+mj-lt"/>
              </a:rPr>
              <a:t>Debe renovarse dentro de los primeros quince (15) días del mes de enero.</a:t>
            </a:r>
            <a:endParaRPr lang="es-ES_tradnl" b="1" dirty="0"/>
          </a:p>
          <a:p>
            <a:pPr algn="just">
              <a:buClrTx/>
            </a:pPr>
            <a:r>
              <a:rPr lang="es-ES_tradnl" sz="2000" dirty="0">
                <a:latin typeface="+mj-lt"/>
              </a:rPr>
              <a:t>Se registra vía web, mediante el Sistema Integrado de Registros Laborales (SIRLA).</a:t>
            </a:r>
          </a:p>
          <a:p>
            <a:endParaRPr lang="es-ES_tradnl" dirty="0"/>
          </a:p>
          <a:p>
            <a:endParaRPr lang="es-ES_tradnl" dirty="0"/>
          </a:p>
        </p:txBody>
      </p:sp>
    </p:spTree>
    <p:extLst>
      <p:ext uri="{BB962C8B-B14F-4D97-AF65-F5344CB8AC3E}">
        <p14:creationId xmlns:p14="http://schemas.microsoft.com/office/powerpoint/2010/main" val="113346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b="1" dirty="0" err="1">
                <a:solidFill>
                  <a:srgbClr val="002060"/>
                </a:solidFill>
              </a:rPr>
              <a:t>Artículo</a:t>
            </a:r>
            <a:r>
              <a:rPr lang="en-US" b="1" dirty="0">
                <a:solidFill>
                  <a:srgbClr val="002060"/>
                </a:solidFill>
              </a:rPr>
              <a:t> 159 del </a:t>
            </a:r>
            <a:r>
              <a:rPr lang="en-US" b="1" dirty="0" err="1">
                <a:solidFill>
                  <a:srgbClr val="002060"/>
                </a:solidFill>
              </a:rPr>
              <a:t>Código</a:t>
            </a:r>
            <a:r>
              <a:rPr lang="en-US" b="1" dirty="0">
                <a:solidFill>
                  <a:srgbClr val="002060"/>
                </a:solidFill>
              </a:rPr>
              <a:t> de Trabajo</a:t>
            </a:r>
          </a:p>
        </p:txBody>
      </p:sp>
      <p:sp>
        <p:nvSpPr>
          <p:cNvPr id="3" name="Marcador de contenido 2"/>
          <p:cNvSpPr>
            <a:spLocks noGrp="1"/>
          </p:cNvSpPr>
          <p:nvPr>
            <p:ph idx="1"/>
          </p:nvPr>
        </p:nvSpPr>
        <p:spPr>
          <a:xfrm>
            <a:off x="815926" y="2052918"/>
            <a:ext cx="10381957" cy="4195481"/>
          </a:xfrm>
        </p:spPr>
        <p:txBody>
          <a:bodyPr/>
          <a:lstStyle/>
          <a:p>
            <a:r>
              <a:rPr lang="es-ES" dirty="0"/>
              <a:t>Todo empleador está obligado a fijar en lugar visible de su establecimiento un cartel sellado por la Autoridad Local de Trabajo, con estas indicaciones: </a:t>
            </a:r>
          </a:p>
          <a:p>
            <a:endParaRPr lang="es-ES" dirty="0"/>
          </a:p>
          <a:p>
            <a:pPr>
              <a:buClrTx/>
            </a:pPr>
            <a:r>
              <a:rPr lang="es-ES" dirty="0"/>
              <a:t>1o. Las horas de principio y fin de la jornada de cada</a:t>
            </a:r>
          </a:p>
          <a:p>
            <a:r>
              <a:rPr lang="es-ES" dirty="0"/>
              <a:t>trabajador.</a:t>
            </a:r>
          </a:p>
          <a:p>
            <a:pPr>
              <a:buClr>
                <a:schemeClr val="tx1"/>
              </a:buClr>
            </a:pPr>
            <a:r>
              <a:rPr lang="es-ES" dirty="0"/>
              <a:t>2o. Los períodos intermedio de descanso en la jornada.</a:t>
            </a:r>
          </a:p>
          <a:p>
            <a:pPr>
              <a:buClrTx/>
            </a:pPr>
            <a:r>
              <a:rPr lang="es-ES" dirty="0"/>
              <a:t>3o. Los días de descanso semanal de cada trabajador</a:t>
            </a:r>
            <a:endParaRPr lang="en-US" dirty="0"/>
          </a:p>
        </p:txBody>
      </p:sp>
    </p:spTree>
    <p:extLst>
      <p:ext uri="{BB962C8B-B14F-4D97-AF65-F5344CB8AC3E}">
        <p14:creationId xmlns:p14="http://schemas.microsoft.com/office/powerpoint/2010/main" val="1538697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err="1">
                <a:solidFill>
                  <a:srgbClr val="002060"/>
                </a:solidFill>
              </a:rPr>
              <a:t>Artículo</a:t>
            </a:r>
            <a:r>
              <a:rPr lang="en-US" b="1" dirty="0">
                <a:solidFill>
                  <a:srgbClr val="002060"/>
                </a:solidFill>
              </a:rPr>
              <a:t> 89 </a:t>
            </a:r>
            <a:r>
              <a:rPr lang="en-US" b="1" dirty="0" err="1">
                <a:solidFill>
                  <a:srgbClr val="002060"/>
                </a:solidFill>
              </a:rPr>
              <a:t>Regl</a:t>
            </a:r>
            <a:r>
              <a:rPr lang="en-US" b="1" dirty="0">
                <a:solidFill>
                  <a:srgbClr val="002060"/>
                </a:solidFill>
              </a:rPr>
              <a:t>. 258-93</a:t>
            </a:r>
          </a:p>
        </p:txBody>
      </p:sp>
      <p:sp>
        <p:nvSpPr>
          <p:cNvPr id="3" name="Marcador de contenido 2"/>
          <p:cNvSpPr>
            <a:spLocks noGrp="1"/>
          </p:cNvSpPr>
          <p:nvPr>
            <p:ph idx="1"/>
          </p:nvPr>
        </p:nvSpPr>
        <p:spPr>
          <a:xfrm>
            <a:off x="900332" y="2052918"/>
            <a:ext cx="10311619" cy="4195481"/>
          </a:xfrm>
        </p:spPr>
        <p:txBody>
          <a:bodyPr>
            <a:normAutofit/>
          </a:bodyPr>
          <a:lstStyle/>
          <a:p>
            <a:pPr algn="just">
              <a:buClrTx/>
            </a:pPr>
            <a:r>
              <a:rPr lang="es-ES" dirty="0"/>
              <a:t>Los empleadores llevarán un Libro de Visitas para la inspección del trabajo, el cual deberá ser diseñado y vendido por la Secretaría de Estado de Trabajo, a1 precio fijado por sus autoridades. Las comprobaciones que practiquen los inspectores de trabajo se harán constar simultáneamente por duplicado, quedando la copia en poder del inspector actuante para su constancia y archivo en la Representacion Local de Trabajo correspondiente.</a:t>
            </a:r>
          </a:p>
          <a:p>
            <a:pPr algn="just"/>
            <a:endParaRPr lang="es-ES" dirty="0"/>
          </a:p>
          <a:p>
            <a:pPr algn="just">
              <a:buClrTx/>
            </a:pPr>
            <a:r>
              <a:rPr lang="es-ES" dirty="0"/>
              <a:t>Una vez agotado el Libro de Visitas, los empleadores lo conservaran durante un plazo mínimo de cinco años</a:t>
            </a:r>
            <a:endParaRPr lang="en-US" dirty="0"/>
          </a:p>
        </p:txBody>
      </p:sp>
    </p:spTree>
    <p:extLst>
      <p:ext uri="{BB962C8B-B14F-4D97-AF65-F5344CB8AC3E}">
        <p14:creationId xmlns:p14="http://schemas.microsoft.com/office/powerpoint/2010/main" val="3966502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23">
      <a:dk1>
        <a:sysClr val="windowText" lastClr="000000"/>
      </a:dk1>
      <a:lt1>
        <a:sysClr val="window" lastClr="FFFFFF"/>
      </a:lt1>
      <a:dk2>
        <a:srgbClr val="1E5155"/>
      </a:dk2>
      <a:lt2>
        <a:srgbClr val="EBEBEB"/>
      </a:lt2>
      <a:accent1>
        <a:srgbClr val="002060"/>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830</TotalTime>
  <Words>1176</Words>
  <Application>Microsoft Office PowerPoint</Application>
  <PresentationFormat>Personalizado</PresentationFormat>
  <Paragraphs>100</Paragraphs>
  <Slides>15</Slides>
  <Notes>10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Ion</vt:lpstr>
      <vt:lpstr>   FORMULARIOS ELECTRONICOS DEL MT: HERRAMIENTAS PARA LA FORMALIZACION DEL EMPLEO.</vt:lpstr>
      <vt:lpstr>Contrato para Obra o servicio determinado. </vt:lpstr>
      <vt:lpstr>Contrato para Obra o servicio determinado. </vt:lpstr>
      <vt:lpstr>Contrato para Obra o servicio determinado. </vt:lpstr>
      <vt:lpstr>Contrato para Obra o servicio determinado. </vt:lpstr>
      <vt:lpstr>Contrato para Obra o servicio determinado. </vt:lpstr>
      <vt:lpstr>Registro de empleados </vt:lpstr>
      <vt:lpstr>Artículo 159 del Código de Trabajo</vt:lpstr>
      <vt:lpstr>Artículo 89 Regl. 258-93</vt:lpstr>
      <vt:lpstr> Art. 17 Regl. 258-93</vt:lpstr>
      <vt:lpstr> Art. 18 Regl. 258-93</vt:lpstr>
      <vt:lpstr>Contrato de trabajo extranjero </vt:lpstr>
      <vt:lpstr>Requisitos para registro Contrato de Trabajo Extranjero</vt:lpstr>
      <vt:lpstr>Procedimientos para registrar Contrato de Trabajo Extranjero</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c:title>
  <dc:creator>perla Nathalie Gonzalez Beltre</dc:creator>
  <cp:lastModifiedBy>luisa</cp:lastModifiedBy>
  <cp:revision>55</cp:revision>
  <dcterms:created xsi:type="dcterms:W3CDTF">2016-08-30T13:40:43Z</dcterms:created>
  <dcterms:modified xsi:type="dcterms:W3CDTF">2016-09-08T11:30:00Z</dcterms:modified>
</cp:coreProperties>
</file>