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2" r:id="rId1"/>
  </p:sldMasterIdLst>
  <p:notesMasterIdLst>
    <p:notesMasterId r:id="rId59"/>
  </p:notesMasterIdLst>
  <p:sldIdLst>
    <p:sldId id="256" r:id="rId2"/>
    <p:sldId id="257" r:id="rId3"/>
    <p:sldId id="259" r:id="rId4"/>
    <p:sldId id="260" r:id="rId5"/>
    <p:sldId id="352" r:id="rId6"/>
    <p:sldId id="262" r:id="rId7"/>
    <p:sldId id="362" r:id="rId8"/>
    <p:sldId id="316" r:id="rId9"/>
    <p:sldId id="361" r:id="rId10"/>
    <p:sldId id="366" r:id="rId11"/>
    <p:sldId id="363" r:id="rId12"/>
    <p:sldId id="364" r:id="rId13"/>
    <p:sldId id="367" r:id="rId14"/>
    <p:sldId id="317" r:id="rId15"/>
    <p:sldId id="318" r:id="rId16"/>
    <p:sldId id="365" r:id="rId17"/>
    <p:sldId id="270" r:id="rId18"/>
    <p:sldId id="319" r:id="rId19"/>
    <p:sldId id="320" r:id="rId20"/>
    <p:sldId id="326" r:id="rId21"/>
    <p:sldId id="327" r:id="rId22"/>
    <p:sldId id="324" r:id="rId23"/>
    <p:sldId id="321" r:id="rId24"/>
    <p:sldId id="322" r:id="rId25"/>
    <p:sldId id="323" r:id="rId26"/>
    <p:sldId id="325"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 id="359" r:id="rId50"/>
    <p:sldId id="355" r:id="rId51"/>
    <p:sldId id="354" r:id="rId52"/>
    <p:sldId id="350" r:id="rId53"/>
    <p:sldId id="360" r:id="rId54"/>
    <p:sldId id="356" r:id="rId55"/>
    <p:sldId id="357" r:id="rId56"/>
    <p:sldId id="358" r:id="rId57"/>
    <p:sldId id="313" r:id="rId58"/>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80"/>
    <a:srgbClr val="000000"/>
    <a:srgbClr val="800000"/>
    <a:srgbClr val="008040"/>
    <a:srgbClr val="800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86" autoAdjust="0"/>
    <p:restoredTop sz="94269" autoAdjust="0"/>
  </p:normalViewPr>
  <p:slideViewPr>
    <p:cSldViewPr snapToGrid="0" snapToObjects="1">
      <p:cViewPr>
        <p:scale>
          <a:sx n="80" d="100"/>
          <a:sy n="80" d="100"/>
        </p:scale>
        <p:origin x="-2192"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Hoja1!$B$1</c:f>
              <c:strCache>
                <c:ptCount val="1"/>
                <c:pt idx="0">
                  <c:v>Comprar vivienda</c:v>
                </c:pt>
              </c:strCache>
            </c:strRef>
          </c:tx>
          <c:invertIfNegative val="0"/>
          <c:cat>
            <c:strRef>
              <c:f>Hoja1!$A$2:$A$14</c:f>
              <c:strCache>
                <c:ptCount val="13"/>
                <c:pt idx="0">
                  <c:v>DN</c:v>
                </c:pt>
                <c:pt idx="1">
                  <c:v>SDE</c:v>
                </c:pt>
                <c:pt idx="2">
                  <c:v>SDN</c:v>
                </c:pt>
                <c:pt idx="3">
                  <c:v>SDO</c:v>
                </c:pt>
                <c:pt idx="4">
                  <c:v>LA</c:v>
                </c:pt>
                <c:pt idx="5">
                  <c:v>BC</c:v>
                </c:pt>
                <c:pt idx="6">
                  <c:v>GSD</c:v>
                </c:pt>
                <c:pt idx="7">
                  <c:v>SC</c:v>
                </c:pt>
                <c:pt idx="8">
                  <c:v>LV</c:v>
                </c:pt>
                <c:pt idx="9">
                  <c:v>PP</c:v>
                </c:pt>
                <c:pt idx="10">
                  <c:v>HY</c:v>
                </c:pt>
                <c:pt idx="11">
                  <c:v>PCB</c:v>
                </c:pt>
                <c:pt idx="12">
                  <c:v>SFM</c:v>
                </c:pt>
              </c:strCache>
            </c:strRef>
          </c:cat>
          <c:val>
            <c:numRef>
              <c:f>Hoja1!$B$2:$B$14</c:f>
              <c:numCache>
                <c:formatCode>0.0</c:formatCode>
                <c:ptCount val="13"/>
                <c:pt idx="0">
                  <c:v>19.3939393939394</c:v>
                </c:pt>
                <c:pt idx="1">
                  <c:v>34.96240601503759</c:v>
                </c:pt>
                <c:pt idx="2">
                  <c:v>20.73732718894011</c:v>
                </c:pt>
                <c:pt idx="3">
                  <c:v>27.35849056603773</c:v>
                </c:pt>
                <c:pt idx="4">
                  <c:v>7.563025210084027</c:v>
                </c:pt>
                <c:pt idx="5">
                  <c:v>17.75700934579439</c:v>
                </c:pt>
                <c:pt idx="6">
                  <c:v>24.26913060409264</c:v>
                </c:pt>
                <c:pt idx="7">
                  <c:v>15.06276150627611</c:v>
                </c:pt>
                <c:pt idx="8">
                  <c:v>22.80701754385965</c:v>
                </c:pt>
                <c:pt idx="9">
                  <c:v>18.36734693877552</c:v>
                </c:pt>
                <c:pt idx="10">
                  <c:v>26.66666666666667</c:v>
                </c:pt>
                <c:pt idx="11">
                  <c:v>26.37362637362638</c:v>
                </c:pt>
                <c:pt idx="12">
                  <c:v>15.15151515151513</c:v>
                </c:pt>
              </c:numCache>
            </c:numRef>
          </c:val>
        </c:ser>
        <c:ser>
          <c:idx val="1"/>
          <c:order val="1"/>
          <c:tx>
            <c:strRef>
              <c:f>Hoja1!$C$1</c:f>
              <c:strCache>
                <c:ptCount val="1"/>
                <c:pt idx="0">
                  <c:v>Mejorar o  ampliar vivienda</c:v>
                </c:pt>
              </c:strCache>
            </c:strRef>
          </c:tx>
          <c:invertIfNegative val="0"/>
          <c:cat>
            <c:strRef>
              <c:f>Hoja1!$A$2:$A$14</c:f>
              <c:strCache>
                <c:ptCount val="13"/>
                <c:pt idx="0">
                  <c:v>DN</c:v>
                </c:pt>
                <c:pt idx="1">
                  <c:v>SDE</c:v>
                </c:pt>
                <c:pt idx="2">
                  <c:v>SDN</c:v>
                </c:pt>
                <c:pt idx="3">
                  <c:v>SDO</c:v>
                </c:pt>
                <c:pt idx="4">
                  <c:v>LA</c:v>
                </c:pt>
                <c:pt idx="5">
                  <c:v>BC</c:v>
                </c:pt>
                <c:pt idx="6">
                  <c:v>GSD</c:v>
                </c:pt>
                <c:pt idx="7">
                  <c:v>SC</c:v>
                </c:pt>
                <c:pt idx="8">
                  <c:v>LV</c:v>
                </c:pt>
                <c:pt idx="9">
                  <c:v>PP</c:v>
                </c:pt>
                <c:pt idx="10">
                  <c:v>HY</c:v>
                </c:pt>
                <c:pt idx="11">
                  <c:v>PCB</c:v>
                </c:pt>
                <c:pt idx="12">
                  <c:v>SFM</c:v>
                </c:pt>
              </c:strCache>
            </c:strRef>
          </c:cat>
          <c:val>
            <c:numRef>
              <c:f>Hoja1!$C$2:$C$14</c:f>
              <c:numCache>
                <c:formatCode>0.0</c:formatCode>
                <c:ptCount val="13"/>
                <c:pt idx="0">
                  <c:v>26.36363636363637</c:v>
                </c:pt>
                <c:pt idx="1">
                  <c:v>16.1654135338346</c:v>
                </c:pt>
                <c:pt idx="2">
                  <c:v>30.87557603686635</c:v>
                </c:pt>
                <c:pt idx="3">
                  <c:v>13.67924528301887</c:v>
                </c:pt>
                <c:pt idx="4">
                  <c:v>48.73949579831937</c:v>
                </c:pt>
                <c:pt idx="5">
                  <c:v>45.7943925233645</c:v>
                </c:pt>
                <c:pt idx="6">
                  <c:v>24.71362827508921</c:v>
                </c:pt>
                <c:pt idx="7">
                  <c:v>11.7154811715481</c:v>
                </c:pt>
                <c:pt idx="8">
                  <c:v>18.12865497076022</c:v>
                </c:pt>
                <c:pt idx="9">
                  <c:v>22.44897959183674</c:v>
                </c:pt>
                <c:pt idx="10">
                  <c:v>7.619047619047614</c:v>
                </c:pt>
                <c:pt idx="11">
                  <c:v>2.197802197802198</c:v>
                </c:pt>
                <c:pt idx="12">
                  <c:v>9.84848484848484</c:v>
                </c:pt>
              </c:numCache>
            </c:numRef>
          </c:val>
        </c:ser>
        <c:ser>
          <c:idx val="2"/>
          <c:order val="2"/>
          <c:tx>
            <c:strRef>
              <c:f>Hoja1!$D$1</c:f>
              <c:strCache>
                <c:ptCount val="1"/>
                <c:pt idx="0">
                  <c:v>Construir en solar propio</c:v>
                </c:pt>
              </c:strCache>
            </c:strRef>
          </c:tx>
          <c:invertIfNegative val="0"/>
          <c:cat>
            <c:strRef>
              <c:f>Hoja1!$A$2:$A$14</c:f>
              <c:strCache>
                <c:ptCount val="13"/>
                <c:pt idx="0">
                  <c:v>DN</c:v>
                </c:pt>
                <c:pt idx="1">
                  <c:v>SDE</c:v>
                </c:pt>
                <c:pt idx="2">
                  <c:v>SDN</c:v>
                </c:pt>
                <c:pt idx="3">
                  <c:v>SDO</c:v>
                </c:pt>
                <c:pt idx="4">
                  <c:v>LA</c:v>
                </c:pt>
                <c:pt idx="5">
                  <c:v>BC</c:v>
                </c:pt>
                <c:pt idx="6">
                  <c:v>GSD</c:v>
                </c:pt>
                <c:pt idx="7">
                  <c:v>SC</c:v>
                </c:pt>
                <c:pt idx="8">
                  <c:v>LV</c:v>
                </c:pt>
                <c:pt idx="9">
                  <c:v>PP</c:v>
                </c:pt>
                <c:pt idx="10">
                  <c:v>HY</c:v>
                </c:pt>
                <c:pt idx="11">
                  <c:v>PCB</c:v>
                </c:pt>
                <c:pt idx="12">
                  <c:v>SFM</c:v>
                </c:pt>
              </c:strCache>
            </c:strRef>
          </c:cat>
          <c:val>
            <c:numRef>
              <c:f>Hoja1!$D$2:$D$14</c:f>
              <c:numCache>
                <c:formatCode>0.0</c:formatCode>
                <c:ptCount val="13"/>
                <c:pt idx="0">
                  <c:v>4.848484848484834</c:v>
                </c:pt>
                <c:pt idx="1">
                  <c:v>5.263157894736842</c:v>
                </c:pt>
                <c:pt idx="2">
                  <c:v>4.14746543778802</c:v>
                </c:pt>
                <c:pt idx="3">
                  <c:v>10.84905660377358</c:v>
                </c:pt>
                <c:pt idx="4">
                  <c:v>12.60504201680671</c:v>
                </c:pt>
                <c:pt idx="5">
                  <c:v>8.411214953271021</c:v>
                </c:pt>
                <c:pt idx="6">
                  <c:v>6.188182772513787</c:v>
                </c:pt>
                <c:pt idx="7">
                  <c:v>1.673640167364014</c:v>
                </c:pt>
                <c:pt idx="8">
                  <c:v>4.093567251461986</c:v>
                </c:pt>
                <c:pt idx="9">
                  <c:v>3.401360544217687</c:v>
                </c:pt>
                <c:pt idx="10">
                  <c:v>5.714285714285705</c:v>
                </c:pt>
                <c:pt idx="11">
                  <c:v>6.593406593406595</c:v>
                </c:pt>
                <c:pt idx="12">
                  <c:v>2.27272727272727</c:v>
                </c:pt>
              </c:numCache>
            </c:numRef>
          </c:val>
        </c:ser>
        <c:ser>
          <c:idx val="3"/>
          <c:order val="3"/>
          <c:tx>
            <c:strRef>
              <c:f>Hoja1!$E$1</c:f>
              <c:strCache>
                <c:ptCount val="1"/>
                <c:pt idx="0">
                  <c:v>Alquilar vivienda</c:v>
                </c:pt>
              </c:strCache>
            </c:strRef>
          </c:tx>
          <c:invertIfNegative val="0"/>
          <c:cat>
            <c:strRef>
              <c:f>Hoja1!$A$2:$A$14</c:f>
              <c:strCache>
                <c:ptCount val="13"/>
                <c:pt idx="0">
                  <c:v>DN</c:v>
                </c:pt>
                <c:pt idx="1">
                  <c:v>SDE</c:v>
                </c:pt>
                <c:pt idx="2">
                  <c:v>SDN</c:v>
                </c:pt>
                <c:pt idx="3">
                  <c:v>SDO</c:v>
                </c:pt>
                <c:pt idx="4">
                  <c:v>LA</c:v>
                </c:pt>
                <c:pt idx="5">
                  <c:v>BC</c:v>
                </c:pt>
                <c:pt idx="6">
                  <c:v>GSD</c:v>
                </c:pt>
                <c:pt idx="7">
                  <c:v>SC</c:v>
                </c:pt>
                <c:pt idx="8">
                  <c:v>LV</c:v>
                </c:pt>
                <c:pt idx="9">
                  <c:v>PP</c:v>
                </c:pt>
                <c:pt idx="10">
                  <c:v>HY</c:v>
                </c:pt>
                <c:pt idx="11">
                  <c:v>PCB</c:v>
                </c:pt>
                <c:pt idx="12">
                  <c:v>SFM</c:v>
                </c:pt>
              </c:strCache>
            </c:strRef>
          </c:cat>
          <c:val>
            <c:numRef>
              <c:f>Hoja1!$E$2:$E$14</c:f>
              <c:numCache>
                <c:formatCode>0.0</c:formatCode>
                <c:ptCount val="13"/>
                <c:pt idx="0">
                  <c:v>6.060606060606047</c:v>
                </c:pt>
                <c:pt idx="1">
                  <c:v>4.13533834586466</c:v>
                </c:pt>
                <c:pt idx="2">
                  <c:v>4.14746543778802</c:v>
                </c:pt>
                <c:pt idx="3">
                  <c:v>6.603773584905661</c:v>
                </c:pt>
                <c:pt idx="4">
                  <c:v>5.882352941176466</c:v>
                </c:pt>
                <c:pt idx="5">
                  <c:v>7.47663551401869</c:v>
                </c:pt>
                <c:pt idx="6">
                  <c:v>5.307509303481014</c:v>
                </c:pt>
                <c:pt idx="7">
                  <c:v>6.276150627615046</c:v>
                </c:pt>
                <c:pt idx="8">
                  <c:v>1.754385964912282</c:v>
                </c:pt>
                <c:pt idx="9">
                  <c:v>0.0</c:v>
                </c:pt>
                <c:pt idx="10">
                  <c:v>2.857142857142855</c:v>
                </c:pt>
                <c:pt idx="11">
                  <c:v>7.692307692307694</c:v>
                </c:pt>
                <c:pt idx="12">
                  <c:v>4.545454545454541</c:v>
                </c:pt>
              </c:numCache>
            </c:numRef>
          </c:val>
        </c:ser>
        <c:ser>
          <c:idx val="4"/>
          <c:order val="4"/>
          <c:tx>
            <c:strRef>
              <c:f>Hoja1!$F$1</c:f>
              <c:strCache>
                <c:ptCount val="1"/>
                <c:pt idx="0">
                  <c:v>Otra</c:v>
                </c:pt>
              </c:strCache>
            </c:strRef>
          </c:tx>
          <c:invertIfNegative val="0"/>
          <c:cat>
            <c:strRef>
              <c:f>Hoja1!$A$2:$A$14</c:f>
              <c:strCache>
                <c:ptCount val="13"/>
                <c:pt idx="0">
                  <c:v>DN</c:v>
                </c:pt>
                <c:pt idx="1">
                  <c:v>SDE</c:v>
                </c:pt>
                <c:pt idx="2">
                  <c:v>SDN</c:v>
                </c:pt>
                <c:pt idx="3">
                  <c:v>SDO</c:v>
                </c:pt>
                <c:pt idx="4">
                  <c:v>LA</c:v>
                </c:pt>
                <c:pt idx="5">
                  <c:v>BC</c:v>
                </c:pt>
                <c:pt idx="6">
                  <c:v>GSD</c:v>
                </c:pt>
                <c:pt idx="7">
                  <c:v>SC</c:v>
                </c:pt>
                <c:pt idx="8">
                  <c:v>LV</c:v>
                </c:pt>
                <c:pt idx="9">
                  <c:v>PP</c:v>
                </c:pt>
                <c:pt idx="10">
                  <c:v>HY</c:v>
                </c:pt>
                <c:pt idx="11">
                  <c:v>PCB</c:v>
                </c:pt>
                <c:pt idx="12">
                  <c:v>SFM</c:v>
                </c:pt>
              </c:strCache>
            </c:strRef>
          </c:cat>
          <c:val>
            <c:numRef>
              <c:f>Hoja1!$F$2:$F$14</c:f>
              <c:numCache>
                <c:formatCode>0.0</c:formatCode>
                <c:ptCount val="13"/>
                <c:pt idx="0">
                  <c:v>4.242424242424238</c:v>
                </c:pt>
                <c:pt idx="1">
                  <c:v>2.631578947368421</c:v>
                </c:pt>
                <c:pt idx="2">
                  <c:v>7.373271889400926</c:v>
                </c:pt>
                <c:pt idx="3">
                  <c:v>13.20754716981132</c:v>
                </c:pt>
                <c:pt idx="4">
                  <c:v>13.44537815126049</c:v>
                </c:pt>
                <c:pt idx="5">
                  <c:v>9.34579439252337</c:v>
                </c:pt>
                <c:pt idx="6">
                  <c:v>6.049757256214731</c:v>
                </c:pt>
                <c:pt idx="7">
                  <c:v>5.85774058577405</c:v>
                </c:pt>
                <c:pt idx="8">
                  <c:v>4.093567251461986</c:v>
                </c:pt>
                <c:pt idx="9">
                  <c:v>8.163265306122447</c:v>
                </c:pt>
                <c:pt idx="10">
                  <c:v>11.42857142857142</c:v>
                </c:pt>
                <c:pt idx="11">
                  <c:v>7.692307692307694</c:v>
                </c:pt>
                <c:pt idx="12">
                  <c:v>6.818181818181803</c:v>
                </c:pt>
              </c:numCache>
            </c:numRef>
          </c:val>
        </c:ser>
        <c:ser>
          <c:idx val="5"/>
          <c:order val="5"/>
          <c:tx>
            <c:strRef>
              <c:f>Hoja1!$G$1</c:f>
              <c:strCache>
                <c:ptCount val="1"/>
                <c:pt idx="0">
                  <c:v>Ninguna necesidad</c:v>
                </c:pt>
              </c:strCache>
            </c:strRef>
          </c:tx>
          <c:invertIfNegative val="0"/>
          <c:cat>
            <c:strRef>
              <c:f>Hoja1!$A$2:$A$14</c:f>
              <c:strCache>
                <c:ptCount val="13"/>
                <c:pt idx="0">
                  <c:v>DN</c:v>
                </c:pt>
                <c:pt idx="1">
                  <c:v>SDE</c:v>
                </c:pt>
                <c:pt idx="2">
                  <c:v>SDN</c:v>
                </c:pt>
                <c:pt idx="3">
                  <c:v>SDO</c:v>
                </c:pt>
                <c:pt idx="4">
                  <c:v>LA</c:v>
                </c:pt>
                <c:pt idx="5">
                  <c:v>BC</c:v>
                </c:pt>
                <c:pt idx="6">
                  <c:v>GSD</c:v>
                </c:pt>
                <c:pt idx="7">
                  <c:v>SC</c:v>
                </c:pt>
                <c:pt idx="8">
                  <c:v>LV</c:v>
                </c:pt>
                <c:pt idx="9">
                  <c:v>PP</c:v>
                </c:pt>
                <c:pt idx="10">
                  <c:v>HY</c:v>
                </c:pt>
                <c:pt idx="11">
                  <c:v>PCB</c:v>
                </c:pt>
                <c:pt idx="12">
                  <c:v>SFM</c:v>
                </c:pt>
              </c:strCache>
            </c:strRef>
          </c:cat>
          <c:val>
            <c:numRef>
              <c:f>Hoja1!$G$2:$G$14</c:f>
              <c:numCache>
                <c:formatCode>0.0</c:formatCode>
                <c:ptCount val="13"/>
                <c:pt idx="0">
                  <c:v>37.2727272727273</c:v>
                </c:pt>
                <c:pt idx="1">
                  <c:v>36.8421052631579</c:v>
                </c:pt>
                <c:pt idx="2">
                  <c:v>32.71889400921644</c:v>
                </c:pt>
                <c:pt idx="3">
                  <c:v>28.30188679245282</c:v>
                </c:pt>
                <c:pt idx="4">
                  <c:v>11.76470588235293</c:v>
                </c:pt>
                <c:pt idx="5">
                  <c:v>7.47663551401869</c:v>
                </c:pt>
                <c:pt idx="6">
                  <c:v>32.72256821074918</c:v>
                </c:pt>
                <c:pt idx="7">
                  <c:v>59.41422594142264</c:v>
                </c:pt>
                <c:pt idx="8">
                  <c:v>49.12280701754383</c:v>
                </c:pt>
                <c:pt idx="9">
                  <c:v>47.61904761904749</c:v>
                </c:pt>
                <c:pt idx="10">
                  <c:v>45.71428571428572</c:v>
                </c:pt>
                <c:pt idx="11">
                  <c:v>49.45054945054936</c:v>
                </c:pt>
                <c:pt idx="12">
                  <c:v>61.36363636363632</c:v>
                </c:pt>
              </c:numCache>
            </c:numRef>
          </c:val>
        </c:ser>
        <c:ser>
          <c:idx val="6"/>
          <c:order val="6"/>
          <c:tx>
            <c:strRef>
              <c:f>Hoja1!$H$1</c:f>
              <c:strCache>
                <c:ptCount val="1"/>
                <c:pt idx="0">
                  <c:v>n.i.</c:v>
                </c:pt>
              </c:strCache>
            </c:strRef>
          </c:tx>
          <c:invertIfNegative val="0"/>
          <c:cat>
            <c:strRef>
              <c:f>Hoja1!$A$2:$A$14</c:f>
              <c:strCache>
                <c:ptCount val="13"/>
                <c:pt idx="0">
                  <c:v>DN</c:v>
                </c:pt>
                <c:pt idx="1">
                  <c:v>SDE</c:v>
                </c:pt>
                <c:pt idx="2">
                  <c:v>SDN</c:v>
                </c:pt>
                <c:pt idx="3">
                  <c:v>SDO</c:v>
                </c:pt>
                <c:pt idx="4">
                  <c:v>LA</c:v>
                </c:pt>
                <c:pt idx="5">
                  <c:v>BC</c:v>
                </c:pt>
                <c:pt idx="6">
                  <c:v>GSD</c:v>
                </c:pt>
                <c:pt idx="7">
                  <c:v>SC</c:v>
                </c:pt>
                <c:pt idx="8">
                  <c:v>LV</c:v>
                </c:pt>
                <c:pt idx="9">
                  <c:v>PP</c:v>
                </c:pt>
                <c:pt idx="10">
                  <c:v>HY</c:v>
                </c:pt>
                <c:pt idx="11">
                  <c:v>PCB</c:v>
                </c:pt>
                <c:pt idx="12">
                  <c:v>SFM</c:v>
                </c:pt>
              </c:strCache>
            </c:strRef>
          </c:cat>
          <c:val>
            <c:numRef>
              <c:f>Hoja1!$H$2:$H$14</c:f>
              <c:numCache>
                <c:formatCode>0.0</c:formatCode>
                <c:ptCount val="13"/>
                <c:pt idx="0">
                  <c:v>1.818181818181816</c:v>
                </c:pt>
                <c:pt idx="1">
                  <c:v>0.0</c:v>
                </c:pt>
                <c:pt idx="2">
                  <c:v>0.0</c:v>
                </c:pt>
                <c:pt idx="3">
                  <c:v>0.0</c:v>
                </c:pt>
                <c:pt idx="4">
                  <c:v>0.0</c:v>
                </c:pt>
                <c:pt idx="5">
                  <c:v>3.738317757009344</c:v>
                </c:pt>
                <c:pt idx="6">
                  <c:v>0.749223577859436</c:v>
                </c:pt>
                <c:pt idx="7">
                  <c:v>0.0</c:v>
                </c:pt>
                <c:pt idx="8">
                  <c:v>0.0</c:v>
                </c:pt>
                <c:pt idx="9">
                  <c:v>0.0</c:v>
                </c:pt>
                <c:pt idx="10">
                  <c:v>0.0</c:v>
                </c:pt>
                <c:pt idx="11">
                  <c:v>0.0</c:v>
                </c:pt>
                <c:pt idx="12">
                  <c:v>0.0</c:v>
                </c:pt>
              </c:numCache>
            </c:numRef>
          </c:val>
        </c:ser>
        <c:dLbls>
          <c:showLegendKey val="0"/>
          <c:showVal val="0"/>
          <c:showCatName val="0"/>
          <c:showSerName val="0"/>
          <c:showPercent val="0"/>
          <c:showBubbleSize val="0"/>
        </c:dLbls>
        <c:gapWidth val="150"/>
        <c:overlap val="100"/>
        <c:axId val="-2114450920"/>
        <c:axId val="-2114414152"/>
      </c:barChart>
      <c:catAx>
        <c:axId val="-2114450920"/>
        <c:scaling>
          <c:orientation val="minMax"/>
        </c:scaling>
        <c:delete val="0"/>
        <c:axPos val="b"/>
        <c:majorTickMark val="out"/>
        <c:minorTickMark val="none"/>
        <c:tickLblPos val="nextTo"/>
        <c:crossAx val="-2114414152"/>
        <c:crosses val="autoZero"/>
        <c:auto val="1"/>
        <c:lblAlgn val="ctr"/>
        <c:lblOffset val="100"/>
        <c:noMultiLvlLbl val="0"/>
      </c:catAx>
      <c:valAx>
        <c:axId val="-2114414152"/>
        <c:scaling>
          <c:orientation val="minMax"/>
        </c:scaling>
        <c:delete val="0"/>
        <c:axPos val="l"/>
        <c:numFmt formatCode="0%" sourceLinked="1"/>
        <c:majorTickMark val="out"/>
        <c:minorTickMark val="none"/>
        <c:tickLblPos val="nextTo"/>
        <c:crossAx val="-2114450920"/>
        <c:crosses val="autoZero"/>
        <c:crossBetween val="between"/>
      </c:valAx>
      <c:dTable>
        <c:showHorzBorder val="1"/>
        <c:showVertBorder val="1"/>
        <c:showOutline val="1"/>
        <c:showKeys val="1"/>
      </c:dTable>
    </c:plotArea>
    <c:plotVisOnly val="1"/>
    <c:dispBlanksAs val="gap"/>
    <c:showDLblsOverMax val="0"/>
  </c:chart>
  <c:txPr>
    <a:bodyPr/>
    <a:lstStyle/>
    <a:p>
      <a:pPr>
        <a:defRPr sz="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Hoja1!$B$1</c:f>
              <c:strCache>
                <c:ptCount val="1"/>
                <c:pt idx="0">
                  <c:v>Serie 1</c:v>
                </c:pt>
              </c:strCache>
            </c:strRef>
          </c:tx>
          <c:invertIfNegative val="0"/>
          <c:dPt>
            <c:idx val="0"/>
            <c:invertIfNegative val="0"/>
            <c:bubble3D val="0"/>
            <c:spPr>
              <a:solidFill>
                <a:schemeClr val="accent2">
                  <a:lumMod val="75000"/>
                </a:schemeClr>
              </a:solidFill>
            </c:spPr>
          </c:dPt>
          <c:dPt>
            <c:idx val="1"/>
            <c:invertIfNegative val="0"/>
            <c:bubble3D val="0"/>
            <c:spPr>
              <a:solidFill>
                <a:schemeClr val="accent1">
                  <a:lumMod val="75000"/>
                </a:schemeClr>
              </a:solidFill>
            </c:spPr>
          </c:dPt>
          <c:dPt>
            <c:idx val="2"/>
            <c:invertIfNegative val="0"/>
            <c:bubble3D val="0"/>
            <c:spPr>
              <a:solidFill>
                <a:schemeClr val="tx2">
                  <a:lumMod val="75000"/>
                </a:schemeClr>
              </a:solidFill>
            </c:spPr>
          </c:dPt>
          <c:cat>
            <c:strRef>
              <c:f>Hoja1!$A$2:$A$4</c:f>
              <c:strCache>
                <c:ptCount val="3"/>
                <c:pt idx="0">
                  <c:v>Demanda potencial</c:v>
                </c:pt>
                <c:pt idx="1">
                  <c:v>Interés en adquirir vivienda _x000d_(Filtro 1)</c:v>
                </c:pt>
                <c:pt idx="2">
                  <c:v>Demanda efectiva de vivienda_x000d_(Filtro 2)</c:v>
                </c:pt>
              </c:strCache>
            </c:strRef>
          </c:cat>
          <c:val>
            <c:numRef>
              <c:f>Hoja1!$B$2:$B$4</c:f>
              <c:numCache>
                <c:formatCode>#,##0</c:formatCode>
                <c:ptCount val="3"/>
                <c:pt idx="0">
                  <c:v>1.314808E6</c:v>
                </c:pt>
                <c:pt idx="1">
                  <c:v>358265.0</c:v>
                </c:pt>
                <c:pt idx="2">
                  <c:v>351094.0</c:v>
                </c:pt>
              </c:numCache>
            </c:numRef>
          </c:val>
        </c:ser>
        <c:dLbls>
          <c:showLegendKey val="0"/>
          <c:showVal val="1"/>
          <c:showCatName val="0"/>
          <c:showSerName val="0"/>
          <c:showPercent val="0"/>
          <c:showBubbleSize val="0"/>
        </c:dLbls>
        <c:gapWidth val="150"/>
        <c:axId val="-2113975208"/>
        <c:axId val="-2113972232"/>
      </c:barChart>
      <c:catAx>
        <c:axId val="-2113975208"/>
        <c:scaling>
          <c:orientation val="minMax"/>
        </c:scaling>
        <c:delete val="0"/>
        <c:axPos val="b"/>
        <c:majorTickMark val="out"/>
        <c:minorTickMark val="none"/>
        <c:tickLblPos val="nextTo"/>
        <c:crossAx val="-2113972232"/>
        <c:crosses val="autoZero"/>
        <c:auto val="1"/>
        <c:lblAlgn val="ctr"/>
        <c:lblOffset val="100"/>
        <c:noMultiLvlLbl val="0"/>
      </c:catAx>
      <c:valAx>
        <c:axId val="-2113972232"/>
        <c:scaling>
          <c:orientation val="minMax"/>
        </c:scaling>
        <c:delete val="0"/>
        <c:axPos val="l"/>
        <c:title>
          <c:tx>
            <c:rich>
              <a:bodyPr rot="-5400000" vert="horz"/>
              <a:lstStyle/>
              <a:p>
                <a:pPr>
                  <a:defRPr sz="1600" b="0"/>
                </a:pPr>
                <a:r>
                  <a:rPr lang="es-ES" sz="1600" b="0" dirty="0" smtClean="0"/>
                  <a:t>Hogares</a:t>
                </a:r>
                <a:endParaRPr lang="es-ES" sz="1600" b="0" dirty="0"/>
              </a:p>
            </c:rich>
          </c:tx>
          <c:layout/>
          <c:overlay val="0"/>
        </c:title>
        <c:numFmt formatCode="#,##0" sourceLinked="1"/>
        <c:majorTickMark val="out"/>
        <c:minorTickMark val="none"/>
        <c:tickLblPos val="nextTo"/>
        <c:crossAx val="-2113975208"/>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Hoja1!$B$1</c:f>
              <c:strCache>
                <c:ptCount val="1"/>
                <c:pt idx="0">
                  <c:v>1</c:v>
                </c:pt>
              </c:strCache>
            </c:strRef>
          </c:tx>
          <c:invertIfNegative val="0"/>
          <c:cat>
            <c:strRef>
              <c:f>Hoja1!$A$2:$A$14</c:f>
              <c:strCache>
                <c:ptCount val="13"/>
                <c:pt idx="0">
                  <c:v>GSD</c:v>
                </c:pt>
                <c:pt idx="1">
                  <c:v>DN</c:v>
                </c:pt>
                <c:pt idx="2">
                  <c:v>SDE</c:v>
                </c:pt>
                <c:pt idx="3">
                  <c:v>SDN</c:v>
                </c:pt>
                <c:pt idx="4">
                  <c:v>SDO</c:v>
                </c:pt>
                <c:pt idx="5">
                  <c:v>LA</c:v>
                </c:pt>
                <c:pt idx="6">
                  <c:v>BC</c:v>
                </c:pt>
                <c:pt idx="7">
                  <c:v>SC</c:v>
                </c:pt>
                <c:pt idx="8">
                  <c:v>LV</c:v>
                </c:pt>
                <c:pt idx="9">
                  <c:v>PP</c:v>
                </c:pt>
                <c:pt idx="10">
                  <c:v>HY</c:v>
                </c:pt>
                <c:pt idx="11">
                  <c:v>PCB</c:v>
                </c:pt>
                <c:pt idx="12">
                  <c:v>SFM</c:v>
                </c:pt>
              </c:strCache>
            </c:strRef>
          </c:cat>
          <c:val>
            <c:numRef>
              <c:f>Hoja1!$B$2:$B$14</c:f>
              <c:numCache>
                <c:formatCode>0.0</c:formatCode>
                <c:ptCount val="13"/>
                <c:pt idx="0">
                  <c:v>39.4268957236538</c:v>
                </c:pt>
                <c:pt idx="1">
                  <c:v>39.39398672393597</c:v>
                </c:pt>
                <c:pt idx="2">
                  <c:v>35.7140059149578</c:v>
                </c:pt>
                <c:pt idx="3">
                  <c:v>47.45930717863104</c:v>
                </c:pt>
                <c:pt idx="4">
                  <c:v>39.1894389438944</c:v>
                </c:pt>
                <c:pt idx="5">
                  <c:v>47.36895778095044</c:v>
                </c:pt>
                <c:pt idx="6">
                  <c:v>40.00260010400416</c:v>
                </c:pt>
                <c:pt idx="7">
                  <c:v>27.0821153335105</c:v>
                </c:pt>
                <c:pt idx="8">
                  <c:v>31.11085609364241</c:v>
                </c:pt>
                <c:pt idx="9">
                  <c:v>32.43504298271033</c:v>
                </c:pt>
                <c:pt idx="10">
                  <c:v>31.57723753316368</c:v>
                </c:pt>
                <c:pt idx="11">
                  <c:v>42.67100977198697</c:v>
                </c:pt>
                <c:pt idx="12">
                  <c:v>34.48204276520646</c:v>
                </c:pt>
              </c:numCache>
            </c:numRef>
          </c:val>
        </c:ser>
        <c:ser>
          <c:idx val="1"/>
          <c:order val="1"/>
          <c:tx>
            <c:strRef>
              <c:f>Hoja1!$C$1</c:f>
              <c:strCache>
                <c:ptCount val="1"/>
                <c:pt idx="0">
                  <c:v>2</c:v>
                </c:pt>
              </c:strCache>
            </c:strRef>
          </c:tx>
          <c:invertIfNegative val="0"/>
          <c:cat>
            <c:strRef>
              <c:f>Hoja1!$A$2:$A$14</c:f>
              <c:strCache>
                <c:ptCount val="13"/>
                <c:pt idx="0">
                  <c:v>GSD</c:v>
                </c:pt>
                <c:pt idx="1">
                  <c:v>DN</c:v>
                </c:pt>
                <c:pt idx="2">
                  <c:v>SDE</c:v>
                </c:pt>
                <c:pt idx="3">
                  <c:v>SDN</c:v>
                </c:pt>
                <c:pt idx="4">
                  <c:v>SDO</c:v>
                </c:pt>
                <c:pt idx="5">
                  <c:v>LA</c:v>
                </c:pt>
                <c:pt idx="6">
                  <c:v>BC</c:v>
                </c:pt>
                <c:pt idx="7">
                  <c:v>SC</c:v>
                </c:pt>
                <c:pt idx="8">
                  <c:v>LV</c:v>
                </c:pt>
                <c:pt idx="9">
                  <c:v>PP</c:v>
                </c:pt>
                <c:pt idx="10">
                  <c:v>HY</c:v>
                </c:pt>
                <c:pt idx="11">
                  <c:v>PCB</c:v>
                </c:pt>
                <c:pt idx="12">
                  <c:v>SFM</c:v>
                </c:pt>
              </c:strCache>
            </c:strRef>
          </c:cat>
          <c:val>
            <c:numRef>
              <c:f>Hoja1!$C$2:$C$14</c:f>
              <c:numCache>
                <c:formatCode>0.0</c:formatCode>
                <c:ptCount val="13"/>
                <c:pt idx="0">
                  <c:v>37.26948061943906</c:v>
                </c:pt>
                <c:pt idx="1">
                  <c:v>34.84888715345556</c:v>
                </c:pt>
                <c:pt idx="2">
                  <c:v>38.77529036175255</c:v>
                </c:pt>
                <c:pt idx="3">
                  <c:v>28.81364774624374</c:v>
                </c:pt>
                <c:pt idx="4">
                  <c:v>43.24224422442244</c:v>
                </c:pt>
                <c:pt idx="5">
                  <c:v>42.10687334285131</c:v>
                </c:pt>
                <c:pt idx="6">
                  <c:v>43.99375975039001</c:v>
                </c:pt>
                <c:pt idx="7">
                  <c:v>50.0</c:v>
                </c:pt>
                <c:pt idx="8">
                  <c:v>31.11085609364241</c:v>
                </c:pt>
                <c:pt idx="9">
                  <c:v>56.75649570172897</c:v>
                </c:pt>
                <c:pt idx="10">
                  <c:v>52.62872922193946</c:v>
                </c:pt>
                <c:pt idx="11">
                  <c:v>33.891732588801</c:v>
                </c:pt>
                <c:pt idx="12">
                  <c:v>55.16919244342951</c:v>
                </c:pt>
              </c:numCache>
            </c:numRef>
          </c:val>
        </c:ser>
        <c:ser>
          <c:idx val="2"/>
          <c:order val="2"/>
          <c:tx>
            <c:strRef>
              <c:f>Hoja1!$D$1</c:f>
              <c:strCache>
                <c:ptCount val="1"/>
                <c:pt idx="0">
                  <c:v>3</c:v>
                </c:pt>
              </c:strCache>
            </c:strRef>
          </c:tx>
          <c:invertIfNegative val="0"/>
          <c:cat>
            <c:strRef>
              <c:f>Hoja1!$A$2:$A$14</c:f>
              <c:strCache>
                <c:ptCount val="13"/>
                <c:pt idx="0">
                  <c:v>GSD</c:v>
                </c:pt>
                <c:pt idx="1">
                  <c:v>DN</c:v>
                </c:pt>
                <c:pt idx="2">
                  <c:v>SDE</c:v>
                </c:pt>
                <c:pt idx="3">
                  <c:v>SDN</c:v>
                </c:pt>
                <c:pt idx="4">
                  <c:v>SDO</c:v>
                </c:pt>
                <c:pt idx="5">
                  <c:v>LA</c:v>
                </c:pt>
                <c:pt idx="6">
                  <c:v>BC</c:v>
                </c:pt>
                <c:pt idx="7">
                  <c:v>SC</c:v>
                </c:pt>
                <c:pt idx="8">
                  <c:v>LV</c:v>
                </c:pt>
                <c:pt idx="9">
                  <c:v>PP</c:v>
                </c:pt>
                <c:pt idx="10">
                  <c:v>HY</c:v>
                </c:pt>
                <c:pt idx="11">
                  <c:v>PCB</c:v>
                </c:pt>
                <c:pt idx="12">
                  <c:v>SFM</c:v>
                </c:pt>
              </c:strCache>
            </c:strRef>
          </c:cat>
          <c:val>
            <c:numRef>
              <c:f>Hoja1!$D$2:$D$14</c:f>
              <c:numCache>
                <c:formatCode>0.0</c:formatCode>
                <c:ptCount val="13"/>
                <c:pt idx="0">
                  <c:v>10.40916227948647</c:v>
                </c:pt>
                <c:pt idx="1">
                  <c:v>12.12182741116751</c:v>
                </c:pt>
                <c:pt idx="2">
                  <c:v>11.22470963824745</c:v>
                </c:pt>
                <c:pt idx="3">
                  <c:v>6.77952838063439</c:v>
                </c:pt>
                <c:pt idx="4">
                  <c:v>10.81188118811881</c:v>
                </c:pt>
                <c:pt idx="5">
                  <c:v>5.262084438099116</c:v>
                </c:pt>
                <c:pt idx="6">
                  <c:v>7.995319812792512</c:v>
                </c:pt>
                <c:pt idx="7">
                  <c:v>6.25033218176987</c:v>
                </c:pt>
                <c:pt idx="8">
                  <c:v>8.893734220794124</c:v>
                </c:pt>
                <c:pt idx="9">
                  <c:v>0.0</c:v>
                </c:pt>
                <c:pt idx="10">
                  <c:v>13.15718230548487</c:v>
                </c:pt>
                <c:pt idx="11">
                  <c:v>5.863192182410423</c:v>
                </c:pt>
                <c:pt idx="12">
                  <c:v>6.892256591239361</c:v>
                </c:pt>
              </c:numCache>
            </c:numRef>
          </c:val>
        </c:ser>
        <c:ser>
          <c:idx val="3"/>
          <c:order val="3"/>
          <c:tx>
            <c:strRef>
              <c:f>Hoja1!$E$1</c:f>
              <c:strCache>
                <c:ptCount val="1"/>
                <c:pt idx="0">
                  <c:v>4 y más</c:v>
                </c:pt>
              </c:strCache>
            </c:strRef>
          </c:tx>
          <c:invertIfNegative val="0"/>
          <c:cat>
            <c:strRef>
              <c:f>Hoja1!$A$2:$A$14</c:f>
              <c:strCache>
                <c:ptCount val="13"/>
                <c:pt idx="0">
                  <c:v>GSD</c:v>
                </c:pt>
                <c:pt idx="1">
                  <c:v>DN</c:v>
                </c:pt>
                <c:pt idx="2">
                  <c:v>SDE</c:v>
                </c:pt>
                <c:pt idx="3">
                  <c:v>SDN</c:v>
                </c:pt>
                <c:pt idx="4">
                  <c:v>SDO</c:v>
                </c:pt>
                <c:pt idx="5">
                  <c:v>LA</c:v>
                </c:pt>
                <c:pt idx="6">
                  <c:v>BC</c:v>
                </c:pt>
                <c:pt idx="7">
                  <c:v>SC</c:v>
                </c:pt>
                <c:pt idx="8">
                  <c:v>LV</c:v>
                </c:pt>
                <c:pt idx="9">
                  <c:v>PP</c:v>
                </c:pt>
                <c:pt idx="10">
                  <c:v>HY</c:v>
                </c:pt>
                <c:pt idx="11">
                  <c:v>PCB</c:v>
                </c:pt>
                <c:pt idx="12">
                  <c:v>SFM</c:v>
                </c:pt>
              </c:strCache>
            </c:strRef>
          </c:cat>
          <c:val>
            <c:numRef>
              <c:f>Hoja1!$E$2:$E$14</c:f>
              <c:numCache>
                <c:formatCode>0.0</c:formatCode>
                <c:ptCount val="13"/>
                <c:pt idx="0">
                  <c:v>7.050275545703642</c:v>
                </c:pt>
                <c:pt idx="1">
                  <c:v>10.60679422100742</c:v>
                </c:pt>
                <c:pt idx="2">
                  <c:v>9.183853340384275</c:v>
                </c:pt>
                <c:pt idx="3">
                  <c:v>0.0</c:v>
                </c:pt>
                <c:pt idx="4">
                  <c:v>4.055445544554455</c:v>
                </c:pt>
                <c:pt idx="5">
                  <c:v>0.0</c:v>
                </c:pt>
                <c:pt idx="6">
                  <c:v>7.995319812792512</c:v>
                </c:pt>
                <c:pt idx="7">
                  <c:v>8.33377624235982</c:v>
                </c:pt>
                <c:pt idx="8">
                  <c:v>20.00229515721827</c:v>
                </c:pt>
                <c:pt idx="9">
                  <c:v>8.103931227663478</c:v>
                </c:pt>
                <c:pt idx="10">
                  <c:v>2.631436461096973</c:v>
                </c:pt>
                <c:pt idx="11">
                  <c:v>14.6424693655964</c:v>
                </c:pt>
                <c:pt idx="12">
                  <c:v>3.446128295619681</c:v>
                </c:pt>
              </c:numCache>
            </c:numRef>
          </c:val>
        </c:ser>
        <c:ser>
          <c:idx val="4"/>
          <c:order val="4"/>
          <c:tx>
            <c:strRef>
              <c:f>Hoja1!$F$1</c:f>
              <c:strCache>
                <c:ptCount val="1"/>
                <c:pt idx="0">
                  <c:v>No informa</c:v>
                </c:pt>
              </c:strCache>
            </c:strRef>
          </c:tx>
          <c:invertIfNegative val="0"/>
          <c:cat>
            <c:strRef>
              <c:f>Hoja1!$A$2:$A$14</c:f>
              <c:strCache>
                <c:ptCount val="13"/>
                <c:pt idx="0">
                  <c:v>GSD</c:v>
                </c:pt>
                <c:pt idx="1">
                  <c:v>DN</c:v>
                </c:pt>
                <c:pt idx="2">
                  <c:v>SDE</c:v>
                </c:pt>
                <c:pt idx="3">
                  <c:v>SDN</c:v>
                </c:pt>
                <c:pt idx="4">
                  <c:v>SDO</c:v>
                </c:pt>
                <c:pt idx="5">
                  <c:v>LA</c:v>
                </c:pt>
                <c:pt idx="6">
                  <c:v>BC</c:v>
                </c:pt>
                <c:pt idx="7">
                  <c:v>SC</c:v>
                </c:pt>
                <c:pt idx="8">
                  <c:v>LV</c:v>
                </c:pt>
                <c:pt idx="9">
                  <c:v>PP</c:v>
                </c:pt>
                <c:pt idx="10">
                  <c:v>HY</c:v>
                </c:pt>
                <c:pt idx="11">
                  <c:v>PCB</c:v>
                </c:pt>
                <c:pt idx="12">
                  <c:v>SFM</c:v>
                </c:pt>
              </c:strCache>
            </c:strRef>
          </c:cat>
          <c:val>
            <c:numRef>
              <c:f>Hoja1!$F$2:$F$14</c:f>
              <c:numCache>
                <c:formatCode>0.0</c:formatCode>
                <c:ptCount val="13"/>
                <c:pt idx="0">
                  <c:v>5.844955512453426</c:v>
                </c:pt>
                <c:pt idx="1">
                  <c:v>3.030066380320187</c:v>
                </c:pt>
                <c:pt idx="2">
                  <c:v>5.102140744657929</c:v>
                </c:pt>
                <c:pt idx="3">
                  <c:v>16.95012520868114</c:v>
                </c:pt>
                <c:pt idx="4">
                  <c:v>2.703630363036303</c:v>
                </c:pt>
                <c:pt idx="5">
                  <c:v>5.262084438099116</c:v>
                </c:pt>
                <c:pt idx="6">
                  <c:v>0.0</c:v>
                </c:pt>
                <c:pt idx="7">
                  <c:v>8.33377624235982</c:v>
                </c:pt>
                <c:pt idx="8">
                  <c:v>8.893734220794124</c:v>
                </c:pt>
                <c:pt idx="9">
                  <c:v>2.704530087897227</c:v>
                </c:pt>
                <c:pt idx="10">
                  <c:v>0.0</c:v>
                </c:pt>
                <c:pt idx="11">
                  <c:v>2.931596091205212</c:v>
                </c:pt>
                <c:pt idx="12">
                  <c:v>0.0</c:v>
                </c:pt>
              </c:numCache>
            </c:numRef>
          </c:val>
        </c:ser>
        <c:dLbls>
          <c:showLegendKey val="0"/>
          <c:showVal val="0"/>
          <c:showCatName val="0"/>
          <c:showSerName val="0"/>
          <c:showPercent val="0"/>
          <c:showBubbleSize val="0"/>
        </c:dLbls>
        <c:gapWidth val="150"/>
        <c:overlap val="100"/>
        <c:axId val="-2134481016"/>
        <c:axId val="-2134468312"/>
      </c:barChart>
      <c:catAx>
        <c:axId val="-2134481016"/>
        <c:scaling>
          <c:orientation val="minMax"/>
        </c:scaling>
        <c:delete val="0"/>
        <c:axPos val="b"/>
        <c:majorTickMark val="out"/>
        <c:minorTickMark val="none"/>
        <c:tickLblPos val="nextTo"/>
        <c:crossAx val="-2134468312"/>
        <c:crosses val="autoZero"/>
        <c:auto val="1"/>
        <c:lblAlgn val="ctr"/>
        <c:lblOffset val="100"/>
        <c:noMultiLvlLbl val="0"/>
      </c:catAx>
      <c:valAx>
        <c:axId val="-2134468312"/>
        <c:scaling>
          <c:orientation val="minMax"/>
        </c:scaling>
        <c:delete val="0"/>
        <c:axPos val="l"/>
        <c:numFmt formatCode="0%" sourceLinked="1"/>
        <c:majorTickMark val="out"/>
        <c:minorTickMark val="none"/>
        <c:tickLblPos val="nextTo"/>
        <c:crossAx val="-2134481016"/>
        <c:crosses val="autoZero"/>
        <c:crossBetween val="between"/>
      </c:valAx>
      <c:dTable>
        <c:showHorzBorder val="1"/>
        <c:showVertBorder val="1"/>
        <c:showOutline val="1"/>
        <c:showKeys val="1"/>
      </c:dTable>
    </c:plotArea>
    <c:plotVisOnly val="1"/>
    <c:dispBlanksAs val="gap"/>
    <c:showDLblsOverMax val="0"/>
  </c:chart>
  <c:txPr>
    <a:bodyPr/>
    <a:lstStyle/>
    <a:p>
      <a:pPr>
        <a:defRPr sz="11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Hoja1!$B$1</c:f>
              <c:strCache>
                <c:ptCount val="1"/>
                <c:pt idx="0">
                  <c:v>Serie 1</c:v>
                </c:pt>
              </c:strCache>
            </c:strRef>
          </c:tx>
          <c:spPr>
            <a:ln w="73025">
              <a:solidFill>
                <a:srgbClr val="004080"/>
              </a:solidFill>
            </a:ln>
          </c:spPr>
          <c:marker>
            <c:symbol val="diamond"/>
            <c:size val="13"/>
            <c:spPr>
              <a:solidFill>
                <a:srgbClr val="004080"/>
              </a:solidFill>
              <a:ln>
                <a:solidFill>
                  <a:srgbClr val="004080"/>
                </a:solidFill>
              </a:ln>
            </c:spPr>
          </c:marker>
          <c:dLbls>
            <c:dLbl>
              <c:idx val="6"/>
              <c:layout>
                <c:manualLayout>
                  <c:x val="-0.0216049382716049"/>
                  <c:y val="0.0520833333333333"/>
                </c:manualLayout>
              </c:layout>
              <c:showLegendKey val="0"/>
              <c:showVal val="1"/>
              <c:showCatName val="0"/>
              <c:showSerName val="0"/>
              <c:showPercent val="0"/>
              <c:showBubbleSize val="0"/>
            </c:dLbl>
            <c:dLbl>
              <c:idx val="7"/>
              <c:layout>
                <c:manualLayout>
                  <c:x val="-0.0324074074074075"/>
                  <c:y val="-0.0520833333333333"/>
                </c:manualLayout>
              </c:layout>
              <c:showLegendKey val="0"/>
              <c:showVal val="1"/>
              <c:showCatName val="0"/>
              <c:showSerName val="0"/>
              <c:showPercent val="0"/>
              <c:showBubbleSize val="0"/>
            </c:dLbl>
            <c:dLbl>
              <c:idx val="12"/>
              <c:layout>
                <c:manualLayout>
                  <c:x val="0.0"/>
                  <c:y val="0.0312499999999999"/>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Hoja1!$A$2:$A$14</c:f>
              <c:strCache>
                <c:ptCount val="13"/>
                <c:pt idx="0">
                  <c:v>GSD</c:v>
                </c:pt>
                <c:pt idx="1">
                  <c:v>DN</c:v>
                </c:pt>
                <c:pt idx="2">
                  <c:v>SDE</c:v>
                </c:pt>
                <c:pt idx="3">
                  <c:v>SDN</c:v>
                </c:pt>
                <c:pt idx="4">
                  <c:v>SDO</c:v>
                </c:pt>
                <c:pt idx="5">
                  <c:v>LA</c:v>
                </c:pt>
                <c:pt idx="6">
                  <c:v>BC</c:v>
                </c:pt>
                <c:pt idx="7">
                  <c:v>SC</c:v>
                </c:pt>
                <c:pt idx="8">
                  <c:v>LV</c:v>
                </c:pt>
                <c:pt idx="9">
                  <c:v>PP</c:v>
                </c:pt>
                <c:pt idx="10">
                  <c:v>HY</c:v>
                </c:pt>
                <c:pt idx="11">
                  <c:v>PCB</c:v>
                </c:pt>
                <c:pt idx="12">
                  <c:v>SFM</c:v>
                </c:pt>
              </c:strCache>
            </c:strRef>
          </c:cat>
          <c:val>
            <c:numRef>
              <c:f>Hoja1!$B$2:$B$14</c:f>
              <c:numCache>
                <c:formatCode>#,##0</c:formatCode>
                <c:ptCount val="13"/>
                <c:pt idx="0">
                  <c:v>42942.92957315996</c:v>
                </c:pt>
                <c:pt idx="1">
                  <c:v>57309.09090909083</c:v>
                </c:pt>
                <c:pt idx="2">
                  <c:v>42727.55102040818</c:v>
                </c:pt>
                <c:pt idx="3">
                  <c:v>21409.38983050848</c:v>
                </c:pt>
                <c:pt idx="4">
                  <c:v>47229.72972972968</c:v>
                </c:pt>
                <c:pt idx="5">
                  <c:v>20731.57894736842</c:v>
                </c:pt>
                <c:pt idx="6">
                  <c:v>40751.99999999998</c:v>
                </c:pt>
                <c:pt idx="7">
                  <c:v>43239.68750000003</c:v>
                </c:pt>
                <c:pt idx="8">
                  <c:v>39113.33333333336</c:v>
                </c:pt>
                <c:pt idx="9">
                  <c:v>51775.67567567567</c:v>
                </c:pt>
                <c:pt idx="10">
                  <c:v>45207.3684210526</c:v>
                </c:pt>
                <c:pt idx="11">
                  <c:v>61163.26407783256</c:v>
                </c:pt>
                <c:pt idx="12">
                  <c:v>37168.96551724137</c:v>
                </c:pt>
              </c:numCache>
            </c:numRef>
          </c:val>
          <c:smooth val="0"/>
        </c:ser>
        <c:dLbls>
          <c:showLegendKey val="0"/>
          <c:showVal val="1"/>
          <c:showCatName val="0"/>
          <c:showSerName val="0"/>
          <c:showPercent val="0"/>
          <c:showBubbleSize val="0"/>
        </c:dLbls>
        <c:marker val="1"/>
        <c:smooth val="0"/>
        <c:axId val="2108924904"/>
        <c:axId val="-2115947320"/>
      </c:lineChart>
      <c:catAx>
        <c:axId val="2108924904"/>
        <c:scaling>
          <c:orientation val="minMax"/>
        </c:scaling>
        <c:delete val="0"/>
        <c:axPos val="b"/>
        <c:majorTickMark val="out"/>
        <c:minorTickMark val="none"/>
        <c:tickLblPos val="nextTo"/>
        <c:crossAx val="-2115947320"/>
        <c:crosses val="autoZero"/>
        <c:auto val="1"/>
        <c:lblAlgn val="ctr"/>
        <c:lblOffset val="100"/>
        <c:noMultiLvlLbl val="0"/>
      </c:catAx>
      <c:valAx>
        <c:axId val="-2115947320"/>
        <c:scaling>
          <c:orientation val="minMax"/>
        </c:scaling>
        <c:delete val="0"/>
        <c:axPos val="l"/>
        <c:numFmt formatCode="#,##0" sourceLinked="1"/>
        <c:majorTickMark val="out"/>
        <c:minorTickMark val="none"/>
        <c:tickLblPos val="nextTo"/>
        <c:crossAx val="2108924904"/>
        <c:crosses val="autoZero"/>
        <c:crossBetween val="between"/>
      </c:valAx>
    </c:plotArea>
    <c:plotVisOnly val="1"/>
    <c:dispBlanksAs val="gap"/>
    <c:showDLblsOverMax val="0"/>
  </c:chart>
  <c:txPr>
    <a:bodyPr/>
    <a:lstStyle/>
    <a:p>
      <a:pPr>
        <a:defRPr sz="1200"/>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tx>
            <c:strRef>
              <c:f>Hoja1!$B$1</c:f>
              <c:strCache>
                <c:ptCount val="1"/>
                <c:pt idx="0">
                  <c:v>De contado (no financiada)</c:v>
                </c:pt>
              </c:strCache>
            </c:strRef>
          </c:tx>
          <c:invertIfNegative val="0"/>
          <c:cat>
            <c:strRef>
              <c:f>Hoja1!$A$2:$A$14</c:f>
              <c:strCache>
                <c:ptCount val="13"/>
                <c:pt idx="0">
                  <c:v>GSD</c:v>
                </c:pt>
                <c:pt idx="1">
                  <c:v>DN</c:v>
                </c:pt>
                <c:pt idx="2">
                  <c:v>SDE</c:v>
                </c:pt>
                <c:pt idx="3">
                  <c:v>SDN</c:v>
                </c:pt>
                <c:pt idx="4">
                  <c:v>SDO</c:v>
                </c:pt>
                <c:pt idx="5">
                  <c:v>LA</c:v>
                </c:pt>
                <c:pt idx="6">
                  <c:v>BC</c:v>
                </c:pt>
                <c:pt idx="7">
                  <c:v>SC</c:v>
                </c:pt>
                <c:pt idx="8">
                  <c:v>LV</c:v>
                </c:pt>
                <c:pt idx="9">
                  <c:v>PP</c:v>
                </c:pt>
                <c:pt idx="10">
                  <c:v>HY</c:v>
                </c:pt>
                <c:pt idx="11">
                  <c:v>PCB</c:v>
                </c:pt>
                <c:pt idx="12">
                  <c:v>SFM</c:v>
                </c:pt>
              </c:strCache>
            </c:strRef>
          </c:cat>
          <c:val>
            <c:numRef>
              <c:f>Hoja1!$B$2:$B$14</c:f>
              <c:numCache>
                <c:formatCode>0.0</c:formatCode>
                <c:ptCount val="13"/>
                <c:pt idx="0">
                  <c:v>31.34717219297436</c:v>
                </c:pt>
                <c:pt idx="1">
                  <c:v>33.33073018352206</c:v>
                </c:pt>
                <c:pt idx="2">
                  <c:v>30.61284446794758</c:v>
                </c:pt>
                <c:pt idx="3">
                  <c:v>27.11811352253756</c:v>
                </c:pt>
                <c:pt idx="4">
                  <c:v>28.37755775577558</c:v>
                </c:pt>
                <c:pt idx="5">
                  <c:v>31.57250662859474</c:v>
                </c:pt>
                <c:pt idx="6">
                  <c:v>59.99739989599584</c:v>
                </c:pt>
                <c:pt idx="7">
                  <c:v>31.25166090884932</c:v>
                </c:pt>
                <c:pt idx="8">
                  <c:v>46.68349781960059</c:v>
                </c:pt>
                <c:pt idx="9">
                  <c:v>48.6622235100937</c:v>
                </c:pt>
                <c:pt idx="10">
                  <c:v>39.4715469164546</c:v>
                </c:pt>
                <c:pt idx="11">
                  <c:v>47.27780362959516</c:v>
                </c:pt>
                <c:pt idx="12">
                  <c:v>48.27693585219016</c:v>
                </c:pt>
              </c:numCache>
            </c:numRef>
          </c:val>
        </c:ser>
        <c:ser>
          <c:idx val="1"/>
          <c:order val="1"/>
          <c:tx>
            <c:strRef>
              <c:f>Hoja1!$C$1</c:f>
              <c:strCache>
                <c:ptCount val="1"/>
                <c:pt idx="0">
                  <c:v>Financiada</c:v>
                </c:pt>
              </c:strCache>
            </c:strRef>
          </c:tx>
          <c:invertIfNegative val="0"/>
          <c:cat>
            <c:strRef>
              <c:f>Hoja1!$A$2:$A$14</c:f>
              <c:strCache>
                <c:ptCount val="13"/>
                <c:pt idx="0">
                  <c:v>GSD</c:v>
                </c:pt>
                <c:pt idx="1">
                  <c:v>DN</c:v>
                </c:pt>
                <c:pt idx="2">
                  <c:v>SDE</c:v>
                </c:pt>
                <c:pt idx="3">
                  <c:v>SDN</c:v>
                </c:pt>
                <c:pt idx="4">
                  <c:v>SDO</c:v>
                </c:pt>
                <c:pt idx="5">
                  <c:v>LA</c:v>
                </c:pt>
                <c:pt idx="6">
                  <c:v>BC</c:v>
                </c:pt>
                <c:pt idx="7">
                  <c:v>SC</c:v>
                </c:pt>
                <c:pt idx="8">
                  <c:v>LV</c:v>
                </c:pt>
                <c:pt idx="9">
                  <c:v>PP</c:v>
                </c:pt>
                <c:pt idx="10">
                  <c:v>HY</c:v>
                </c:pt>
                <c:pt idx="11">
                  <c:v>PCB</c:v>
                </c:pt>
                <c:pt idx="12">
                  <c:v>SFM</c:v>
                </c:pt>
              </c:strCache>
            </c:strRef>
          </c:cat>
          <c:val>
            <c:numRef>
              <c:f>Hoja1!$C$2:$C$14</c:f>
              <c:numCache>
                <c:formatCode>0.0</c:formatCode>
                <c:ptCount val="13"/>
                <c:pt idx="0">
                  <c:v>68.65205812628902</c:v>
                </c:pt>
                <c:pt idx="1">
                  <c:v>66.66458414681764</c:v>
                </c:pt>
                <c:pt idx="2">
                  <c:v>69.38911412734786</c:v>
                </c:pt>
                <c:pt idx="3">
                  <c:v>72.88188647746234</c:v>
                </c:pt>
                <c:pt idx="4">
                  <c:v>71.62244224422427</c:v>
                </c:pt>
                <c:pt idx="5">
                  <c:v>68.4070976952886</c:v>
                </c:pt>
                <c:pt idx="6">
                  <c:v>40.01560062402496</c:v>
                </c:pt>
                <c:pt idx="7">
                  <c:v>68.7509965453096</c:v>
                </c:pt>
                <c:pt idx="8">
                  <c:v>53.33945375258205</c:v>
                </c:pt>
                <c:pt idx="9">
                  <c:v>51.36675359799092</c:v>
                </c:pt>
                <c:pt idx="10">
                  <c:v>60.52303860523038</c:v>
                </c:pt>
                <c:pt idx="11">
                  <c:v>52.70668527997518</c:v>
                </c:pt>
                <c:pt idx="12">
                  <c:v>51.72306414780983</c:v>
                </c:pt>
              </c:numCache>
            </c:numRef>
          </c:val>
        </c:ser>
        <c:dLbls>
          <c:showLegendKey val="0"/>
          <c:showVal val="1"/>
          <c:showCatName val="0"/>
          <c:showSerName val="0"/>
          <c:showPercent val="0"/>
          <c:showBubbleSize val="0"/>
        </c:dLbls>
        <c:gapWidth val="150"/>
        <c:overlap val="100"/>
        <c:axId val="2109345592"/>
        <c:axId val="2109302280"/>
      </c:barChart>
      <c:catAx>
        <c:axId val="2109345592"/>
        <c:scaling>
          <c:orientation val="minMax"/>
        </c:scaling>
        <c:delete val="0"/>
        <c:axPos val="l"/>
        <c:majorTickMark val="out"/>
        <c:minorTickMark val="none"/>
        <c:tickLblPos val="nextTo"/>
        <c:crossAx val="2109302280"/>
        <c:crosses val="autoZero"/>
        <c:auto val="1"/>
        <c:lblAlgn val="ctr"/>
        <c:lblOffset val="100"/>
        <c:noMultiLvlLbl val="0"/>
      </c:catAx>
      <c:valAx>
        <c:axId val="2109302280"/>
        <c:scaling>
          <c:orientation val="minMax"/>
        </c:scaling>
        <c:delete val="0"/>
        <c:axPos val="b"/>
        <c:numFmt formatCode="0%" sourceLinked="1"/>
        <c:majorTickMark val="out"/>
        <c:minorTickMark val="none"/>
        <c:tickLblPos val="nextTo"/>
        <c:crossAx val="2109345592"/>
        <c:crosses val="autoZero"/>
        <c:crossBetween val="between"/>
      </c:valAx>
    </c:plotArea>
    <c:legend>
      <c:legendPos val="b"/>
      <c:layout/>
      <c:overlay val="0"/>
      <c:txPr>
        <a:bodyPr/>
        <a:lstStyle/>
        <a:p>
          <a:pPr>
            <a:defRPr sz="1400"/>
          </a:pPr>
          <a:endParaRPr lang="es-ES"/>
        </a:p>
      </c:txPr>
    </c:legend>
    <c:plotVisOnly val="1"/>
    <c:dispBlanksAs val="gap"/>
    <c:showDLblsOverMax val="0"/>
  </c:chart>
  <c:txPr>
    <a:bodyPr/>
    <a:lstStyle/>
    <a:p>
      <a:pPr>
        <a:defRPr sz="1200"/>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Hoja1!$B$1</c:f>
              <c:strCache>
                <c:ptCount val="1"/>
                <c:pt idx="0">
                  <c:v>Si</c:v>
                </c:pt>
              </c:strCache>
            </c:strRef>
          </c:tx>
          <c:invertIfNegative val="0"/>
          <c:cat>
            <c:strRef>
              <c:f>Hoja1!$A$2:$A$14</c:f>
              <c:strCache>
                <c:ptCount val="13"/>
                <c:pt idx="0">
                  <c:v>GSD</c:v>
                </c:pt>
                <c:pt idx="1">
                  <c:v>DN</c:v>
                </c:pt>
                <c:pt idx="2">
                  <c:v>SDE</c:v>
                </c:pt>
                <c:pt idx="3">
                  <c:v>SDN</c:v>
                </c:pt>
                <c:pt idx="4">
                  <c:v>SDO</c:v>
                </c:pt>
                <c:pt idx="5">
                  <c:v>LA</c:v>
                </c:pt>
                <c:pt idx="6">
                  <c:v>BC</c:v>
                </c:pt>
                <c:pt idx="7">
                  <c:v>SC</c:v>
                </c:pt>
                <c:pt idx="8">
                  <c:v>LV</c:v>
                </c:pt>
                <c:pt idx="9">
                  <c:v>PP</c:v>
                </c:pt>
                <c:pt idx="10">
                  <c:v>HY</c:v>
                </c:pt>
                <c:pt idx="11">
                  <c:v>PCB</c:v>
                </c:pt>
                <c:pt idx="12">
                  <c:v>SFM</c:v>
                </c:pt>
              </c:strCache>
            </c:strRef>
          </c:cat>
          <c:val>
            <c:numRef>
              <c:f>Hoja1!$B$2:$B$14</c:f>
              <c:numCache>
                <c:formatCode>0.0</c:formatCode>
                <c:ptCount val="13"/>
                <c:pt idx="0">
                  <c:v>42.05817558060664</c:v>
                </c:pt>
                <c:pt idx="1">
                  <c:v>31.81669087671618</c:v>
                </c:pt>
                <c:pt idx="2">
                  <c:v>47.05882352941175</c:v>
                </c:pt>
                <c:pt idx="3">
                  <c:v>55.81961345740874</c:v>
                </c:pt>
                <c:pt idx="4">
                  <c:v>33.95878644892542</c:v>
                </c:pt>
                <c:pt idx="5">
                  <c:v>30.76923076923077</c:v>
                </c:pt>
                <c:pt idx="6">
                  <c:v>40.02599090318388</c:v>
                </c:pt>
                <c:pt idx="7">
                  <c:v>42.42588226199219</c:v>
                </c:pt>
                <c:pt idx="8">
                  <c:v>58.32616179001722</c:v>
                </c:pt>
                <c:pt idx="9">
                  <c:v>42.10229409552463</c:v>
                </c:pt>
                <c:pt idx="10">
                  <c:v>60.8695652173913</c:v>
                </c:pt>
                <c:pt idx="11">
                  <c:v>66.71571512654501</c:v>
                </c:pt>
                <c:pt idx="12">
                  <c:v>73.32931968693557</c:v>
                </c:pt>
              </c:numCache>
            </c:numRef>
          </c:val>
        </c:ser>
        <c:ser>
          <c:idx val="1"/>
          <c:order val="1"/>
          <c:tx>
            <c:strRef>
              <c:f>Hoja1!$C$1</c:f>
              <c:strCache>
                <c:ptCount val="1"/>
                <c:pt idx="0">
                  <c:v>No</c:v>
                </c:pt>
              </c:strCache>
            </c:strRef>
          </c:tx>
          <c:invertIfNegative val="0"/>
          <c:cat>
            <c:strRef>
              <c:f>Hoja1!$A$2:$A$14</c:f>
              <c:strCache>
                <c:ptCount val="13"/>
                <c:pt idx="0">
                  <c:v>GSD</c:v>
                </c:pt>
                <c:pt idx="1">
                  <c:v>DN</c:v>
                </c:pt>
                <c:pt idx="2">
                  <c:v>SDE</c:v>
                </c:pt>
                <c:pt idx="3">
                  <c:v>SDN</c:v>
                </c:pt>
                <c:pt idx="4">
                  <c:v>SDO</c:v>
                </c:pt>
                <c:pt idx="5">
                  <c:v>LA</c:v>
                </c:pt>
                <c:pt idx="6">
                  <c:v>BC</c:v>
                </c:pt>
                <c:pt idx="7">
                  <c:v>SC</c:v>
                </c:pt>
                <c:pt idx="8">
                  <c:v>LV</c:v>
                </c:pt>
                <c:pt idx="9">
                  <c:v>PP</c:v>
                </c:pt>
                <c:pt idx="10">
                  <c:v>HY</c:v>
                </c:pt>
                <c:pt idx="11">
                  <c:v>PCB</c:v>
                </c:pt>
                <c:pt idx="12">
                  <c:v>SFM</c:v>
                </c:pt>
              </c:strCache>
            </c:strRef>
          </c:cat>
          <c:val>
            <c:numRef>
              <c:f>Hoja1!$C$2:$C$14</c:f>
              <c:numCache>
                <c:formatCode>0.0</c:formatCode>
                <c:ptCount val="13"/>
                <c:pt idx="0">
                  <c:v>46.08080004036078</c:v>
                </c:pt>
                <c:pt idx="1">
                  <c:v>54.54289864579916</c:v>
                </c:pt>
                <c:pt idx="2">
                  <c:v>42.64705882352941</c:v>
                </c:pt>
                <c:pt idx="3">
                  <c:v>27.90622763063708</c:v>
                </c:pt>
                <c:pt idx="4">
                  <c:v>62.26269030854867</c:v>
                </c:pt>
                <c:pt idx="5">
                  <c:v>46.15384615384603</c:v>
                </c:pt>
                <c:pt idx="6">
                  <c:v>29.98700454840806</c:v>
                </c:pt>
                <c:pt idx="7">
                  <c:v>51.5171427467048</c:v>
                </c:pt>
                <c:pt idx="8">
                  <c:v>33.3261617900172</c:v>
                </c:pt>
                <c:pt idx="9">
                  <c:v>36.8371568258744</c:v>
                </c:pt>
                <c:pt idx="10">
                  <c:v>30.43478260869566</c:v>
                </c:pt>
                <c:pt idx="11">
                  <c:v>27.81047675103002</c:v>
                </c:pt>
                <c:pt idx="12">
                  <c:v>26.67068031306442</c:v>
                </c:pt>
              </c:numCache>
            </c:numRef>
          </c:val>
        </c:ser>
        <c:ser>
          <c:idx val="2"/>
          <c:order val="2"/>
          <c:tx>
            <c:strRef>
              <c:f>Hoja1!$D$1</c:f>
              <c:strCache>
                <c:ptCount val="1"/>
                <c:pt idx="0">
                  <c:v>No sabe</c:v>
                </c:pt>
              </c:strCache>
            </c:strRef>
          </c:tx>
          <c:invertIfNegative val="0"/>
          <c:cat>
            <c:strRef>
              <c:f>Hoja1!$A$2:$A$14</c:f>
              <c:strCache>
                <c:ptCount val="13"/>
                <c:pt idx="0">
                  <c:v>GSD</c:v>
                </c:pt>
                <c:pt idx="1">
                  <c:v>DN</c:v>
                </c:pt>
                <c:pt idx="2">
                  <c:v>SDE</c:v>
                </c:pt>
                <c:pt idx="3">
                  <c:v>SDN</c:v>
                </c:pt>
                <c:pt idx="4">
                  <c:v>SDO</c:v>
                </c:pt>
                <c:pt idx="5">
                  <c:v>LA</c:v>
                </c:pt>
                <c:pt idx="6">
                  <c:v>BC</c:v>
                </c:pt>
                <c:pt idx="7">
                  <c:v>SC</c:v>
                </c:pt>
                <c:pt idx="8">
                  <c:v>LV</c:v>
                </c:pt>
                <c:pt idx="9">
                  <c:v>PP</c:v>
                </c:pt>
                <c:pt idx="10">
                  <c:v>HY</c:v>
                </c:pt>
                <c:pt idx="11">
                  <c:v>PCB</c:v>
                </c:pt>
                <c:pt idx="12">
                  <c:v>SFM</c:v>
                </c:pt>
              </c:strCache>
            </c:strRef>
          </c:cat>
          <c:val>
            <c:numRef>
              <c:f>Hoja1!$D$2:$D$14</c:f>
              <c:numCache>
                <c:formatCode>0.0</c:formatCode>
                <c:ptCount val="13"/>
                <c:pt idx="0">
                  <c:v>11.8604638126363</c:v>
                </c:pt>
                <c:pt idx="1">
                  <c:v>13.6357246614498</c:v>
                </c:pt>
                <c:pt idx="2">
                  <c:v>10.29411764705882</c:v>
                </c:pt>
                <c:pt idx="3">
                  <c:v>16.28131710808876</c:v>
                </c:pt>
                <c:pt idx="4">
                  <c:v>3.774836878386847</c:v>
                </c:pt>
                <c:pt idx="5">
                  <c:v>23.07692307692308</c:v>
                </c:pt>
                <c:pt idx="6">
                  <c:v>29.98700454840806</c:v>
                </c:pt>
                <c:pt idx="7">
                  <c:v>6.060840323141742</c:v>
                </c:pt>
                <c:pt idx="8">
                  <c:v>8.347676419965575</c:v>
                </c:pt>
                <c:pt idx="9">
                  <c:v>21.04174501692366</c:v>
                </c:pt>
                <c:pt idx="10">
                  <c:v>8.695652173913042</c:v>
                </c:pt>
                <c:pt idx="11">
                  <c:v>5.562095350205991</c:v>
                </c:pt>
                <c:pt idx="12">
                  <c:v>0.0</c:v>
                </c:pt>
              </c:numCache>
            </c:numRef>
          </c:val>
        </c:ser>
        <c:dLbls>
          <c:showLegendKey val="0"/>
          <c:showVal val="1"/>
          <c:showCatName val="0"/>
          <c:showSerName val="0"/>
          <c:showPercent val="0"/>
          <c:showBubbleSize val="0"/>
        </c:dLbls>
        <c:gapWidth val="150"/>
        <c:overlap val="100"/>
        <c:axId val="2100681432"/>
        <c:axId val="2100684488"/>
      </c:barChart>
      <c:catAx>
        <c:axId val="2100681432"/>
        <c:scaling>
          <c:orientation val="minMax"/>
        </c:scaling>
        <c:delete val="0"/>
        <c:axPos val="b"/>
        <c:majorTickMark val="out"/>
        <c:minorTickMark val="none"/>
        <c:tickLblPos val="nextTo"/>
        <c:crossAx val="2100684488"/>
        <c:crosses val="autoZero"/>
        <c:auto val="1"/>
        <c:lblAlgn val="ctr"/>
        <c:lblOffset val="100"/>
        <c:noMultiLvlLbl val="0"/>
      </c:catAx>
      <c:valAx>
        <c:axId val="2100684488"/>
        <c:scaling>
          <c:orientation val="minMax"/>
        </c:scaling>
        <c:delete val="0"/>
        <c:axPos val="l"/>
        <c:numFmt formatCode="0%" sourceLinked="1"/>
        <c:majorTickMark val="out"/>
        <c:minorTickMark val="none"/>
        <c:tickLblPos val="nextTo"/>
        <c:crossAx val="2100681432"/>
        <c:crosses val="autoZero"/>
        <c:crossBetween val="between"/>
      </c:valAx>
    </c:plotArea>
    <c:legend>
      <c:legendPos val="b"/>
      <c:layout/>
      <c:overlay val="0"/>
      <c:txPr>
        <a:bodyPr/>
        <a:lstStyle/>
        <a:p>
          <a:pPr>
            <a:defRPr sz="1400"/>
          </a:pPr>
          <a:endParaRPr lang="es-ES"/>
        </a:p>
      </c:txPr>
    </c:legend>
    <c:plotVisOnly val="1"/>
    <c:dispBlanksAs val="gap"/>
    <c:showDLblsOverMax val="0"/>
  </c:chart>
  <c:txPr>
    <a:bodyPr/>
    <a:lstStyle/>
    <a:p>
      <a:pPr>
        <a:defRPr sz="1100"/>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Hoja1!$B$1</c:f>
              <c:strCache>
                <c:ptCount val="1"/>
                <c:pt idx="0">
                  <c:v>Si</c:v>
                </c:pt>
              </c:strCache>
            </c:strRef>
          </c:tx>
          <c:invertIfNegative val="0"/>
          <c:cat>
            <c:strRef>
              <c:f>Hoja1!$A$2:$A$14</c:f>
              <c:strCache>
                <c:ptCount val="13"/>
                <c:pt idx="0">
                  <c:v>GSD</c:v>
                </c:pt>
                <c:pt idx="1">
                  <c:v>DN</c:v>
                </c:pt>
                <c:pt idx="2">
                  <c:v>SDE</c:v>
                </c:pt>
                <c:pt idx="3">
                  <c:v>SDN</c:v>
                </c:pt>
                <c:pt idx="4">
                  <c:v>SDO</c:v>
                </c:pt>
                <c:pt idx="5">
                  <c:v>LA</c:v>
                </c:pt>
                <c:pt idx="6">
                  <c:v>BC</c:v>
                </c:pt>
                <c:pt idx="7">
                  <c:v>SC</c:v>
                </c:pt>
                <c:pt idx="8">
                  <c:v>LV</c:v>
                </c:pt>
                <c:pt idx="9">
                  <c:v>PP</c:v>
                </c:pt>
                <c:pt idx="10">
                  <c:v>HY</c:v>
                </c:pt>
                <c:pt idx="11">
                  <c:v>PCB</c:v>
                </c:pt>
                <c:pt idx="12">
                  <c:v>SFM</c:v>
                </c:pt>
              </c:strCache>
            </c:strRef>
          </c:cat>
          <c:val>
            <c:numRef>
              <c:f>Hoja1!$B$2:$B$14</c:f>
              <c:numCache>
                <c:formatCode>0.0</c:formatCode>
                <c:ptCount val="13"/>
                <c:pt idx="0">
                  <c:v>21.03189062228475</c:v>
                </c:pt>
                <c:pt idx="1">
                  <c:v>15.90834543835809</c:v>
                </c:pt>
                <c:pt idx="2">
                  <c:v>27.94117647058824</c:v>
                </c:pt>
                <c:pt idx="3">
                  <c:v>11.63206871868289</c:v>
                </c:pt>
                <c:pt idx="4">
                  <c:v>26.41279905629078</c:v>
                </c:pt>
                <c:pt idx="5">
                  <c:v>7.692307692307692</c:v>
                </c:pt>
                <c:pt idx="7">
                  <c:v>12.12168064628348</c:v>
                </c:pt>
                <c:pt idx="8">
                  <c:v>29.15232358003442</c:v>
                </c:pt>
                <c:pt idx="9">
                  <c:v>21.06054907860094</c:v>
                </c:pt>
                <c:pt idx="10">
                  <c:v>39.1304347826087</c:v>
                </c:pt>
                <c:pt idx="11">
                  <c:v>16.68628605061801</c:v>
                </c:pt>
                <c:pt idx="12">
                  <c:v>26.67068031306442</c:v>
                </c:pt>
              </c:numCache>
            </c:numRef>
          </c:val>
        </c:ser>
        <c:ser>
          <c:idx val="1"/>
          <c:order val="1"/>
          <c:tx>
            <c:strRef>
              <c:f>Hoja1!$C$1</c:f>
              <c:strCache>
                <c:ptCount val="1"/>
                <c:pt idx="0">
                  <c:v>No</c:v>
                </c:pt>
              </c:strCache>
            </c:strRef>
          </c:tx>
          <c:invertIfNegative val="0"/>
          <c:cat>
            <c:strRef>
              <c:f>Hoja1!$A$2:$A$14</c:f>
              <c:strCache>
                <c:ptCount val="13"/>
                <c:pt idx="0">
                  <c:v>GSD</c:v>
                </c:pt>
                <c:pt idx="1">
                  <c:v>DN</c:v>
                </c:pt>
                <c:pt idx="2">
                  <c:v>SDE</c:v>
                </c:pt>
                <c:pt idx="3">
                  <c:v>SDN</c:v>
                </c:pt>
                <c:pt idx="4">
                  <c:v>SDO</c:v>
                </c:pt>
                <c:pt idx="5">
                  <c:v>LA</c:v>
                </c:pt>
                <c:pt idx="6">
                  <c:v>BC</c:v>
                </c:pt>
                <c:pt idx="7">
                  <c:v>SC</c:v>
                </c:pt>
                <c:pt idx="8">
                  <c:v>LV</c:v>
                </c:pt>
                <c:pt idx="9">
                  <c:v>PP</c:v>
                </c:pt>
                <c:pt idx="10">
                  <c:v>HY</c:v>
                </c:pt>
                <c:pt idx="11">
                  <c:v>PCB</c:v>
                </c:pt>
                <c:pt idx="12">
                  <c:v>SFM</c:v>
                </c:pt>
              </c:strCache>
            </c:strRef>
          </c:cat>
          <c:val>
            <c:numRef>
              <c:f>Hoja1!$C$2:$C$14</c:f>
              <c:numCache>
                <c:formatCode>0.0</c:formatCode>
                <c:ptCount val="13"/>
                <c:pt idx="0">
                  <c:v>78.96810937771526</c:v>
                </c:pt>
                <c:pt idx="1">
                  <c:v>84.0916545616419</c:v>
                </c:pt>
                <c:pt idx="2">
                  <c:v>72.05882352941177</c:v>
                </c:pt>
                <c:pt idx="3">
                  <c:v>88.37151037938438</c:v>
                </c:pt>
                <c:pt idx="4">
                  <c:v>73.58351457957017</c:v>
                </c:pt>
                <c:pt idx="5">
                  <c:v>92.30769230769231</c:v>
                </c:pt>
                <c:pt idx="6">
                  <c:v>100.0</c:v>
                </c:pt>
                <c:pt idx="7">
                  <c:v>87.88218468555525</c:v>
                </c:pt>
                <c:pt idx="8">
                  <c:v>70.8261617900172</c:v>
                </c:pt>
                <c:pt idx="9">
                  <c:v>78.93945092139902</c:v>
                </c:pt>
                <c:pt idx="10">
                  <c:v>60.8695652173913</c:v>
                </c:pt>
                <c:pt idx="11">
                  <c:v>83.3725721012359</c:v>
                </c:pt>
                <c:pt idx="12">
                  <c:v>73.32931968693557</c:v>
                </c:pt>
              </c:numCache>
            </c:numRef>
          </c:val>
        </c:ser>
        <c:dLbls>
          <c:showLegendKey val="0"/>
          <c:showVal val="1"/>
          <c:showCatName val="0"/>
          <c:showSerName val="0"/>
          <c:showPercent val="0"/>
          <c:showBubbleSize val="0"/>
        </c:dLbls>
        <c:gapWidth val="150"/>
        <c:overlap val="100"/>
        <c:axId val="2100586920"/>
        <c:axId val="2100580472"/>
      </c:barChart>
      <c:catAx>
        <c:axId val="2100586920"/>
        <c:scaling>
          <c:orientation val="minMax"/>
        </c:scaling>
        <c:delete val="0"/>
        <c:axPos val="b"/>
        <c:majorTickMark val="out"/>
        <c:minorTickMark val="none"/>
        <c:tickLblPos val="nextTo"/>
        <c:crossAx val="2100580472"/>
        <c:crosses val="autoZero"/>
        <c:auto val="1"/>
        <c:lblAlgn val="ctr"/>
        <c:lblOffset val="100"/>
        <c:noMultiLvlLbl val="0"/>
      </c:catAx>
      <c:valAx>
        <c:axId val="2100580472"/>
        <c:scaling>
          <c:orientation val="minMax"/>
        </c:scaling>
        <c:delete val="0"/>
        <c:axPos val="l"/>
        <c:numFmt formatCode="0%" sourceLinked="1"/>
        <c:majorTickMark val="out"/>
        <c:minorTickMark val="none"/>
        <c:tickLblPos val="nextTo"/>
        <c:crossAx val="2100586920"/>
        <c:crosses val="autoZero"/>
        <c:crossBetween val="between"/>
      </c:valAx>
    </c:plotArea>
    <c:legend>
      <c:legendPos val="b"/>
      <c:layout/>
      <c:overlay val="0"/>
      <c:txPr>
        <a:bodyPr/>
        <a:lstStyle/>
        <a:p>
          <a:pPr>
            <a:defRPr sz="1400"/>
          </a:pPr>
          <a:endParaRPr lang="es-ES"/>
        </a:p>
      </c:txPr>
    </c:legend>
    <c:plotVisOnly val="1"/>
    <c:dispBlanksAs val="gap"/>
    <c:showDLblsOverMax val="0"/>
  </c:chart>
  <c:txPr>
    <a:bodyPr/>
    <a:lstStyle/>
    <a:p>
      <a:pPr>
        <a:defRPr sz="1200"/>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tx>
            <c:strRef>
              <c:f>Hoja1!$B$1</c:f>
              <c:strCache>
                <c:ptCount val="1"/>
                <c:pt idx="0">
                  <c:v>Si</c:v>
                </c:pt>
              </c:strCache>
            </c:strRef>
          </c:tx>
          <c:invertIfNegative val="0"/>
          <c:cat>
            <c:strRef>
              <c:f>Hoja1!$A$2:$A$14</c:f>
              <c:strCache>
                <c:ptCount val="13"/>
                <c:pt idx="0">
                  <c:v>GSD</c:v>
                </c:pt>
                <c:pt idx="1">
                  <c:v>DN</c:v>
                </c:pt>
                <c:pt idx="2">
                  <c:v>SDE</c:v>
                </c:pt>
                <c:pt idx="3">
                  <c:v>SDN</c:v>
                </c:pt>
                <c:pt idx="4">
                  <c:v>SDO</c:v>
                </c:pt>
                <c:pt idx="5">
                  <c:v>LA</c:v>
                </c:pt>
                <c:pt idx="6">
                  <c:v>BC</c:v>
                </c:pt>
                <c:pt idx="7">
                  <c:v>SC</c:v>
                </c:pt>
                <c:pt idx="8">
                  <c:v>LV</c:v>
                </c:pt>
                <c:pt idx="9">
                  <c:v>PP</c:v>
                </c:pt>
                <c:pt idx="10">
                  <c:v>HY</c:v>
                </c:pt>
                <c:pt idx="11">
                  <c:v>PCB</c:v>
                </c:pt>
                <c:pt idx="12">
                  <c:v>SFM</c:v>
                </c:pt>
              </c:strCache>
            </c:strRef>
          </c:cat>
          <c:val>
            <c:numRef>
              <c:f>Hoja1!$B$2:$B$14</c:f>
              <c:numCache>
                <c:formatCode>0.0</c:formatCode>
                <c:ptCount val="13"/>
                <c:pt idx="0">
                  <c:v>21.40405159939657</c:v>
                </c:pt>
                <c:pt idx="1">
                  <c:v>21.21046466224131</c:v>
                </c:pt>
                <c:pt idx="2">
                  <c:v>20.40856297863168</c:v>
                </c:pt>
                <c:pt idx="3">
                  <c:v>18.64565943238728</c:v>
                </c:pt>
                <c:pt idx="4">
                  <c:v>22.9729372937293</c:v>
                </c:pt>
                <c:pt idx="5">
                  <c:v>26.31042219049561</c:v>
                </c:pt>
                <c:pt idx="6">
                  <c:v>35.9984399375975</c:v>
                </c:pt>
                <c:pt idx="7">
                  <c:v>27.08477278766942</c:v>
                </c:pt>
                <c:pt idx="8">
                  <c:v>24.44342437456959</c:v>
                </c:pt>
                <c:pt idx="9">
                  <c:v>29.7208538587849</c:v>
                </c:pt>
                <c:pt idx="10">
                  <c:v>18.42005522767881</c:v>
                </c:pt>
                <c:pt idx="11">
                  <c:v>22.19637040483946</c:v>
                </c:pt>
                <c:pt idx="12">
                  <c:v>13.7948930869836</c:v>
                </c:pt>
              </c:numCache>
            </c:numRef>
          </c:val>
        </c:ser>
        <c:ser>
          <c:idx val="1"/>
          <c:order val="1"/>
          <c:tx>
            <c:strRef>
              <c:f>Hoja1!$C$1</c:f>
              <c:strCache>
                <c:ptCount val="1"/>
                <c:pt idx="0">
                  <c:v>No</c:v>
                </c:pt>
              </c:strCache>
            </c:strRef>
          </c:tx>
          <c:invertIfNegative val="0"/>
          <c:cat>
            <c:strRef>
              <c:f>Hoja1!$A$2:$A$14</c:f>
              <c:strCache>
                <c:ptCount val="13"/>
                <c:pt idx="0">
                  <c:v>GSD</c:v>
                </c:pt>
                <c:pt idx="1">
                  <c:v>DN</c:v>
                </c:pt>
                <c:pt idx="2">
                  <c:v>SDE</c:v>
                </c:pt>
                <c:pt idx="3">
                  <c:v>SDN</c:v>
                </c:pt>
                <c:pt idx="4">
                  <c:v>SDO</c:v>
                </c:pt>
                <c:pt idx="5">
                  <c:v>LA</c:v>
                </c:pt>
                <c:pt idx="6">
                  <c:v>BC</c:v>
                </c:pt>
                <c:pt idx="7">
                  <c:v>SC</c:v>
                </c:pt>
                <c:pt idx="8">
                  <c:v>LV</c:v>
                </c:pt>
                <c:pt idx="9">
                  <c:v>PP</c:v>
                </c:pt>
                <c:pt idx="10">
                  <c:v>HY</c:v>
                </c:pt>
                <c:pt idx="11">
                  <c:v>PCB</c:v>
                </c:pt>
                <c:pt idx="12">
                  <c:v>SFM</c:v>
                </c:pt>
              </c:strCache>
            </c:strRef>
          </c:cat>
          <c:val>
            <c:numRef>
              <c:f>Hoja1!$C$2:$C$14</c:f>
              <c:numCache>
                <c:formatCode>0.0</c:formatCode>
                <c:ptCount val="13"/>
                <c:pt idx="0">
                  <c:v>78.59594840060338</c:v>
                </c:pt>
                <c:pt idx="1">
                  <c:v>78.78641155798515</c:v>
                </c:pt>
                <c:pt idx="2">
                  <c:v>79.59339561666363</c:v>
                </c:pt>
                <c:pt idx="3">
                  <c:v>81.356949081803</c:v>
                </c:pt>
                <c:pt idx="4">
                  <c:v>77.02706270627063</c:v>
                </c:pt>
                <c:pt idx="5">
                  <c:v>73.67937997144594</c:v>
                </c:pt>
                <c:pt idx="6">
                  <c:v>64.00156006240248</c:v>
                </c:pt>
                <c:pt idx="7">
                  <c:v>72.91788466648951</c:v>
                </c:pt>
                <c:pt idx="8">
                  <c:v>75.57952719761298</c:v>
                </c:pt>
                <c:pt idx="9">
                  <c:v>70.2598280691587</c:v>
                </c:pt>
                <c:pt idx="10">
                  <c:v>81.57453029400618</c:v>
                </c:pt>
                <c:pt idx="11">
                  <c:v>77.8191406855902</c:v>
                </c:pt>
                <c:pt idx="12">
                  <c:v>86.21548681752105</c:v>
                </c:pt>
              </c:numCache>
            </c:numRef>
          </c:val>
        </c:ser>
        <c:dLbls>
          <c:showLegendKey val="0"/>
          <c:showVal val="1"/>
          <c:showCatName val="0"/>
          <c:showSerName val="0"/>
          <c:showPercent val="0"/>
          <c:showBubbleSize val="0"/>
        </c:dLbls>
        <c:gapWidth val="150"/>
        <c:overlap val="100"/>
        <c:axId val="-2131118216"/>
        <c:axId val="-2096345672"/>
      </c:barChart>
      <c:catAx>
        <c:axId val="-2131118216"/>
        <c:scaling>
          <c:orientation val="minMax"/>
        </c:scaling>
        <c:delete val="0"/>
        <c:axPos val="l"/>
        <c:majorTickMark val="out"/>
        <c:minorTickMark val="none"/>
        <c:tickLblPos val="nextTo"/>
        <c:crossAx val="-2096345672"/>
        <c:crosses val="autoZero"/>
        <c:auto val="1"/>
        <c:lblAlgn val="ctr"/>
        <c:lblOffset val="100"/>
        <c:noMultiLvlLbl val="0"/>
      </c:catAx>
      <c:valAx>
        <c:axId val="-2096345672"/>
        <c:scaling>
          <c:orientation val="minMax"/>
        </c:scaling>
        <c:delete val="0"/>
        <c:axPos val="b"/>
        <c:numFmt formatCode="0%" sourceLinked="1"/>
        <c:majorTickMark val="out"/>
        <c:minorTickMark val="none"/>
        <c:tickLblPos val="nextTo"/>
        <c:crossAx val="-2131118216"/>
        <c:crosses val="autoZero"/>
        <c:crossBetween val="between"/>
      </c:valAx>
    </c:plotArea>
    <c:legend>
      <c:legendPos val="b"/>
      <c:layout/>
      <c:overlay val="0"/>
      <c:txPr>
        <a:bodyPr/>
        <a:lstStyle/>
        <a:p>
          <a:pPr>
            <a:defRPr sz="1400"/>
          </a:pPr>
          <a:endParaRPr lang="es-ES"/>
        </a:p>
      </c:txPr>
    </c:legend>
    <c:plotVisOnly val="1"/>
    <c:dispBlanksAs val="gap"/>
    <c:showDLblsOverMax val="0"/>
  </c:chart>
  <c:txPr>
    <a:bodyPr/>
    <a:lstStyle/>
    <a:p>
      <a:pPr>
        <a:defRPr sz="1200"/>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Hoja1!$B$1</c:f>
              <c:strCache>
                <c:ptCount val="1"/>
                <c:pt idx="0">
                  <c:v>Nueva</c:v>
                </c:pt>
              </c:strCache>
            </c:strRef>
          </c:tx>
          <c:invertIfNegative val="0"/>
          <c:cat>
            <c:strRef>
              <c:f>Hoja1!$A$2:$A$14</c:f>
              <c:strCache>
                <c:ptCount val="13"/>
                <c:pt idx="0">
                  <c:v>GSD</c:v>
                </c:pt>
                <c:pt idx="1">
                  <c:v>DN</c:v>
                </c:pt>
                <c:pt idx="2">
                  <c:v>SDE</c:v>
                </c:pt>
                <c:pt idx="3">
                  <c:v>SDN</c:v>
                </c:pt>
                <c:pt idx="4">
                  <c:v>SDO</c:v>
                </c:pt>
                <c:pt idx="5">
                  <c:v>LA</c:v>
                </c:pt>
                <c:pt idx="6">
                  <c:v>BC</c:v>
                </c:pt>
                <c:pt idx="7">
                  <c:v>SC</c:v>
                </c:pt>
                <c:pt idx="8">
                  <c:v>LV</c:v>
                </c:pt>
                <c:pt idx="9">
                  <c:v>PP</c:v>
                </c:pt>
                <c:pt idx="10">
                  <c:v>HY</c:v>
                </c:pt>
                <c:pt idx="11">
                  <c:v>PCB</c:v>
                </c:pt>
                <c:pt idx="12">
                  <c:v>SFM</c:v>
                </c:pt>
              </c:strCache>
            </c:strRef>
          </c:cat>
          <c:val>
            <c:numRef>
              <c:f>Hoja1!$B$2:$B$14</c:f>
              <c:numCache>
                <c:formatCode>0.0</c:formatCode>
                <c:ptCount val="13"/>
                <c:pt idx="0">
                  <c:v>73.65936419930875</c:v>
                </c:pt>
                <c:pt idx="1">
                  <c:v>67.79829818461377</c:v>
                </c:pt>
                <c:pt idx="2">
                  <c:v>78.2608695652174</c:v>
                </c:pt>
                <c:pt idx="3">
                  <c:v>75.55403556771545</c:v>
                </c:pt>
                <c:pt idx="4">
                  <c:v>81.03210159328992</c:v>
                </c:pt>
                <c:pt idx="5">
                  <c:v>33.33333333333333</c:v>
                </c:pt>
                <c:pt idx="6">
                  <c:v>38.88086642599271</c:v>
                </c:pt>
                <c:pt idx="7">
                  <c:v>47.22222222222222</c:v>
                </c:pt>
                <c:pt idx="8">
                  <c:v>46.14162806088682</c:v>
                </c:pt>
                <c:pt idx="9">
                  <c:v>44.44738583719391</c:v>
                </c:pt>
                <c:pt idx="10">
                  <c:v>78.57142857142851</c:v>
                </c:pt>
                <c:pt idx="11">
                  <c:v>88.25843860012417</c:v>
                </c:pt>
                <c:pt idx="12">
                  <c:v>60.00301068794219</c:v>
                </c:pt>
              </c:numCache>
            </c:numRef>
          </c:val>
        </c:ser>
        <c:ser>
          <c:idx val="1"/>
          <c:order val="1"/>
          <c:tx>
            <c:strRef>
              <c:f>Hoja1!$C$1</c:f>
              <c:strCache>
                <c:ptCount val="1"/>
                <c:pt idx="0">
                  <c:v>Usada</c:v>
                </c:pt>
              </c:strCache>
            </c:strRef>
          </c:tx>
          <c:invertIfNegative val="0"/>
          <c:cat>
            <c:strRef>
              <c:f>Hoja1!$A$2:$A$14</c:f>
              <c:strCache>
                <c:ptCount val="13"/>
                <c:pt idx="0">
                  <c:v>GSD</c:v>
                </c:pt>
                <c:pt idx="1">
                  <c:v>DN</c:v>
                </c:pt>
                <c:pt idx="2">
                  <c:v>SDE</c:v>
                </c:pt>
                <c:pt idx="3">
                  <c:v>SDN</c:v>
                </c:pt>
                <c:pt idx="4">
                  <c:v>SDO</c:v>
                </c:pt>
                <c:pt idx="5">
                  <c:v>LA</c:v>
                </c:pt>
                <c:pt idx="6">
                  <c:v>BC</c:v>
                </c:pt>
                <c:pt idx="7">
                  <c:v>SC</c:v>
                </c:pt>
                <c:pt idx="8">
                  <c:v>LV</c:v>
                </c:pt>
                <c:pt idx="9">
                  <c:v>PP</c:v>
                </c:pt>
                <c:pt idx="10">
                  <c:v>HY</c:v>
                </c:pt>
                <c:pt idx="11">
                  <c:v>PCB</c:v>
                </c:pt>
                <c:pt idx="12">
                  <c:v>SFM</c:v>
                </c:pt>
              </c:strCache>
            </c:strRef>
          </c:cat>
          <c:val>
            <c:numRef>
              <c:f>Hoja1!$C$2:$C$14</c:f>
              <c:numCache>
                <c:formatCode>0.0</c:formatCode>
                <c:ptCount val="13"/>
                <c:pt idx="0">
                  <c:v>24.86004104262673</c:v>
                </c:pt>
                <c:pt idx="1">
                  <c:v>28.812048992714</c:v>
                </c:pt>
                <c:pt idx="2">
                  <c:v>20.65217391304348</c:v>
                </c:pt>
                <c:pt idx="3">
                  <c:v>24.44596443228454</c:v>
                </c:pt>
                <c:pt idx="4">
                  <c:v>18.96789840671001</c:v>
                </c:pt>
                <c:pt idx="5">
                  <c:v>66.66666666666665</c:v>
                </c:pt>
                <c:pt idx="6">
                  <c:v>55.55956678700357</c:v>
                </c:pt>
                <c:pt idx="7">
                  <c:v>50.0</c:v>
                </c:pt>
                <c:pt idx="8">
                  <c:v>51.29053606882858</c:v>
                </c:pt>
                <c:pt idx="9">
                  <c:v>51.84645929847783</c:v>
                </c:pt>
                <c:pt idx="10">
                  <c:v>21.42857142857143</c:v>
                </c:pt>
                <c:pt idx="11">
                  <c:v>11.74156139987575</c:v>
                </c:pt>
                <c:pt idx="12">
                  <c:v>39.9969893120578</c:v>
                </c:pt>
              </c:numCache>
            </c:numRef>
          </c:val>
        </c:ser>
        <c:ser>
          <c:idx val="2"/>
          <c:order val="2"/>
          <c:tx>
            <c:strRef>
              <c:f>Hoja1!$D$1</c:f>
              <c:strCache>
                <c:ptCount val="1"/>
                <c:pt idx="0">
                  <c:v>No informa</c:v>
                </c:pt>
              </c:strCache>
            </c:strRef>
          </c:tx>
          <c:invertIfNegative val="0"/>
          <c:cat>
            <c:strRef>
              <c:f>Hoja1!$A$2:$A$14</c:f>
              <c:strCache>
                <c:ptCount val="13"/>
                <c:pt idx="0">
                  <c:v>GSD</c:v>
                </c:pt>
                <c:pt idx="1">
                  <c:v>DN</c:v>
                </c:pt>
                <c:pt idx="2">
                  <c:v>SDE</c:v>
                </c:pt>
                <c:pt idx="3">
                  <c:v>SDN</c:v>
                </c:pt>
                <c:pt idx="4">
                  <c:v>SDO</c:v>
                </c:pt>
                <c:pt idx="5">
                  <c:v>LA</c:v>
                </c:pt>
                <c:pt idx="6">
                  <c:v>BC</c:v>
                </c:pt>
                <c:pt idx="7">
                  <c:v>SC</c:v>
                </c:pt>
                <c:pt idx="8">
                  <c:v>LV</c:v>
                </c:pt>
                <c:pt idx="9">
                  <c:v>PP</c:v>
                </c:pt>
                <c:pt idx="10">
                  <c:v>HY</c:v>
                </c:pt>
                <c:pt idx="11">
                  <c:v>PCB</c:v>
                </c:pt>
                <c:pt idx="12">
                  <c:v>SFM</c:v>
                </c:pt>
              </c:strCache>
            </c:strRef>
          </c:cat>
          <c:val>
            <c:numRef>
              <c:f>Hoja1!$D$2:$D$14</c:f>
              <c:numCache>
                <c:formatCode>0.0</c:formatCode>
                <c:ptCount val="13"/>
                <c:pt idx="0">
                  <c:v>1.480594758064516</c:v>
                </c:pt>
                <c:pt idx="1">
                  <c:v>3.389652822672234</c:v>
                </c:pt>
                <c:pt idx="2">
                  <c:v>1.08695652173913</c:v>
                </c:pt>
                <c:pt idx="6">
                  <c:v>5.55956678700361</c:v>
                </c:pt>
                <c:pt idx="7">
                  <c:v>2.777777777777778</c:v>
                </c:pt>
                <c:pt idx="8">
                  <c:v>2.56783587028458</c:v>
                </c:pt>
                <c:pt idx="9">
                  <c:v>3.706154864328259</c:v>
                </c:pt>
              </c:numCache>
            </c:numRef>
          </c:val>
        </c:ser>
        <c:dLbls>
          <c:showLegendKey val="0"/>
          <c:showVal val="1"/>
          <c:showCatName val="0"/>
          <c:showSerName val="0"/>
          <c:showPercent val="0"/>
          <c:showBubbleSize val="0"/>
        </c:dLbls>
        <c:gapWidth val="150"/>
        <c:overlap val="100"/>
        <c:axId val="-2117619624"/>
        <c:axId val="-2130909064"/>
      </c:barChart>
      <c:catAx>
        <c:axId val="-2117619624"/>
        <c:scaling>
          <c:orientation val="minMax"/>
        </c:scaling>
        <c:delete val="0"/>
        <c:axPos val="b"/>
        <c:majorTickMark val="out"/>
        <c:minorTickMark val="none"/>
        <c:tickLblPos val="nextTo"/>
        <c:crossAx val="-2130909064"/>
        <c:crosses val="autoZero"/>
        <c:auto val="1"/>
        <c:lblAlgn val="ctr"/>
        <c:lblOffset val="100"/>
        <c:noMultiLvlLbl val="0"/>
      </c:catAx>
      <c:valAx>
        <c:axId val="-2130909064"/>
        <c:scaling>
          <c:orientation val="minMax"/>
        </c:scaling>
        <c:delete val="0"/>
        <c:axPos val="l"/>
        <c:numFmt formatCode="0%" sourceLinked="1"/>
        <c:majorTickMark val="out"/>
        <c:minorTickMark val="none"/>
        <c:tickLblPos val="nextTo"/>
        <c:crossAx val="-2117619624"/>
        <c:crosses val="autoZero"/>
        <c:crossBetween val="between"/>
      </c:valAx>
    </c:plotArea>
    <c:legend>
      <c:legendPos val="b"/>
      <c:layout/>
      <c:overlay val="0"/>
      <c:txPr>
        <a:bodyPr/>
        <a:lstStyle/>
        <a:p>
          <a:pPr>
            <a:defRPr sz="1400"/>
          </a:pPr>
          <a:endParaRPr lang="es-ES"/>
        </a:p>
      </c:txPr>
    </c:legend>
    <c:plotVisOnly val="1"/>
    <c:dispBlanksAs val="gap"/>
    <c:showDLblsOverMax val="0"/>
  </c:chart>
  <c:txPr>
    <a:bodyPr/>
    <a:lstStyle/>
    <a:p>
      <a:pPr>
        <a:defRPr sz="1200"/>
      </a:pPr>
      <a:endParaRPr lang="es-E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5C46B-C253-1B49-A59D-63CD302A7DB3}" type="datetimeFigureOut">
              <a:rPr lang="es-ES" smtClean="0"/>
              <a:t>23/11/17</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69619-F7B8-1B48-9613-99095A5A8B93}" type="slidenum">
              <a:rPr lang="es-ES" smtClean="0"/>
              <a:t>‹Nr.›</a:t>
            </a:fld>
            <a:endParaRPr lang="es-ES"/>
          </a:p>
        </p:txBody>
      </p:sp>
    </p:spTree>
    <p:extLst>
      <p:ext uri="{BB962C8B-B14F-4D97-AF65-F5344CB8AC3E}">
        <p14:creationId xmlns:p14="http://schemas.microsoft.com/office/powerpoint/2010/main" val="481464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4669619-F7B8-1B48-9613-99095A5A8B93}" type="slidenum">
              <a:rPr lang="es-ES" smtClean="0"/>
              <a:t>3</a:t>
            </a:fld>
            <a:endParaRPr lang="es-ES"/>
          </a:p>
        </p:txBody>
      </p:sp>
    </p:spTree>
    <p:extLst>
      <p:ext uri="{BB962C8B-B14F-4D97-AF65-F5344CB8AC3E}">
        <p14:creationId xmlns:p14="http://schemas.microsoft.com/office/powerpoint/2010/main" val="2520187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4669619-F7B8-1B48-9613-99095A5A8B93}" type="slidenum">
              <a:rPr lang="es-ES" smtClean="0"/>
              <a:t>39</a:t>
            </a:fld>
            <a:endParaRPr lang="es-ES"/>
          </a:p>
        </p:txBody>
      </p:sp>
    </p:spTree>
    <p:extLst>
      <p:ext uri="{BB962C8B-B14F-4D97-AF65-F5344CB8AC3E}">
        <p14:creationId xmlns:p14="http://schemas.microsoft.com/office/powerpoint/2010/main" val="3884462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4669619-F7B8-1B48-9613-99095A5A8B93}" type="slidenum">
              <a:rPr lang="es-ES" smtClean="0"/>
              <a:t>41</a:t>
            </a:fld>
            <a:endParaRPr lang="es-ES"/>
          </a:p>
        </p:txBody>
      </p:sp>
    </p:spTree>
    <p:extLst>
      <p:ext uri="{BB962C8B-B14F-4D97-AF65-F5344CB8AC3E}">
        <p14:creationId xmlns:p14="http://schemas.microsoft.com/office/powerpoint/2010/main" val="3024267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4669619-F7B8-1B48-9613-99095A5A8B93}" type="slidenum">
              <a:rPr lang="es-ES" smtClean="0"/>
              <a:t>43</a:t>
            </a:fld>
            <a:endParaRPr lang="es-ES"/>
          </a:p>
        </p:txBody>
      </p:sp>
    </p:spTree>
    <p:extLst>
      <p:ext uri="{BB962C8B-B14F-4D97-AF65-F5344CB8AC3E}">
        <p14:creationId xmlns:p14="http://schemas.microsoft.com/office/powerpoint/2010/main" val="1524557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4669619-F7B8-1B48-9613-99095A5A8B93}" type="slidenum">
              <a:rPr lang="es-ES" smtClean="0"/>
              <a:t>52</a:t>
            </a:fld>
            <a:endParaRPr lang="es-ES"/>
          </a:p>
        </p:txBody>
      </p:sp>
    </p:spTree>
    <p:extLst>
      <p:ext uri="{BB962C8B-B14F-4D97-AF65-F5344CB8AC3E}">
        <p14:creationId xmlns:p14="http://schemas.microsoft.com/office/powerpoint/2010/main" val="1999340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4669619-F7B8-1B48-9613-99095A5A8B93}" type="slidenum">
              <a:rPr lang="es-ES" smtClean="0"/>
              <a:t>54</a:t>
            </a:fld>
            <a:endParaRPr lang="es-ES"/>
          </a:p>
        </p:txBody>
      </p:sp>
    </p:spTree>
    <p:extLst>
      <p:ext uri="{BB962C8B-B14F-4D97-AF65-F5344CB8AC3E}">
        <p14:creationId xmlns:p14="http://schemas.microsoft.com/office/powerpoint/2010/main" val="2203165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4669619-F7B8-1B48-9613-99095A5A8B93}" type="slidenum">
              <a:rPr lang="es-ES" smtClean="0"/>
              <a:t>56</a:t>
            </a:fld>
            <a:endParaRPr lang="es-ES"/>
          </a:p>
        </p:txBody>
      </p:sp>
    </p:spTree>
    <p:extLst>
      <p:ext uri="{BB962C8B-B14F-4D97-AF65-F5344CB8AC3E}">
        <p14:creationId xmlns:p14="http://schemas.microsoft.com/office/powerpoint/2010/main" val="2807574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4669619-F7B8-1B48-9613-99095A5A8B93}" type="slidenum">
              <a:rPr lang="es-ES" smtClean="0"/>
              <a:t>14</a:t>
            </a:fld>
            <a:endParaRPr lang="es-ES"/>
          </a:p>
        </p:txBody>
      </p:sp>
    </p:spTree>
    <p:extLst>
      <p:ext uri="{BB962C8B-B14F-4D97-AF65-F5344CB8AC3E}">
        <p14:creationId xmlns:p14="http://schemas.microsoft.com/office/powerpoint/2010/main" val="1195455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4669619-F7B8-1B48-9613-99095A5A8B93}" type="slidenum">
              <a:rPr lang="es-ES" smtClean="0"/>
              <a:t>15</a:t>
            </a:fld>
            <a:endParaRPr lang="es-ES"/>
          </a:p>
        </p:txBody>
      </p:sp>
    </p:spTree>
    <p:extLst>
      <p:ext uri="{BB962C8B-B14F-4D97-AF65-F5344CB8AC3E}">
        <p14:creationId xmlns:p14="http://schemas.microsoft.com/office/powerpoint/2010/main" val="299002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4669619-F7B8-1B48-9613-99095A5A8B93}" type="slidenum">
              <a:rPr lang="es-ES" smtClean="0"/>
              <a:t>17</a:t>
            </a:fld>
            <a:endParaRPr lang="es-ES"/>
          </a:p>
        </p:txBody>
      </p:sp>
    </p:spTree>
    <p:extLst>
      <p:ext uri="{BB962C8B-B14F-4D97-AF65-F5344CB8AC3E}">
        <p14:creationId xmlns:p14="http://schemas.microsoft.com/office/powerpoint/2010/main" val="3545179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4669619-F7B8-1B48-9613-99095A5A8B93}" type="slidenum">
              <a:rPr lang="es-ES" smtClean="0"/>
              <a:t>20</a:t>
            </a:fld>
            <a:endParaRPr lang="es-ES"/>
          </a:p>
        </p:txBody>
      </p:sp>
    </p:spTree>
    <p:extLst>
      <p:ext uri="{BB962C8B-B14F-4D97-AF65-F5344CB8AC3E}">
        <p14:creationId xmlns:p14="http://schemas.microsoft.com/office/powerpoint/2010/main" val="3489025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4669619-F7B8-1B48-9613-99095A5A8B93}" type="slidenum">
              <a:rPr lang="es-ES" smtClean="0"/>
              <a:t>30</a:t>
            </a:fld>
            <a:endParaRPr lang="es-ES"/>
          </a:p>
        </p:txBody>
      </p:sp>
    </p:spTree>
    <p:extLst>
      <p:ext uri="{BB962C8B-B14F-4D97-AF65-F5344CB8AC3E}">
        <p14:creationId xmlns:p14="http://schemas.microsoft.com/office/powerpoint/2010/main" val="2465571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4669619-F7B8-1B48-9613-99095A5A8B93}" type="slidenum">
              <a:rPr lang="es-ES" smtClean="0"/>
              <a:t>31</a:t>
            </a:fld>
            <a:endParaRPr lang="es-ES"/>
          </a:p>
        </p:txBody>
      </p:sp>
    </p:spTree>
    <p:extLst>
      <p:ext uri="{BB962C8B-B14F-4D97-AF65-F5344CB8AC3E}">
        <p14:creationId xmlns:p14="http://schemas.microsoft.com/office/powerpoint/2010/main" val="2682767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4669619-F7B8-1B48-9613-99095A5A8B93}" type="slidenum">
              <a:rPr lang="es-ES" smtClean="0"/>
              <a:t>33</a:t>
            </a:fld>
            <a:endParaRPr lang="es-ES"/>
          </a:p>
        </p:txBody>
      </p:sp>
    </p:spTree>
    <p:extLst>
      <p:ext uri="{BB962C8B-B14F-4D97-AF65-F5344CB8AC3E}">
        <p14:creationId xmlns:p14="http://schemas.microsoft.com/office/powerpoint/2010/main" val="3273546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4669619-F7B8-1B48-9613-99095A5A8B93}" type="slidenum">
              <a:rPr lang="es-ES" smtClean="0"/>
              <a:t>34</a:t>
            </a:fld>
            <a:endParaRPr lang="es-ES"/>
          </a:p>
        </p:txBody>
      </p:sp>
    </p:spTree>
    <p:extLst>
      <p:ext uri="{BB962C8B-B14F-4D97-AF65-F5344CB8AC3E}">
        <p14:creationId xmlns:p14="http://schemas.microsoft.com/office/powerpoint/2010/main" val="2048236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_tradnl" smtClean="0"/>
              <a:t>Clic para editar título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C35E9C2-739B-1F4E-8721-1A3DB24C767D}" type="datetimeFigureOut">
              <a:rPr lang="es-ES" smtClean="0"/>
              <a:t>23/11/17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FAA25BE-CE65-4149-AB28-0543B442CE1E}" type="slidenum">
              <a:rPr lang="es-ES" smtClean="0"/>
              <a:t>‹Nr.›</a:t>
            </a:fld>
            <a:endParaRPr lang="es-E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DC35E9C2-739B-1F4E-8721-1A3DB24C767D}" type="datetimeFigureOut">
              <a:rPr lang="es-ES" smtClean="0"/>
              <a:t>23/11/17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FAA25BE-CE65-4149-AB28-0543B442CE1E}" type="slidenum">
              <a:rPr lang="es-ES" smtClean="0"/>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_tradnl" smtClean="0"/>
              <a:t>Clic para editar título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DC35E9C2-739B-1F4E-8721-1A3DB24C767D}" type="datetimeFigureOut">
              <a:rPr lang="es-ES" smtClean="0"/>
              <a:t>23/11/17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FAA25BE-CE65-4149-AB28-0543B442CE1E}" type="slidenum">
              <a:rPr lang="es-ES" smtClean="0"/>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DC35E9C2-739B-1F4E-8721-1A3DB24C767D}" type="datetimeFigureOut">
              <a:rPr lang="es-ES" smtClean="0"/>
              <a:t>23/11/17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FAA25BE-CE65-4149-AB28-0543B442CE1E}" type="slidenum">
              <a:rPr lang="es-ES" smtClean="0"/>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_tradnl" smtClean="0"/>
              <a:t>Clic para editar título</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DC35E9C2-739B-1F4E-8721-1A3DB24C767D}" type="datetimeFigureOut">
              <a:rPr lang="es-ES" smtClean="0"/>
              <a:t>23/11/17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FAA25BE-CE65-4149-AB28-0543B442CE1E}" type="slidenum">
              <a:rPr lang="es-ES" smtClean="0"/>
              <a:t>‹Nr.›</a:t>
            </a:fld>
            <a:endParaRPr lang="es-E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p:txBody>
          <a:bodyPr/>
          <a:lstStyle/>
          <a:p>
            <a:fld id="{DC35E9C2-739B-1F4E-8721-1A3DB24C767D}" type="datetimeFigureOut">
              <a:rPr lang="es-ES" smtClean="0"/>
              <a:t>23/11/17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FAA25BE-CE65-4149-AB28-0543B442CE1E}" type="slidenum">
              <a:rPr lang="es-ES" smtClean="0"/>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DC35E9C2-739B-1F4E-8721-1A3DB24C767D}" type="datetimeFigureOut">
              <a:rPr lang="es-ES" smtClean="0"/>
              <a:t>23/11/17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FAA25BE-CE65-4149-AB28-0543B442CE1E}" type="slidenum">
              <a:rPr lang="es-ES" smtClean="0"/>
              <a:t>‹Nr.›</a:t>
            </a:fld>
            <a:endParaRPr lang="es-E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Date Placeholder 2"/>
          <p:cNvSpPr>
            <a:spLocks noGrp="1"/>
          </p:cNvSpPr>
          <p:nvPr>
            <p:ph type="dt" sz="half" idx="10"/>
          </p:nvPr>
        </p:nvSpPr>
        <p:spPr/>
        <p:txBody>
          <a:bodyPr/>
          <a:lstStyle/>
          <a:p>
            <a:fld id="{DC35E9C2-739B-1F4E-8721-1A3DB24C767D}" type="datetimeFigureOut">
              <a:rPr lang="es-ES" smtClean="0"/>
              <a:t>23/11/17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FAA25BE-CE65-4149-AB28-0543B442CE1E}" type="slidenum">
              <a:rPr lang="es-ES" smtClean="0"/>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5E9C2-739B-1F4E-8721-1A3DB24C767D}" type="datetimeFigureOut">
              <a:rPr lang="es-ES" smtClean="0"/>
              <a:t>23/11/17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FAA25BE-CE65-4149-AB28-0543B442CE1E}" type="slidenum">
              <a:rPr lang="es-ES" smtClean="0"/>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_tradnl" smtClean="0"/>
              <a:t>Clic para editar título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DC35E9C2-739B-1F4E-8721-1A3DB24C767D}" type="datetimeFigureOut">
              <a:rPr lang="es-ES" smtClean="0"/>
              <a:t>23/11/17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FAA25BE-CE65-4149-AB28-0543B442CE1E}" type="slidenum">
              <a:rPr lang="es-ES" smtClean="0"/>
              <a:t>‹Nr.›</a:t>
            </a:fld>
            <a:endParaRPr lang="es-E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_tradnl" smtClean="0"/>
              <a:t>Clic para editar título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DC35E9C2-739B-1F4E-8721-1A3DB24C767D}" type="datetimeFigureOut">
              <a:rPr lang="es-ES" smtClean="0"/>
              <a:t>23/11/17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FAA25BE-CE65-4149-AB28-0543B442CE1E}" type="slidenum">
              <a:rPr lang="es-ES" smtClean="0"/>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C35E9C2-739B-1F4E-8721-1A3DB24C767D}" type="datetimeFigureOut">
              <a:rPr lang="es-ES" smtClean="0"/>
              <a:t>23/11/17</a:t>
            </a:fld>
            <a:endParaRPr lang="es-E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E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FAA25BE-CE65-4149-AB28-0543B442CE1E}" type="slidenum">
              <a:rPr lang="es-ES" smtClean="0"/>
              <a:t>‹Nr.›</a:t>
            </a:fld>
            <a:endParaRPr lang="es-ES"/>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9.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 Id="rId3" Type="http://schemas.openxmlformats.org/officeDocument/2006/relationships/image" Target="../media/image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31935"/>
            <a:ext cx="7848600" cy="1927225"/>
          </a:xfrm>
        </p:spPr>
        <p:txBody>
          <a:bodyPr/>
          <a:lstStyle/>
          <a:p>
            <a:r>
              <a:rPr lang="es-ES" sz="3200" b="1" dirty="0" smtClean="0"/>
              <a:t>DEMANDA EFECTIVA DE VIVIENDA EN SIETE CIUDADES DE REPÚBLICA DOMINICANA</a:t>
            </a:r>
            <a:endParaRPr lang="es-ES" sz="3200" b="1" dirty="0"/>
          </a:p>
        </p:txBody>
      </p:sp>
      <p:sp>
        <p:nvSpPr>
          <p:cNvPr id="3" name="Subtítulo 2"/>
          <p:cNvSpPr>
            <a:spLocks noGrp="1"/>
          </p:cNvSpPr>
          <p:nvPr>
            <p:ph type="subTitle" idx="1"/>
          </p:nvPr>
        </p:nvSpPr>
        <p:spPr>
          <a:xfrm>
            <a:off x="685800" y="3570286"/>
            <a:ext cx="6400800" cy="382590"/>
          </a:xfrm>
        </p:spPr>
        <p:txBody>
          <a:bodyPr>
            <a:noAutofit/>
          </a:bodyPr>
          <a:lstStyle/>
          <a:p>
            <a:r>
              <a:rPr lang="es-ES" sz="1400" dirty="0" smtClean="0"/>
              <a:t>Econ. Jorge Enrique Torres Ramírez. Director Ejecutivo CENAC</a:t>
            </a:r>
            <a:endParaRPr lang="es-ES" sz="1400" dirty="0"/>
          </a:p>
        </p:txBody>
      </p:sp>
      <p:pic>
        <p:nvPicPr>
          <p:cNvPr id="4" name="Imagen 3"/>
          <p:cNvPicPr>
            <a:picLocks noChangeAspect="1"/>
          </p:cNvPicPr>
          <p:nvPr/>
        </p:nvPicPr>
        <p:blipFill>
          <a:blip r:embed="rId2"/>
          <a:stretch>
            <a:fillRect/>
          </a:stretch>
        </p:blipFill>
        <p:spPr>
          <a:xfrm>
            <a:off x="390554" y="467627"/>
            <a:ext cx="2162716" cy="598609"/>
          </a:xfrm>
          <a:prstGeom prst="rect">
            <a:avLst/>
          </a:prstGeom>
        </p:spPr>
      </p:pic>
      <p:pic>
        <p:nvPicPr>
          <p:cNvPr id="5" name="Picture 5"/>
          <p:cNvPicPr>
            <a:picLocks noChangeAspect="1" noChangeArrowheads="1"/>
          </p:cNvPicPr>
          <p:nvPr/>
        </p:nvPicPr>
        <p:blipFill>
          <a:blip r:embed="rId3" cstate="print"/>
          <a:srcRect/>
          <a:stretch>
            <a:fillRect/>
          </a:stretch>
        </p:blipFill>
        <p:spPr bwMode="auto">
          <a:xfrm>
            <a:off x="6088750" y="471516"/>
            <a:ext cx="2689923" cy="455832"/>
          </a:xfrm>
          <a:prstGeom prst="rect">
            <a:avLst/>
          </a:prstGeom>
          <a:noFill/>
          <a:ln w="9525">
            <a:noFill/>
            <a:miter lim="800000"/>
            <a:headEnd/>
            <a:tailEnd/>
          </a:ln>
        </p:spPr>
      </p:pic>
      <p:pic>
        <p:nvPicPr>
          <p:cNvPr id="6" name="Imagen 5"/>
          <p:cNvPicPr>
            <a:picLocks noChangeAspect="1"/>
          </p:cNvPicPr>
          <p:nvPr/>
        </p:nvPicPr>
        <p:blipFill>
          <a:blip r:embed="rId4"/>
          <a:stretch>
            <a:fillRect/>
          </a:stretch>
        </p:blipFill>
        <p:spPr>
          <a:xfrm>
            <a:off x="685800" y="4744029"/>
            <a:ext cx="3203575" cy="1971095"/>
          </a:xfrm>
          <a:prstGeom prst="rect">
            <a:avLst/>
          </a:prstGeom>
        </p:spPr>
      </p:pic>
      <p:sp>
        <p:nvSpPr>
          <p:cNvPr id="8" name="CuadroTexto 7"/>
          <p:cNvSpPr txBox="1"/>
          <p:nvPr/>
        </p:nvSpPr>
        <p:spPr>
          <a:xfrm>
            <a:off x="5237473" y="6029917"/>
            <a:ext cx="3296927" cy="492443"/>
          </a:xfrm>
          <a:prstGeom prst="rect">
            <a:avLst/>
          </a:prstGeom>
          <a:noFill/>
        </p:spPr>
        <p:txBody>
          <a:bodyPr wrap="none" rtlCol="0">
            <a:spAutoFit/>
          </a:bodyPr>
          <a:lstStyle/>
          <a:p>
            <a:r>
              <a:rPr lang="es-ES" sz="1300" b="1" dirty="0" smtClean="0"/>
              <a:t>Santo Domingo, República Dominicana</a:t>
            </a:r>
          </a:p>
          <a:p>
            <a:r>
              <a:rPr lang="es-ES" sz="1300" b="1" dirty="0" smtClean="0"/>
              <a:t>Noviembre 23 de 2017</a:t>
            </a:r>
            <a:endParaRPr lang="es-ES" sz="1300" b="1" dirty="0"/>
          </a:p>
        </p:txBody>
      </p:sp>
    </p:spTree>
    <p:extLst>
      <p:ext uri="{BB962C8B-B14F-4D97-AF65-F5344CB8AC3E}">
        <p14:creationId xmlns:p14="http://schemas.microsoft.com/office/powerpoint/2010/main" val="12797496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625475"/>
          </a:xfrm>
        </p:spPr>
        <p:txBody>
          <a:bodyPr>
            <a:normAutofit/>
          </a:bodyPr>
          <a:lstStyle/>
          <a:p>
            <a:r>
              <a:rPr lang="es-ES" sz="2700" b="1" dirty="0" smtClean="0"/>
              <a:t>APROXIMACIÓN CONCEPTUAL. 2017</a:t>
            </a:r>
            <a:endParaRPr lang="es-ES" sz="2700" b="1" dirty="0"/>
          </a:p>
        </p:txBody>
      </p:sp>
      <p:sp>
        <p:nvSpPr>
          <p:cNvPr id="3" name="Marcador de contenido 2"/>
          <p:cNvSpPr>
            <a:spLocks noGrp="1"/>
          </p:cNvSpPr>
          <p:nvPr>
            <p:ph idx="1"/>
          </p:nvPr>
        </p:nvSpPr>
        <p:spPr>
          <a:xfrm>
            <a:off x="457200" y="1412875"/>
            <a:ext cx="8229600" cy="5064125"/>
          </a:xfrm>
        </p:spPr>
        <p:txBody>
          <a:bodyPr anchor="ctr">
            <a:normAutofit fontScale="77500" lnSpcReduction="20000"/>
          </a:bodyPr>
          <a:lstStyle/>
          <a:p>
            <a:pPr algn="just">
              <a:buClr>
                <a:schemeClr val="tx2"/>
              </a:buClr>
              <a:buFont typeface="Wingdings" charset="2"/>
              <a:buChar char="v"/>
            </a:pPr>
            <a:r>
              <a:rPr lang="es-ES" b="1" dirty="0" smtClean="0"/>
              <a:t>DEMANDA POTENCIAL</a:t>
            </a:r>
          </a:p>
          <a:p>
            <a:pPr marL="174625" indent="0" algn="just">
              <a:buNone/>
            </a:pPr>
            <a:endParaRPr lang="es-ES" dirty="0" smtClean="0"/>
          </a:p>
          <a:p>
            <a:pPr marL="174625" indent="0" algn="just">
              <a:buNone/>
            </a:pPr>
            <a:r>
              <a:rPr lang="es-ES" dirty="0" smtClean="0"/>
              <a:t>Conformada </a:t>
            </a:r>
            <a:r>
              <a:rPr lang="es-ES" dirty="0"/>
              <a:t>por todos los hogares residentes en el área urbana de </a:t>
            </a:r>
            <a:r>
              <a:rPr lang="es-ES" dirty="0" smtClean="0"/>
              <a:t>estudio (siete ciudades –doce municipios- de República Dominicana). </a:t>
            </a:r>
            <a:r>
              <a:rPr lang="es-ES" dirty="0"/>
              <a:t>Se toman todos los hogares, independientemente de su actitud frente al mercado, de las condiciones de tenencia de la vivienda en que actualmente residen, y de sus características socioeconómicas, ya que ellos son demandantes potenciales de vivienda nueva, usada, o de un solar para construirla, bien sea con el propósito de habitarla, generar renta, darla en usufructo, etc.</a:t>
            </a:r>
            <a:endParaRPr lang="es-ES" dirty="0" smtClean="0"/>
          </a:p>
          <a:p>
            <a:pPr algn="just"/>
            <a:endParaRPr lang="es-ES" dirty="0" smtClean="0"/>
          </a:p>
          <a:p>
            <a:pPr algn="just">
              <a:buClr>
                <a:schemeClr val="tx2"/>
              </a:buClr>
              <a:buFont typeface="Wingdings" charset="2"/>
              <a:buChar char="v"/>
            </a:pPr>
            <a:r>
              <a:rPr lang="es-ES" b="1" dirty="0" smtClean="0"/>
              <a:t>DEMANDA EFECTIVA</a:t>
            </a:r>
          </a:p>
          <a:p>
            <a:pPr marL="174625" indent="0" algn="just">
              <a:buNone/>
            </a:pPr>
            <a:endParaRPr lang="es-ES" dirty="0" smtClean="0"/>
          </a:p>
          <a:p>
            <a:pPr marL="174625" indent="0" algn="just">
              <a:buNone/>
            </a:pPr>
            <a:r>
              <a:rPr lang="es-ES" dirty="0" smtClean="0"/>
              <a:t>Constituida </a:t>
            </a:r>
            <a:r>
              <a:rPr lang="es-ES" dirty="0"/>
              <a:t>por los hogares que están interesados en comprar una solución de vivienda en el mercado inmobiliario y que además cuentan con los recursos suficientes para pagar la cuota inicial y con los ingresos necesarios para asumir la cuota mensual del crédito, de acuerdo con la reglamentación vigente en el mercado para la financiación de vivienda a largo </a:t>
            </a:r>
            <a:r>
              <a:rPr lang="es-ES" dirty="0" smtClean="0"/>
              <a:t>plazo </a:t>
            </a:r>
            <a:r>
              <a:rPr lang="es-ES" dirty="0"/>
              <a:t>en el sistema </a:t>
            </a:r>
            <a:r>
              <a:rPr lang="es-ES" dirty="0" smtClean="0"/>
              <a:t>bancario.</a:t>
            </a:r>
            <a:endParaRPr lang="es-ES" dirty="0"/>
          </a:p>
        </p:txBody>
      </p:sp>
    </p:spTree>
    <p:extLst>
      <p:ext uri="{BB962C8B-B14F-4D97-AF65-F5344CB8AC3E}">
        <p14:creationId xmlns:p14="http://schemas.microsoft.com/office/powerpoint/2010/main" val="31686326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DEMANDA POTENCIAL DE VIVIENDA</a:t>
            </a:r>
            <a:endParaRPr lang="es-ES" dirty="0"/>
          </a:p>
        </p:txBody>
      </p:sp>
      <p:sp>
        <p:nvSpPr>
          <p:cNvPr id="3" name="Marcador de texto 2"/>
          <p:cNvSpPr>
            <a:spLocks noGrp="1"/>
          </p:cNvSpPr>
          <p:nvPr>
            <p:ph type="body" idx="1"/>
          </p:nvPr>
        </p:nvSpPr>
        <p:spPr/>
        <p:txBody>
          <a:bodyPr/>
          <a:lstStyle/>
          <a:p>
            <a:r>
              <a:rPr lang="es-ES" dirty="0" smtClean="0"/>
              <a:t>SIETE CIUDADES DE REPÚBLICA DOMINICANA </a:t>
            </a:r>
          </a:p>
          <a:p>
            <a:r>
              <a:rPr lang="es-ES" sz="2000" dirty="0" smtClean="0"/>
              <a:t>(12 MUNICIPIOS)</a:t>
            </a:r>
            <a:endParaRPr lang="es-ES" sz="2000" dirty="0"/>
          </a:p>
        </p:txBody>
      </p:sp>
    </p:spTree>
    <p:extLst>
      <p:ext uri="{BB962C8B-B14F-4D97-AF65-F5344CB8AC3E}">
        <p14:creationId xmlns:p14="http://schemas.microsoft.com/office/powerpoint/2010/main" val="3943237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700" b="1" dirty="0" smtClean="0"/>
              <a:t>DEMANDA POTENCIAL DE VIVIENDA. 2017</a:t>
            </a:r>
            <a:endParaRPr lang="es-ES" sz="2700" b="1" dirty="0"/>
          </a:p>
        </p:txBody>
      </p:sp>
      <p:pic>
        <p:nvPicPr>
          <p:cNvPr id="4" name="Imagen 3"/>
          <p:cNvPicPr>
            <a:picLocks noChangeAspect="1"/>
          </p:cNvPicPr>
          <p:nvPr/>
        </p:nvPicPr>
        <p:blipFill>
          <a:blip r:embed="rId2"/>
          <a:stretch>
            <a:fillRect/>
          </a:stretch>
        </p:blipFill>
        <p:spPr>
          <a:xfrm>
            <a:off x="1676400" y="1698625"/>
            <a:ext cx="5791200" cy="4813300"/>
          </a:xfrm>
          <a:prstGeom prst="rect">
            <a:avLst/>
          </a:prstGeom>
          <a:ln>
            <a:solidFill>
              <a:schemeClr val="tx2"/>
            </a:solidFill>
          </a:ln>
        </p:spPr>
      </p:pic>
    </p:spTree>
    <p:extLst>
      <p:ext uri="{BB962C8B-B14F-4D97-AF65-F5344CB8AC3E}">
        <p14:creationId xmlns:p14="http://schemas.microsoft.com/office/powerpoint/2010/main" val="30068974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100" b="1" dirty="0"/>
              <a:t>NECESIDAD SENTIDA DE VIVIENDA DEL HOGAR </a:t>
            </a:r>
            <a:r>
              <a:rPr lang="es-ES" sz="2400" dirty="0" smtClean="0"/>
              <a:t>(No. Hogares</a:t>
            </a:r>
            <a:r>
              <a:rPr lang="es-ES" sz="2400" dirty="0"/>
              <a:t>) </a:t>
            </a:r>
            <a:r>
              <a:rPr lang="es-ES" sz="2400" dirty="0" smtClean="0"/>
              <a:t>Total. Julio </a:t>
            </a:r>
            <a:r>
              <a:rPr lang="es-ES" sz="2400" dirty="0"/>
              <a:t>de 2017</a:t>
            </a:r>
          </a:p>
        </p:txBody>
      </p:sp>
      <p:pic>
        <p:nvPicPr>
          <p:cNvPr id="3" name="Imagen 2"/>
          <p:cNvPicPr>
            <a:picLocks noChangeAspect="1"/>
          </p:cNvPicPr>
          <p:nvPr/>
        </p:nvPicPr>
        <p:blipFill>
          <a:blip r:embed="rId2"/>
          <a:stretch>
            <a:fillRect/>
          </a:stretch>
        </p:blipFill>
        <p:spPr>
          <a:xfrm>
            <a:off x="850900" y="1885950"/>
            <a:ext cx="7429500" cy="4038600"/>
          </a:xfrm>
          <a:prstGeom prst="rect">
            <a:avLst/>
          </a:prstGeom>
          <a:ln>
            <a:solidFill>
              <a:schemeClr val="tx2"/>
            </a:solidFill>
          </a:ln>
        </p:spPr>
      </p:pic>
    </p:spTree>
    <p:extLst>
      <p:ext uri="{BB962C8B-B14F-4D97-AF65-F5344CB8AC3E}">
        <p14:creationId xmlns:p14="http://schemas.microsoft.com/office/powerpoint/2010/main" val="2909537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800" b="1" dirty="0" smtClean="0"/>
              <a:t>NECESIDAD SENTIDA DE VIVIENDA DEL HOGAR </a:t>
            </a:r>
            <a:r>
              <a:rPr lang="es-ES" sz="2200" dirty="0" smtClean="0"/>
              <a:t>(% Hogares) Julio de 2017</a:t>
            </a:r>
            <a:endParaRPr lang="es-ES" sz="22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14741588"/>
              </p:ext>
            </p:extLst>
          </p:nvPr>
        </p:nvGraphicFramePr>
        <p:xfrm>
          <a:off x="694266" y="1600200"/>
          <a:ext cx="7772401" cy="4563533"/>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p:cNvSpPr txBox="1"/>
          <p:nvPr/>
        </p:nvSpPr>
        <p:spPr>
          <a:xfrm>
            <a:off x="694266" y="6188445"/>
            <a:ext cx="7992534" cy="492443"/>
          </a:xfrm>
          <a:prstGeom prst="rect">
            <a:avLst/>
          </a:prstGeom>
          <a:noFill/>
        </p:spPr>
        <p:txBody>
          <a:bodyPr wrap="square" rtlCol="0">
            <a:spAutoFit/>
          </a:bodyPr>
          <a:lstStyle/>
          <a:p>
            <a:pPr algn="just"/>
            <a:r>
              <a:rPr lang="es-ES_tradnl" sz="1300" i="1" dirty="0"/>
              <a:t>A</a:t>
            </a:r>
            <a:r>
              <a:rPr lang="es-ES_tradnl" sz="1300" i="1" dirty="0" smtClean="0"/>
              <a:t>lrededor </a:t>
            </a:r>
            <a:r>
              <a:rPr lang="es-ES_tradnl" sz="1300" i="1" dirty="0"/>
              <a:t>de la quinta parte de la población de hogares manifiesta como necesidad la compra de una vivienda y una proporción similar su necesidad por mejorar o ampliar la vivienda que tiene actualmente</a:t>
            </a:r>
            <a:r>
              <a:rPr lang="es-ES_tradnl" sz="1300" dirty="0"/>
              <a:t> </a:t>
            </a:r>
            <a:endParaRPr lang="es-ES" sz="1300" dirty="0"/>
          </a:p>
        </p:txBody>
      </p:sp>
    </p:spTree>
    <p:extLst>
      <p:ext uri="{BB962C8B-B14F-4D97-AF65-F5344CB8AC3E}">
        <p14:creationId xmlns:p14="http://schemas.microsoft.com/office/powerpoint/2010/main" val="9933739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b="1" dirty="0" smtClean="0"/>
              <a:t>PROCEDIMIENTO ANALÍTICO DE ESTIMACIÓN DE LA DEMANDA EFECTIVA DE VIVIENDA</a:t>
            </a:r>
            <a:endParaRPr lang="es-ES" sz="2800" b="1" dirty="0"/>
          </a:p>
        </p:txBody>
      </p:sp>
      <p:sp>
        <p:nvSpPr>
          <p:cNvPr id="3" name="Marcador de contenido 2"/>
          <p:cNvSpPr>
            <a:spLocks noGrp="1"/>
          </p:cNvSpPr>
          <p:nvPr>
            <p:ph idx="1"/>
          </p:nvPr>
        </p:nvSpPr>
        <p:spPr>
          <a:xfrm>
            <a:off x="457200" y="1600201"/>
            <a:ext cx="8229600" cy="1803400"/>
          </a:xfrm>
          <a:ln w="22225">
            <a:solidFill>
              <a:schemeClr val="tx2"/>
            </a:solidFill>
          </a:ln>
        </p:spPr>
        <p:txBody>
          <a:bodyPr>
            <a:normAutofit/>
          </a:bodyPr>
          <a:lstStyle/>
          <a:p>
            <a:pPr marL="0" indent="0" algn="just">
              <a:spcAft>
                <a:spcPts val="600"/>
              </a:spcAft>
              <a:buNone/>
            </a:pPr>
            <a:r>
              <a:rPr lang="es-ES" sz="2000" b="1" dirty="0" smtClean="0"/>
              <a:t>A la demanda potencial de vivienda se aplican</a:t>
            </a:r>
          </a:p>
          <a:p>
            <a:pPr algn="just">
              <a:spcAft>
                <a:spcPts val="600"/>
              </a:spcAft>
              <a:buClr>
                <a:srgbClr val="800000"/>
              </a:buClr>
              <a:buFont typeface="Wingdings" charset="2"/>
              <a:buChar char="Ø"/>
            </a:pPr>
            <a:r>
              <a:rPr lang="es-ES" sz="1800" dirty="0" smtClean="0"/>
              <a:t>Filtro 1: </a:t>
            </a:r>
            <a:r>
              <a:rPr lang="es-ES_tradnl" sz="1800" dirty="0"/>
              <a:t>Se excluyen los hogares que no desean comprar vivienda o solar (necesidad sentida) </a:t>
            </a:r>
            <a:endParaRPr lang="es-ES_tradnl" sz="1800" dirty="0" smtClean="0"/>
          </a:p>
          <a:p>
            <a:pPr algn="just">
              <a:spcAft>
                <a:spcPts val="600"/>
              </a:spcAft>
              <a:buClr>
                <a:srgbClr val="800000"/>
              </a:buClr>
              <a:buFont typeface="Wingdings" charset="2"/>
              <a:buChar char="Ø"/>
            </a:pPr>
            <a:r>
              <a:rPr lang="es-ES" sz="1800" dirty="0" smtClean="0"/>
              <a:t>Filtro 2: </a:t>
            </a:r>
            <a:r>
              <a:rPr lang="es-ES_tradnl" sz="1800" dirty="0"/>
              <a:t>Se excluyen los hogares que no poseen suficiente capacidad económica para comprar vivienda o solar (cuota inicial y crédito hipotecario) </a:t>
            </a:r>
            <a:endParaRPr lang="es-ES" sz="1800" dirty="0"/>
          </a:p>
        </p:txBody>
      </p:sp>
      <p:sp>
        <p:nvSpPr>
          <p:cNvPr id="4" name="Marcador de contenido 2"/>
          <p:cNvSpPr txBox="1">
            <a:spLocks/>
          </p:cNvSpPr>
          <p:nvPr/>
        </p:nvSpPr>
        <p:spPr>
          <a:xfrm>
            <a:off x="457200" y="4182534"/>
            <a:ext cx="8229600" cy="2252134"/>
          </a:xfrm>
          <a:prstGeom prst="rect">
            <a:avLst/>
          </a:prstGeom>
          <a:ln w="28575">
            <a:solidFill>
              <a:schemeClr val="tx2"/>
            </a:solidFill>
          </a:ln>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just">
              <a:spcBef>
                <a:spcPts val="480"/>
              </a:spcBef>
              <a:spcAft>
                <a:spcPts val="600"/>
              </a:spcAft>
              <a:buNone/>
            </a:pPr>
            <a:r>
              <a:rPr lang="es-ES" sz="2000" b="1" dirty="0" smtClean="0"/>
              <a:t>Demanda efectiva de vivienda 7 ciudades: 351,094 hogares (</a:t>
            </a:r>
            <a:r>
              <a:rPr lang="es-ES" sz="2000" b="1" dirty="0" smtClean="0">
                <a:solidFill>
                  <a:srgbClr val="800000"/>
                </a:solidFill>
              </a:rPr>
              <a:t>26.7% del total</a:t>
            </a:r>
            <a:r>
              <a:rPr lang="es-ES" sz="2000" b="1" dirty="0" smtClean="0"/>
              <a:t>)</a:t>
            </a:r>
          </a:p>
          <a:p>
            <a:pPr algn="just">
              <a:spcBef>
                <a:spcPts val="480"/>
              </a:spcBef>
              <a:spcAft>
                <a:spcPts val="600"/>
              </a:spcAft>
              <a:buClr>
                <a:schemeClr val="accent1">
                  <a:lumMod val="50000"/>
                </a:schemeClr>
              </a:buClr>
            </a:pPr>
            <a:r>
              <a:rPr lang="es-ES_tradnl" sz="2000" dirty="0" smtClean="0"/>
              <a:t>El </a:t>
            </a:r>
            <a:r>
              <a:rPr lang="es-ES_tradnl" sz="2000" dirty="0"/>
              <a:t>74% de la demanda efectiva se localiza en el Gran Santo Domingo, con 259,848 hogares </a:t>
            </a:r>
            <a:endParaRPr lang="es-ES_tradnl" sz="2000" dirty="0" smtClean="0"/>
          </a:p>
          <a:p>
            <a:pPr algn="just">
              <a:spcBef>
                <a:spcPts val="480"/>
              </a:spcBef>
              <a:spcAft>
                <a:spcPts val="600"/>
              </a:spcAft>
              <a:buClr>
                <a:schemeClr val="accent1">
                  <a:lumMod val="50000"/>
                </a:schemeClr>
              </a:buClr>
            </a:pPr>
            <a:r>
              <a:rPr lang="es-ES_tradnl" sz="2000" dirty="0" smtClean="0"/>
              <a:t>El </a:t>
            </a:r>
            <a:r>
              <a:rPr lang="es-ES_tradnl" sz="2000" dirty="0"/>
              <a:t>porcentaje restante, 26%, pertenece a las otras seis ciudades, agregando un total de 91,246 hogares </a:t>
            </a:r>
            <a:endParaRPr lang="es-ES" sz="2000" dirty="0"/>
          </a:p>
        </p:txBody>
      </p:sp>
      <p:cxnSp>
        <p:nvCxnSpPr>
          <p:cNvPr id="8" name="Conector recto de flecha 7"/>
          <p:cNvCxnSpPr>
            <a:stCxn id="3" idx="2"/>
          </p:cNvCxnSpPr>
          <p:nvPr/>
        </p:nvCxnSpPr>
        <p:spPr>
          <a:xfrm flipH="1">
            <a:off x="4555067" y="3403601"/>
            <a:ext cx="16933" cy="660399"/>
          </a:xfrm>
          <a:prstGeom prst="straightConnector1">
            <a:avLst/>
          </a:prstGeom>
          <a:ln w="50800">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23135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831850"/>
          </a:xfrm>
        </p:spPr>
        <p:txBody>
          <a:bodyPr>
            <a:normAutofit/>
          </a:bodyPr>
          <a:lstStyle/>
          <a:p>
            <a:r>
              <a:rPr lang="es-ES" sz="2700" b="1" dirty="0" smtClean="0"/>
              <a:t>DEMANDA EFECTIVA DE VIVIENDA. 2017</a:t>
            </a:r>
            <a:endParaRPr lang="es-ES" sz="27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65779976"/>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1767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DEMANDA EFECTIVA DE VIVIENDA</a:t>
            </a:r>
            <a:endParaRPr lang="es-ES" dirty="0"/>
          </a:p>
        </p:txBody>
      </p:sp>
      <p:sp>
        <p:nvSpPr>
          <p:cNvPr id="3" name="Marcador de texto 2"/>
          <p:cNvSpPr>
            <a:spLocks noGrp="1"/>
          </p:cNvSpPr>
          <p:nvPr>
            <p:ph type="body" idx="1"/>
          </p:nvPr>
        </p:nvSpPr>
        <p:spPr/>
        <p:txBody>
          <a:bodyPr/>
          <a:lstStyle/>
          <a:p>
            <a:r>
              <a:rPr lang="es-ES" dirty="0"/>
              <a:t>SIETE CIUDADES DE REPÚBLICA DOMINICANA </a:t>
            </a:r>
          </a:p>
          <a:p>
            <a:r>
              <a:rPr lang="es-ES" sz="2000" dirty="0"/>
              <a:t>(12 MUNICIPIOS</a:t>
            </a:r>
            <a:r>
              <a:rPr lang="es-ES" sz="2000" dirty="0" smtClean="0"/>
              <a:t>)</a:t>
            </a:r>
            <a:endParaRPr lang="es-ES" sz="2000" dirty="0"/>
          </a:p>
        </p:txBody>
      </p:sp>
    </p:spTree>
    <p:extLst>
      <p:ext uri="{BB962C8B-B14F-4D97-AF65-F5344CB8AC3E}">
        <p14:creationId xmlns:p14="http://schemas.microsoft.com/office/powerpoint/2010/main" val="7129290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000" b="1" dirty="0" smtClean="0"/>
              <a:t>DEMANDA EFECTIVA DE VIVIENDA POR MUNICIPIO</a:t>
            </a:r>
            <a:br>
              <a:rPr lang="es-ES" sz="3000" b="1" dirty="0" smtClean="0"/>
            </a:br>
            <a:r>
              <a:rPr lang="es-ES" sz="2400" dirty="0" smtClean="0"/>
              <a:t>Julio de 2017</a:t>
            </a:r>
            <a:endParaRPr lang="es-ES" sz="2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64051481"/>
              </p:ext>
            </p:extLst>
          </p:nvPr>
        </p:nvGraphicFramePr>
        <p:xfrm>
          <a:off x="457200" y="1600200"/>
          <a:ext cx="8229600" cy="4750341"/>
        </p:xfrm>
        <a:graphic>
          <a:graphicData uri="http://schemas.openxmlformats.org/drawingml/2006/table">
            <a:tbl>
              <a:tblPr firstRow="1" bandRow="1">
                <a:tableStyleId>{5C22544A-7EE6-4342-B048-85BDC9FD1C3A}</a:tableStyleId>
              </a:tblPr>
              <a:tblGrid>
                <a:gridCol w="2810933"/>
                <a:gridCol w="1303867"/>
                <a:gridCol w="2057400"/>
                <a:gridCol w="2057400"/>
              </a:tblGrid>
              <a:tr h="470203">
                <a:tc>
                  <a:txBody>
                    <a:bodyPr/>
                    <a:lstStyle/>
                    <a:p>
                      <a:pPr algn="ctr">
                        <a:spcAft>
                          <a:spcPts val="0"/>
                        </a:spcAft>
                      </a:pPr>
                      <a:r>
                        <a:rPr lang="es-ES_tradnl" sz="1600" b="1" i="0" dirty="0">
                          <a:solidFill>
                            <a:schemeClr val="bg1"/>
                          </a:solidFill>
                          <a:effectLst/>
                          <a:latin typeface="Calibri"/>
                          <a:ea typeface="ＭＳ 明朝"/>
                          <a:cs typeface="Times New Roman"/>
                        </a:rPr>
                        <a:t>Municipio</a:t>
                      </a:r>
                      <a:endParaRPr lang="es-ES_tradnl" sz="1600" i="0" dirty="0">
                        <a:solidFill>
                          <a:schemeClr val="bg1"/>
                        </a:solidFill>
                        <a:effectLst/>
                        <a:latin typeface="Cambria"/>
                        <a:ea typeface="ＭＳ 明朝"/>
                        <a:cs typeface="Times New Roman"/>
                      </a:endParaRPr>
                    </a:p>
                  </a:txBody>
                  <a:tcPr marL="68580" marR="68580" marT="0" marB="0" anchor="ctr"/>
                </a:tc>
                <a:tc>
                  <a:txBody>
                    <a:bodyPr/>
                    <a:lstStyle/>
                    <a:p>
                      <a:pPr algn="ctr">
                        <a:spcAft>
                          <a:spcPts val="0"/>
                        </a:spcAft>
                      </a:pPr>
                      <a:r>
                        <a:rPr lang="es-ES_tradnl" sz="1600" b="1" i="0" dirty="0" smtClean="0">
                          <a:solidFill>
                            <a:schemeClr val="bg1"/>
                          </a:solidFill>
                          <a:effectLst/>
                          <a:latin typeface="Calibri"/>
                          <a:ea typeface="Times New Roman"/>
                          <a:cs typeface="Times New Roman"/>
                        </a:rPr>
                        <a:t>No. Hogares</a:t>
                      </a:r>
                      <a:endParaRPr lang="es-ES_tradnl" sz="1600" i="0" dirty="0">
                        <a:solidFill>
                          <a:schemeClr val="bg1"/>
                        </a:solidFill>
                        <a:effectLst/>
                        <a:latin typeface="Cambria"/>
                        <a:ea typeface="ＭＳ 明朝"/>
                        <a:cs typeface="Times New Roman"/>
                      </a:endParaRPr>
                    </a:p>
                  </a:txBody>
                  <a:tcPr marL="68580" marR="68580" marT="0" marB="0" anchor="ctr"/>
                </a:tc>
                <a:tc>
                  <a:txBody>
                    <a:bodyPr/>
                    <a:lstStyle/>
                    <a:p>
                      <a:pPr algn="ctr">
                        <a:spcAft>
                          <a:spcPts val="0"/>
                        </a:spcAft>
                      </a:pPr>
                      <a:r>
                        <a:rPr lang="es-ES_tradnl" sz="1600" b="1" i="0" dirty="0">
                          <a:solidFill>
                            <a:schemeClr val="bg1"/>
                          </a:solidFill>
                          <a:effectLst/>
                          <a:latin typeface="Calibri"/>
                          <a:ea typeface="Times New Roman"/>
                          <a:cs typeface="Times New Roman"/>
                        </a:rPr>
                        <a:t>% sobre la demanda efectiva</a:t>
                      </a:r>
                      <a:endParaRPr lang="es-ES_tradnl" sz="1600" i="0" dirty="0">
                        <a:solidFill>
                          <a:schemeClr val="bg1"/>
                        </a:solidFill>
                        <a:effectLst/>
                        <a:latin typeface="Cambria"/>
                        <a:ea typeface="ＭＳ 明朝"/>
                        <a:cs typeface="Times New Roman"/>
                      </a:endParaRPr>
                    </a:p>
                  </a:txBody>
                  <a:tcPr marL="68580" marR="68580" marT="0" marB="0" anchor="ctr"/>
                </a:tc>
                <a:tc>
                  <a:txBody>
                    <a:bodyPr/>
                    <a:lstStyle/>
                    <a:p>
                      <a:pPr algn="ctr">
                        <a:spcAft>
                          <a:spcPts val="0"/>
                        </a:spcAft>
                      </a:pPr>
                      <a:r>
                        <a:rPr lang="es-ES_tradnl" sz="1600" b="1" i="0" dirty="0">
                          <a:solidFill>
                            <a:schemeClr val="bg1"/>
                          </a:solidFill>
                          <a:effectLst/>
                          <a:latin typeface="Calibri"/>
                          <a:ea typeface="Times New Roman"/>
                          <a:cs typeface="Times New Roman"/>
                        </a:rPr>
                        <a:t>% sobre el total de hogares del municipio</a:t>
                      </a:r>
                      <a:endParaRPr lang="es-ES_tradnl" sz="1600" i="0" dirty="0">
                        <a:solidFill>
                          <a:schemeClr val="bg1"/>
                        </a:solidFill>
                        <a:effectLst/>
                        <a:latin typeface="Cambria"/>
                        <a:ea typeface="ＭＳ 明朝"/>
                        <a:cs typeface="Times New Roman"/>
                      </a:endParaRPr>
                    </a:p>
                  </a:txBody>
                  <a:tcPr marL="68580" marR="68580" marT="0" marB="0"/>
                </a:tc>
              </a:tr>
              <a:tr h="327897">
                <a:tc>
                  <a:txBody>
                    <a:bodyPr/>
                    <a:lstStyle/>
                    <a:p>
                      <a:pPr algn="just">
                        <a:spcAft>
                          <a:spcPts val="0"/>
                        </a:spcAft>
                      </a:pPr>
                      <a:r>
                        <a:rPr lang="es-ES_tradnl" sz="1600" i="0" dirty="0">
                          <a:solidFill>
                            <a:srgbClr val="000000"/>
                          </a:solidFill>
                          <a:effectLst/>
                          <a:latin typeface="Calibri"/>
                          <a:ea typeface="Times New Roman"/>
                          <a:cs typeface="Times New Roman"/>
                        </a:rPr>
                        <a:t>GS-Distrito Nacional</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effectLst/>
                          <a:latin typeface="Calibri"/>
                          <a:ea typeface="ＭＳ 明朝"/>
                          <a:cs typeface="Times New Roman"/>
                        </a:rPr>
                        <a:t>64,025</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18.2</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20.0</a:t>
                      </a:r>
                      <a:endParaRPr lang="es-ES_tradnl" sz="1600" i="0">
                        <a:effectLst/>
                        <a:latin typeface="Cambria"/>
                        <a:ea typeface="ＭＳ 明朝"/>
                        <a:cs typeface="Times New Roman"/>
                      </a:endParaRPr>
                    </a:p>
                  </a:txBody>
                  <a:tcPr marL="68580" marR="68580" marT="0" marB="0" anchor="ctr"/>
                </a:tc>
              </a:tr>
              <a:tr h="327897">
                <a:tc>
                  <a:txBody>
                    <a:bodyPr/>
                    <a:lstStyle/>
                    <a:p>
                      <a:pPr algn="just">
                        <a:spcAft>
                          <a:spcPts val="0"/>
                        </a:spcAft>
                      </a:pPr>
                      <a:r>
                        <a:rPr lang="es-ES_tradnl" sz="1600" i="0" dirty="0">
                          <a:solidFill>
                            <a:srgbClr val="000000"/>
                          </a:solidFill>
                          <a:effectLst/>
                          <a:latin typeface="Calibri"/>
                          <a:ea typeface="Times New Roman"/>
                          <a:cs typeface="Times New Roman"/>
                        </a:rPr>
                        <a:t>GS-Santo Domingo Este</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effectLst/>
                          <a:latin typeface="Calibri"/>
                          <a:ea typeface="ＭＳ 明朝"/>
                          <a:cs typeface="Times New Roman"/>
                        </a:rPr>
                        <a:t>102,114</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effectLst/>
                          <a:latin typeface="Calibri"/>
                          <a:ea typeface="ＭＳ 明朝"/>
                          <a:cs typeface="Times New Roman"/>
                        </a:rPr>
                        <a:t>29.1</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36.8</a:t>
                      </a:r>
                      <a:endParaRPr lang="es-ES_tradnl" sz="1600" i="0">
                        <a:effectLst/>
                        <a:latin typeface="Cambria"/>
                        <a:ea typeface="ＭＳ 明朝"/>
                        <a:cs typeface="Times New Roman"/>
                      </a:endParaRPr>
                    </a:p>
                  </a:txBody>
                  <a:tcPr marL="68580" marR="68580" marT="0" marB="0" anchor="ctr"/>
                </a:tc>
              </a:tr>
              <a:tr h="327897">
                <a:tc>
                  <a:txBody>
                    <a:bodyPr/>
                    <a:lstStyle/>
                    <a:p>
                      <a:pPr algn="just">
                        <a:spcAft>
                          <a:spcPts val="0"/>
                        </a:spcAft>
                      </a:pPr>
                      <a:r>
                        <a:rPr lang="es-ES_tradnl" sz="1600" i="0" dirty="0">
                          <a:solidFill>
                            <a:srgbClr val="000000"/>
                          </a:solidFill>
                          <a:effectLst/>
                          <a:latin typeface="Calibri"/>
                          <a:ea typeface="Times New Roman"/>
                          <a:cs typeface="Times New Roman"/>
                        </a:rPr>
                        <a:t>GS-Santo Domingo Norte</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38,336</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10.9</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27.2</a:t>
                      </a:r>
                      <a:endParaRPr lang="es-ES_tradnl" sz="1600" i="0">
                        <a:effectLst/>
                        <a:latin typeface="Cambria"/>
                        <a:ea typeface="ＭＳ 明朝"/>
                        <a:cs typeface="Times New Roman"/>
                      </a:endParaRPr>
                    </a:p>
                  </a:txBody>
                  <a:tcPr marL="68580" marR="68580" marT="0" marB="0" anchor="ctr"/>
                </a:tc>
              </a:tr>
              <a:tr h="327897">
                <a:tc>
                  <a:txBody>
                    <a:bodyPr/>
                    <a:lstStyle/>
                    <a:p>
                      <a:pPr algn="just">
                        <a:spcAft>
                          <a:spcPts val="0"/>
                        </a:spcAft>
                      </a:pPr>
                      <a:r>
                        <a:rPr lang="es-ES_tradnl" sz="1600" i="0" dirty="0">
                          <a:solidFill>
                            <a:srgbClr val="000000"/>
                          </a:solidFill>
                          <a:effectLst/>
                          <a:latin typeface="Calibri"/>
                          <a:ea typeface="Times New Roman"/>
                          <a:cs typeface="Times New Roman"/>
                        </a:rPr>
                        <a:t>GS-Santo Domingo Oeste</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37,875</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10.8</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34.9</a:t>
                      </a:r>
                      <a:endParaRPr lang="es-ES_tradnl" sz="1600" i="0">
                        <a:effectLst/>
                        <a:latin typeface="Cambria"/>
                        <a:ea typeface="ＭＳ 明朝"/>
                        <a:cs typeface="Times New Roman"/>
                      </a:endParaRPr>
                    </a:p>
                  </a:txBody>
                  <a:tcPr marL="68580" marR="68580" marT="0" marB="0" anchor="ctr"/>
                </a:tc>
              </a:tr>
              <a:tr h="327897">
                <a:tc>
                  <a:txBody>
                    <a:bodyPr/>
                    <a:lstStyle/>
                    <a:p>
                      <a:pPr algn="just">
                        <a:spcAft>
                          <a:spcPts val="0"/>
                        </a:spcAft>
                      </a:pPr>
                      <a:r>
                        <a:rPr lang="es-ES_tradnl" sz="1600" i="0" dirty="0">
                          <a:solidFill>
                            <a:srgbClr val="000000"/>
                          </a:solidFill>
                          <a:effectLst/>
                          <a:latin typeface="Calibri"/>
                          <a:ea typeface="Times New Roman"/>
                          <a:cs typeface="Times New Roman"/>
                        </a:rPr>
                        <a:t>GS-Los </a:t>
                      </a:r>
                      <a:r>
                        <a:rPr lang="es-ES_tradnl" sz="1600" i="0" dirty="0" err="1">
                          <a:solidFill>
                            <a:srgbClr val="000000"/>
                          </a:solidFill>
                          <a:effectLst/>
                          <a:latin typeface="Calibri"/>
                          <a:ea typeface="Times New Roman"/>
                          <a:cs typeface="Times New Roman"/>
                        </a:rPr>
                        <a:t>Alcarrizos</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9,806</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2.8</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16.0</a:t>
                      </a:r>
                      <a:endParaRPr lang="es-ES_tradnl" sz="1600" i="0">
                        <a:effectLst/>
                        <a:latin typeface="Cambria"/>
                        <a:ea typeface="ＭＳ 明朝"/>
                        <a:cs typeface="Times New Roman"/>
                      </a:endParaRPr>
                    </a:p>
                  </a:txBody>
                  <a:tcPr marL="68580" marR="68580" marT="0" marB="0" anchor="ctr"/>
                </a:tc>
              </a:tr>
              <a:tr h="327897">
                <a:tc>
                  <a:txBody>
                    <a:bodyPr/>
                    <a:lstStyle/>
                    <a:p>
                      <a:pPr algn="just">
                        <a:spcAft>
                          <a:spcPts val="0"/>
                        </a:spcAft>
                      </a:pPr>
                      <a:r>
                        <a:rPr lang="es-ES_tradnl" sz="1600" i="0" dirty="0">
                          <a:solidFill>
                            <a:srgbClr val="000000"/>
                          </a:solidFill>
                          <a:effectLst/>
                          <a:latin typeface="Calibri"/>
                          <a:ea typeface="Times New Roman"/>
                          <a:cs typeface="Times New Roman"/>
                        </a:rPr>
                        <a:t>GS-Boca Chica</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7,692</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2.2</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23.4</a:t>
                      </a:r>
                      <a:endParaRPr lang="es-ES_tradnl" sz="1600" i="0">
                        <a:effectLst/>
                        <a:latin typeface="Cambria"/>
                        <a:ea typeface="ＭＳ 明朝"/>
                        <a:cs typeface="Times New Roman"/>
                      </a:endParaRPr>
                    </a:p>
                  </a:txBody>
                  <a:tcPr marL="68580" marR="68580" marT="0" marB="0" anchor="ctr"/>
                </a:tc>
              </a:tr>
              <a:tr h="327897">
                <a:tc>
                  <a:txBody>
                    <a:bodyPr/>
                    <a:lstStyle/>
                    <a:p>
                      <a:pPr algn="just">
                        <a:spcAft>
                          <a:spcPts val="0"/>
                        </a:spcAft>
                      </a:pPr>
                      <a:r>
                        <a:rPr lang="es-ES_tradnl" sz="1600" i="0" dirty="0">
                          <a:solidFill>
                            <a:srgbClr val="000000"/>
                          </a:solidFill>
                          <a:effectLst/>
                          <a:latin typeface="Calibri"/>
                          <a:ea typeface="Times New Roman"/>
                          <a:cs typeface="Times New Roman"/>
                        </a:rPr>
                        <a:t>Santiago de los Caballeros</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37,630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10.7</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20.1</a:t>
                      </a:r>
                      <a:endParaRPr lang="es-ES_tradnl" sz="1600" i="0">
                        <a:effectLst/>
                        <a:latin typeface="Cambria"/>
                        <a:ea typeface="ＭＳ 明朝"/>
                        <a:cs typeface="Times New Roman"/>
                      </a:endParaRPr>
                    </a:p>
                  </a:txBody>
                  <a:tcPr marL="68580" marR="68580" marT="0" marB="0" anchor="ctr"/>
                </a:tc>
              </a:tr>
              <a:tr h="327897">
                <a:tc>
                  <a:txBody>
                    <a:bodyPr/>
                    <a:lstStyle/>
                    <a:p>
                      <a:pPr algn="just">
                        <a:spcAft>
                          <a:spcPts val="0"/>
                        </a:spcAft>
                      </a:pPr>
                      <a:r>
                        <a:rPr lang="es-ES_tradnl" sz="1600" i="0" dirty="0">
                          <a:solidFill>
                            <a:srgbClr val="000000"/>
                          </a:solidFill>
                          <a:effectLst/>
                          <a:latin typeface="Calibri"/>
                          <a:ea typeface="Times New Roman"/>
                          <a:cs typeface="Times New Roman"/>
                        </a:rPr>
                        <a:t>La Vega</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8,714</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2.5</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26.3</a:t>
                      </a:r>
                      <a:endParaRPr lang="es-ES_tradnl" sz="1600" i="0">
                        <a:effectLst/>
                        <a:latin typeface="Cambria"/>
                        <a:ea typeface="ＭＳ 明朝"/>
                        <a:cs typeface="Times New Roman"/>
                      </a:endParaRPr>
                    </a:p>
                  </a:txBody>
                  <a:tcPr marL="68580" marR="68580" marT="0" marB="0" anchor="ctr"/>
                </a:tc>
              </a:tr>
              <a:tr h="327897">
                <a:tc>
                  <a:txBody>
                    <a:bodyPr/>
                    <a:lstStyle/>
                    <a:p>
                      <a:pPr algn="just">
                        <a:spcAft>
                          <a:spcPts val="0"/>
                        </a:spcAft>
                      </a:pPr>
                      <a:r>
                        <a:rPr lang="es-ES_tradnl" sz="1600" i="0" dirty="0">
                          <a:solidFill>
                            <a:srgbClr val="000000"/>
                          </a:solidFill>
                          <a:effectLst/>
                          <a:latin typeface="Calibri"/>
                          <a:ea typeface="Times New Roman"/>
                          <a:cs typeface="Times New Roman"/>
                        </a:rPr>
                        <a:t>Puerto Plata</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10,353</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2.9</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25.2</a:t>
                      </a:r>
                      <a:endParaRPr lang="es-ES_tradnl" sz="1600" i="0">
                        <a:effectLst/>
                        <a:latin typeface="Cambria"/>
                        <a:ea typeface="ＭＳ 明朝"/>
                        <a:cs typeface="Times New Roman"/>
                      </a:endParaRPr>
                    </a:p>
                  </a:txBody>
                  <a:tcPr marL="68580" marR="68580" marT="0" marB="0" anchor="ctr"/>
                </a:tc>
              </a:tr>
              <a:tr h="327897">
                <a:tc>
                  <a:txBody>
                    <a:bodyPr/>
                    <a:lstStyle/>
                    <a:p>
                      <a:pPr algn="just">
                        <a:spcAft>
                          <a:spcPts val="0"/>
                        </a:spcAft>
                      </a:pPr>
                      <a:r>
                        <a:rPr lang="es-ES_tradnl" sz="1600" i="0" dirty="0" err="1">
                          <a:solidFill>
                            <a:srgbClr val="000000"/>
                          </a:solidFill>
                          <a:effectLst/>
                          <a:latin typeface="Calibri"/>
                          <a:ea typeface="Times New Roman"/>
                          <a:cs typeface="Times New Roman"/>
                        </a:rPr>
                        <a:t>Higuey</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18,469</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5.3</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36.2</a:t>
                      </a:r>
                      <a:endParaRPr lang="es-ES_tradnl" sz="1600" i="0">
                        <a:effectLst/>
                        <a:latin typeface="Cambria"/>
                        <a:ea typeface="ＭＳ 明朝"/>
                        <a:cs typeface="Times New Roman"/>
                      </a:endParaRPr>
                    </a:p>
                  </a:txBody>
                  <a:tcPr marL="68580" marR="68580" marT="0" marB="0" anchor="ctr"/>
                </a:tc>
              </a:tr>
              <a:tr h="327897">
                <a:tc>
                  <a:txBody>
                    <a:bodyPr/>
                    <a:lstStyle/>
                    <a:p>
                      <a:pPr algn="just">
                        <a:spcAft>
                          <a:spcPts val="0"/>
                        </a:spcAft>
                      </a:pPr>
                      <a:r>
                        <a:rPr lang="es-ES_tradnl" sz="1600" i="0" dirty="0">
                          <a:solidFill>
                            <a:srgbClr val="000000"/>
                          </a:solidFill>
                          <a:effectLst/>
                          <a:latin typeface="Calibri"/>
                          <a:ea typeface="Times New Roman"/>
                          <a:cs typeface="Times New Roman"/>
                        </a:rPr>
                        <a:t>Punta Cana - </a:t>
                      </a:r>
                      <a:r>
                        <a:rPr lang="es-ES_tradnl" sz="1600" i="0" dirty="0" err="1">
                          <a:solidFill>
                            <a:srgbClr val="000000"/>
                          </a:solidFill>
                          <a:effectLst/>
                          <a:latin typeface="Calibri"/>
                          <a:ea typeface="Times New Roman"/>
                          <a:cs typeface="Times New Roman"/>
                        </a:rPr>
                        <a:t>Bavaro</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6,447</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1.8</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effectLst/>
                          <a:latin typeface="Calibri"/>
                          <a:ea typeface="ＭＳ 明朝"/>
                          <a:cs typeface="Times New Roman"/>
                        </a:rPr>
                        <a:t>37.5</a:t>
                      </a:r>
                      <a:endParaRPr lang="es-ES_tradnl" sz="1600" b="1" i="0" dirty="0">
                        <a:effectLst/>
                        <a:latin typeface="Cambria"/>
                        <a:ea typeface="ＭＳ 明朝"/>
                        <a:cs typeface="Times New Roman"/>
                      </a:endParaRPr>
                    </a:p>
                  </a:txBody>
                  <a:tcPr marL="68580" marR="68580" marT="0" marB="0" anchor="ctr"/>
                </a:tc>
              </a:tr>
              <a:tr h="327897">
                <a:tc>
                  <a:txBody>
                    <a:bodyPr/>
                    <a:lstStyle/>
                    <a:p>
                      <a:pPr algn="just">
                        <a:spcAft>
                          <a:spcPts val="0"/>
                        </a:spcAft>
                      </a:pPr>
                      <a:r>
                        <a:rPr lang="es-ES_tradnl" sz="1600" i="0" dirty="0">
                          <a:solidFill>
                            <a:srgbClr val="000000"/>
                          </a:solidFill>
                          <a:effectLst/>
                          <a:latin typeface="Calibri"/>
                          <a:ea typeface="Times New Roman"/>
                          <a:cs typeface="Times New Roman"/>
                        </a:rPr>
                        <a:t>San Francisco de Macorís</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9,634</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2.7</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22.0</a:t>
                      </a:r>
                      <a:endParaRPr lang="es-ES_tradnl" sz="1600" i="0">
                        <a:effectLst/>
                        <a:latin typeface="Cambria"/>
                        <a:ea typeface="ＭＳ 明朝"/>
                        <a:cs typeface="Times New Roman"/>
                      </a:endParaRPr>
                    </a:p>
                  </a:txBody>
                  <a:tcPr marL="68580" marR="68580" marT="0" marB="0" anchor="ctr"/>
                </a:tc>
              </a:tr>
              <a:tr h="327897">
                <a:tc>
                  <a:txBody>
                    <a:bodyPr/>
                    <a:lstStyle/>
                    <a:p>
                      <a:pPr algn="just">
                        <a:spcAft>
                          <a:spcPts val="0"/>
                        </a:spcAft>
                      </a:pPr>
                      <a:r>
                        <a:rPr lang="es-ES_tradnl" sz="1600" b="1" i="0" dirty="0">
                          <a:solidFill>
                            <a:srgbClr val="000000"/>
                          </a:solidFill>
                          <a:effectLst/>
                          <a:latin typeface="Calibri"/>
                          <a:ea typeface="Times New Roman"/>
                          <a:cs typeface="Times New Roman"/>
                        </a:rPr>
                        <a:t>Total</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effectLst/>
                          <a:latin typeface="Calibri"/>
                          <a:ea typeface="ＭＳ 明朝"/>
                          <a:cs typeface="Times New Roman"/>
                        </a:rPr>
                        <a:t>351,094</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effectLst/>
                          <a:latin typeface="Calibri"/>
                          <a:ea typeface="ＭＳ 明朝"/>
                          <a:cs typeface="Times New Roman"/>
                        </a:rPr>
                        <a:t>100.0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effectLst/>
                          <a:latin typeface="Calibri"/>
                          <a:ea typeface="ＭＳ 明朝"/>
                          <a:cs typeface="Times New Roman"/>
                        </a:rPr>
                        <a:t>26.7</a:t>
                      </a:r>
                      <a:endParaRPr lang="es-ES_tradnl" sz="1600" i="0" dirty="0">
                        <a:effectLst/>
                        <a:latin typeface="Cambria"/>
                        <a:ea typeface="ＭＳ 明朝"/>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997077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000" b="1" dirty="0"/>
              <a:t>DEMANDA EFECTIVA DE VIVIENDA POR </a:t>
            </a:r>
            <a:r>
              <a:rPr lang="es-ES" sz="3000" b="1" dirty="0" smtClean="0"/>
              <a:t>PRECIO</a:t>
            </a:r>
            <a:r>
              <a:rPr lang="es-ES" sz="2900" b="1" dirty="0"/>
              <a:t/>
            </a:r>
            <a:br>
              <a:rPr lang="es-ES" sz="2900" b="1" dirty="0"/>
            </a:br>
            <a:r>
              <a:rPr lang="es-ES" sz="2400" dirty="0"/>
              <a:t>Julio de 2017</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10892627"/>
              </p:ext>
            </p:extLst>
          </p:nvPr>
        </p:nvGraphicFramePr>
        <p:xfrm>
          <a:off x="457200" y="1600200"/>
          <a:ext cx="8229600" cy="45669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spcAft>
                          <a:spcPts val="0"/>
                        </a:spcAft>
                      </a:pPr>
                      <a:r>
                        <a:rPr lang="es-ES_tradnl" sz="1600" b="1" i="0" dirty="0">
                          <a:solidFill>
                            <a:srgbClr val="FFFFFF"/>
                          </a:solidFill>
                          <a:effectLst/>
                          <a:latin typeface="Calibri"/>
                          <a:ea typeface="ＭＳ 明朝"/>
                          <a:cs typeface="Times New Roman"/>
                        </a:rPr>
                        <a:t>Precio (RD$)</a:t>
                      </a:r>
                      <a:endParaRPr lang="es-ES_tradnl" sz="1600" i="0" dirty="0">
                        <a:solidFill>
                          <a:srgbClr val="FFFFFF"/>
                        </a:solidFill>
                        <a:effectLst/>
                        <a:latin typeface="Cambria"/>
                        <a:ea typeface="ＭＳ 明朝"/>
                        <a:cs typeface="Times New Roman"/>
                      </a:endParaRPr>
                    </a:p>
                  </a:txBody>
                  <a:tcPr marL="68580" marR="68580" marT="0" marB="0" anchor="ctr"/>
                </a:tc>
                <a:tc>
                  <a:txBody>
                    <a:bodyPr/>
                    <a:lstStyle/>
                    <a:p>
                      <a:pPr algn="ctr">
                        <a:spcAft>
                          <a:spcPts val="0"/>
                        </a:spcAft>
                      </a:pPr>
                      <a:r>
                        <a:rPr lang="es-ES_tradnl" sz="1600" b="1" i="0" dirty="0">
                          <a:solidFill>
                            <a:srgbClr val="FFFFFF"/>
                          </a:solidFill>
                          <a:effectLst/>
                          <a:latin typeface="Calibri"/>
                          <a:ea typeface="Times New Roman"/>
                          <a:cs typeface="Times New Roman"/>
                        </a:rPr>
                        <a:t>Hogares demandantes efectivos</a:t>
                      </a:r>
                      <a:endParaRPr lang="es-ES_tradnl" sz="1600" i="0" dirty="0">
                        <a:solidFill>
                          <a:srgbClr val="FFFFFF"/>
                        </a:solidFill>
                        <a:effectLst/>
                        <a:latin typeface="Cambria"/>
                        <a:ea typeface="ＭＳ 明朝"/>
                        <a:cs typeface="Times New Roman"/>
                      </a:endParaRPr>
                    </a:p>
                  </a:txBody>
                  <a:tcPr marL="68580" marR="68580" marT="0" marB="0" anchor="ctr"/>
                </a:tc>
                <a:tc>
                  <a:txBody>
                    <a:bodyPr/>
                    <a:lstStyle/>
                    <a:p>
                      <a:pPr algn="ctr">
                        <a:spcAft>
                          <a:spcPts val="0"/>
                        </a:spcAft>
                      </a:pPr>
                      <a:r>
                        <a:rPr lang="es-ES_tradnl" sz="1600" b="1" i="0" dirty="0">
                          <a:solidFill>
                            <a:srgbClr val="FFFFFF"/>
                          </a:solidFill>
                          <a:effectLst/>
                          <a:latin typeface="Calibri"/>
                          <a:ea typeface="Times New Roman"/>
                          <a:cs typeface="Times New Roman"/>
                        </a:rPr>
                        <a:t>%</a:t>
                      </a:r>
                      <a:endParaRPr lang="es-ES_tradnl" sz="1600" i="0" dirty="0">
                        <a:solidFill>
                          <a:srgbClr val="FFFFFF"/>
                        </a:solidFill>
                        <a:effectLst/>
                        <a:latin typeface="Cambria"/>
                        <a:ea typeface="ＭＳ 明朝"/>
                        <a:cs typeface="Times New Roman"/>
                      </a:endParaRPr>
                    </a:p>
                  </a:txBody>
                  <a:tcPr marL="68580" marR="68580" marT="0" marB="0" anchor="ctr"/>
                </a:tc>
              </a:tr>
              <a:tr h="370840">
                <a:tc>
                  <a:txBody>
                    <a:bodyPr/>
                    <a:lstStyle/>
                    <a:p>
                      <a:pPr>
                        <a:spcAft>
                          <a:spcPts val="0"/>
                        </a:spcAft>
                      </a:pPr>
                      <a:r>
                        <a:rPr lang="es-ES_tradnl" sz="1600" i="0" dirty="0">
                          <a:effectLst/>
                          <a:latin typeface="Calibri"/>
                          <a:ea typeface="ＭＳ 明朝"/>
                          <a:cs typeface="Times New Roman"/>
                        </a:rPr>
                        <a:t>Hasta 500.000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effectLst/>
                          <a:latin typeface="Calibri"/>
                          <a:ea typeface="ＭＳ 明朝"/>
                          <a:cs typeface="Times New Roman"/>
                        </a:rPr>
                        <a:t>50,153</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effectLst/>
                          <a:latin typeface="Calibri"/>
                          <a:ea typeface="ＭＳ 明朝"/>
                          <a:cs typeface="Times New Roman"/>
                        </a:rPr>
                        <a:t>14.3</a:t>
                      </a:r>
                      <a:endParaRPr lang="es-ES_tradnl" sz="1600" i="0" dirty="0">
                        <a:effectLst/>
                        <a:latin typeface="Cambria"/>
                        <a:ea typeface="ＭＳ 明朝"/>
                        <a:cs typeface="Times New Roman"/>
                      </a:endParaRPr>
                    </a:p>
                  </a:txBody>
                  <a:tcPr marL="68580" marR="68580" marT="0" marB="0" anchor="ctr"/>
                </a:tc>
              </a:tr>
              <a:tr h="370840">
                <a:tc>
                  <a:txBody>
                    <a:bodyPr/>
                    <a:lstStyle/>
                    <a:p>
                      <a:pPr>
                        <a:spcAft>
                          <a:spcPts val="0"/>
                        </a:spcAft>
                      </a:pPr>
                      <a:r>
                        <a:rPr lang="es-ES_tradnl" sz="1600" i="0" dirty="0">
                          <a:effectLst/>
                          <a:latin typeface="Calibri"/>
                          <a:ea typeface="ＭＳ 明朝"/>
                          <a:cs typeface="Times New Roman"/>
                        </a:rPr>
                        <a:t>500.001   –  1.000.000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effectLst/>
                          <a:latin typeface="Calibri"/>
                          <a:ea typeface="ＭＳ 明朝"/>
                          <a:cs typeface="Times New Roman"/>
                        </a:rPr>
                        <a:t>74,530</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effectLst/>
                          <a:latin typeface="Calibri"/>
                          <a:ea typeface="ＭＳ 明朝"/>
                          <a:cs typeface="Times New Roman"/>
                        </a:rPr>
                        <a:t>21.2</a:t>
                      </a:r>
                      <a:endParaRPr lang="es-ES_tradnl" sz="1600" b="1" i="0" dirty="0">
                        <a:effectLst/>
                        <a:latin typeface="Cambria"/>
                        <a:ea typeface="ＭＳ 明朝"/>
                        <a:cs typeface="Times New Roman"/>
                      </a:endParaRPr>
                    </a:p>
                  </a:txBody>
                  <a:tcPr marL="68580" marR="68580" marT="0" marB="0" anchor="ctr"/>
                </a:tc>
              </a:tr>
              <a:tr h="370840">
                <a:tc>
                  <a:txBody>
                    <a:bodyPr/>
                    <a:lstStyle/>
                    <a:p>
                      <a:pPr>
                        <a:spcAft>
                          <a:spcPts val="0"/>
                        </a:spcAft>
                      </a:pPr>
                      <a:r>
                        <a:rPr lang="es-ES_tradnl" sz="1600" i="0" dirty="0">
                          <a:effectLst/>
                          <a:latin typeface="Calibri"/>
                          <a:ea typeface="ＭＳ 明朝"/>
                          <a:cs typeface="Times New Roman"/>
                        </a:rPr>
                        <a:t>1.000.001  –  1.500.000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65,473</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effectLst/>
                          <a:latin typeface="Calibri"/>
                          <a:ea typeface="ＭＳ 明朝"/>
                          <a:cs typeface="Times New Roman"/>
                        </a:rPr>
                        <a:t>18.6</a:t>
                      </a:r>
                      <a:endParaRPr lang="es-ES_tradnl" sz="1600" i="0" dirty="0">
                        <a:effectLst/>
                        <a:latin typeface="Cambria"/>
                        <a:ea typeface="ＭＳ 明朝"/>
                        <a:cs typeface="Times New Roman"/>
                      </a:endParaRPr>
                    </a:p>
                  </a:txBody>
                  <a:tcPr marL="68580" marR="68580" marT="0" marB="0" anchor="ctr"/>
                </a:tc>
              </a:tr>
              <a:tr h="370840">
                <a:tc>
                  <a:txBody>
                    <a:bodyPr/>
                    <a:lstStyle/>
                    <a:p>
                      <a:pPr>
                        <a:spcAft>
                          <a:spcPts val="0"/>
                        </a:spcAft>
                      </a:pPr>
                      <a:r>
                        <a:rPr lang="es-ES_tradnl" sz="1600" i="0" dirty="0">
                          <a:effectLst/>
                          <a:latin typeface="Calibri"/>
                          <a:ea typeface="ＭＳ 明朝"/>
                          <a:cs typeface="Times New Roman"/>
                        </a:rPr>
                        <a:t>1.500.001  –  2.000.000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55,042</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effectLst/>
                          <a:latin typeface="Calibri"/>
                          <a:ea typeface="ＭＳ 明朝"/>
                          <a:cs typeface="Times New Roman"/>
                        </a:rPr>
                        <a:t>15.7</a:t>
                      </a:r>
                      <a:endParaRPr lang="es-ES_tradnl" sz="1600" i="0" dirty="0">
                        <a:effectLst/>
                        <a:latin typeface="Cambria"/>
                        <a:ea typeface="ＭＳ 明朝"/>
                        <a:cs typeface="Times New Roman"/>
                      </a:endParaRPr>
                    </a:p>
                  </a:txBody>
                  <a:tcPr marL="68580" marR="68580" marT="0" marB="0" anchor="ctr"/>
                </a:tc>
              </a:tr>
              <a:tr h="370840">
                <a:tc>
                  <a:txBody>
                    <a:bodyPr/>
                    <a:lstStyle/>
                    <a:p>
                      <a:pPr>
                        <a:spcAft>
                          <a:spcPts val="0"/>
                        </a:spcAft>
                      </a:pPr>
                      <a:r>
                        <a:rPr lang="es-ES_tradnl" sz="1600" i="0" dirty="0">
                          <a:effectLst/>
                          <a:latin typeface="Calibri"/>
                          <a:ea typeface="ＭＳ 明朝"/>
                          <a:cs typeface="Times New Roman"/>
                        </a:rPr>
                        <a:t>2.000.001  –  4.000.000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effectLst/>
                          <a:latin typeface="Calibri"/>
                          <a:ea typeface="ＭＳ 明朝"/>
                          <a:cs typeface="Times New Roman"/>
                        </a:rPr>
                        <a:t>70,211</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effectLst/>
                          <a:latin typeface="Calibri"/>
                          <a:ea typeface="ＭＳ 明朝"/>
                          <a:cs typeface="Times New Roman"/>
                        </a:rPr>
                        <a:t>20.0</a:t>
                      </a:r>
                      <a:endParaRPr lang="es-ES_tradnl" sz="1600" i="0" dirty="0">
                        <a:effectLst/>
                        <a:latin typeface="Cambria"/>
                        <a:ea typeface="ＭＳ 明朝"/>
                        <a:cs typeface="Times New Roman"/>
                      </a:endParaRPr>
                    </a:p>
                  </a:txBody>
                  <a:tcPr marL="68580" marR="68580" marT="0" marB="0" anchor="ctr"/>
                </a:tc>
              </a:tr>
              <a:tr h="370840">
                <a:tc>
                  <a:txBody>
                    <a:bodyPr/>
                    <a:lstStyle/>
                    <a:p>
                      <a:pPr>
                        <a:spcAft>
                          <a:spcPts val="0"/>
                        </a:spcAft>
                      </a:pPr>
                      <a:r>
                        <a:rPr lang="es-ES_tradnl" sz="1600" i="0" dirty="0">
                          <a:effectLst/>
                          <a:latin typeface="Calibri"/>
                          <a:ea typeface="ＭＳ 明朝"/>
                          <a:cs typeface="Times New Roman"/>
                        </a:rPr>
                        <a:t>4.000.000  –  6.000.000 </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26,703</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effectLst/>
                          <a:latin typeface="Calibri"/>
                          <a:ea typeface="ＭＳ 明朝"/>
                          <a:cs typeface="Times New Roman"/>
                        </a:rPr>
                        <a:t>7.6</a:t>
                      </a:r>
                      <a:endParaRPr lang="es-ES_tradnl" sz="1600" i="0" dirty="0">
                        <a:effectLst/>
                        <a:latin typeface="Cambria"/>
                        <a:ea typeface="ＭＳ 明朝"/>
                        <a:cs typeface="Times New Roman"/>
                      </a:endParaRPr>
                    </a:p>
                  </a:txBody>
                  <a:tcPr marL="68580" marR="68580" marT="0" marB="0" anchor="ctr"/>
                </a:tc>
              </a:tr>
              <a:tr h="370840">
                <a:tc>
                  <a:txBody>
                    <a:bodyPr/>
                    <a:lstStyle/>
                    <a:p>
                      <a:pPr>
                        <a:spcAft>
                          <a:spcPts val="0"/>
                        </a:spcAft>
                      </a:pPr>
                      <a:r>
                        <a:rPr lang="es-ES_tradnl" sz="1600" i="0" dirty="0">
                          <a:effectLst/>
                          <a:latin typeface="Calibri"/>
                          <a:ea typeface="ＭＳ 明朝"/>
                          <a:cs typeface="Times New Roman"/>
                        </a:rPr>
                        <a:t>6.000.001  –  8.000.000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4,811</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effectLst/>
                          <a:latin typeface="Calibri"/>
                          <a:ea typeface="ＭＳ 明朝"/>
                          <a:cs typeface="Times New Roman"/>
                        </a:rPr>
                        <a:t>1.4</a:t>
                      </a:r>
                      <a:endParaRPr lang="es-ES_tradnl" sz="1600" i="0" dirty="0">
                        <a:effectLst/>
                        <a:latin typeface="Cambria"/>
                        <a:ea typeface="ＭＳ 明朝"/>
                        <a:cs typeface="Times New Roman"/>
                      </a:endParaRPr>
                    </a:p>
                  </a:txBody>
                  <a:tcPr marL="68580" marR="68580" marT="0" marB="0" anchor="ctr"/>
                </a:tc>
              </a:tr>
              <a:tr h="370840">
                <a:tc>
                  <a:txBody>
                    <a:bodyPr/>
                    <a:lstStyle/>
                    <a:p>
                      <a:pPr>
                        <a:spcAft>
                          <a:spcPts val="0"/>
                        </a:spcAft>
                      </a:pPr>
                      <a:r>
                        <a:rPr lang="es-ES_tradnl" sz="1600" i="0" dirty="0">
                          <a:effectLst/>
                          <a:latin typeface="Calibri"/>
                          <a:ea typeface="ＭＳ 明朝"/>
                          <a:cs typeface="Times New Roman"/>
                        </a:rPr>
                        <a:t>8.000.001 – 10.000.000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effectLst/>
                          <a:latin typeface="Calibri"/>
                          <a:ea typeface="ＭＳ 明朝"/>
                          <a:cs typeface="Times New Roman"/>
                        </a:rPr>
                        <a:t>1,764</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effectLst/>
                          <a:latin typeface="Calibri"/>
                          <a:ea typeface="ＭＳ 明朝"/>
                          <a:cs typeface="Times New Roman"/>
                        </a:rPr>
                        <a:t>0.5</a:t>
                      </a:r>
                      <a:endParaRPr lang="es-ES_tradnl" sz="1600" i="0" dirty="0">
                        <a:effectLst/>
                        <a:latin typeface="Cambria"/>
                        <a:ea typeface="ＭＳ 明朝"/>
                        <a:cs typeface="Times New Roman"/>
                      </a:endParaRPr>
                    </a:p>
                  </a:txBody>
                  <a:tcPr marL="68580" marR="68580" marT="0" marB="0" anchor="ctr"/>
                </a:tc>
              </a:tr>
              <a:tr h="370840">
                <a:tc>
                  <a:txBody>
                    <a:bodyPr/>
                    <a:lstStyle/>
                    <a:p>
                      <a:pPr>
                        <a:spcAft>
                          <a:spcPts val="0"/>
                        </a:spcAft>
                      </a:pPr>
                      <a:r>
                        <a:rPr lang="es-ES_tradnl" sz="1600" i="0" dirty="0">
                          <a:effectLst/>
                          <a:latin typeface="Calibri"/>
                          <a:ea typeface="ＭＳ 明朝"/>
                          <a:cs typeface="Times New Roman"/>
                        </a:rPr>
                        <a:t>10.000.001 – 15.000.000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970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effectLst/>
                          <a:latin typeface="Calibri"/>
                          <a:ea typeface="ＭＳ 明朝"/>
                          <a:cs typeface="Times New Roman"/>
                        </a:rPr>
                        <a:t>0.3</a:t>
                      </a:r>
                      <a:endParaRPr lang="es-ES_tradnl" sz="1600" i="0" dirty="0">
                        <a:effectLst/>
                        <a:latin typeface="Cambria"/>
                        <a:ea typeface="ＭＳ 明朝"/>
                        <a:cs typeface="Times New Roman"/>
                      </a:endParaRPr>
                    </a:p>
                  </a:txBody>
                  <a:tcPr marL="68580" marR="68580" marT="0" marB="0" anchor="ctr"/>
                </a:tc>
              </a:tr>
              <a:tr h="370840">
                <a:tc>
                  <a:txBody>
                    <a:bodyPr/>
                    <a:lstStyle/>
                    <a:p>
                      <a:pPr>
                        <a:spcAft>
                          <a:spcPts val="0"/>
                        </a:spcAft>
                      </a:pPr>
                      <a:r>
                        <a:rPr lang="es-ES_tradnl" sz="1600" i="0" dirty="0">
                          <a:effectLst/>
                          <a:latin typeface="Calibri"/>
                          <a:ea typeface="ＭＳ 明朝"/>
                          <a:cs typeface="Times New Roman"/>
                        </a:rPr>
                        <a:t>Más de 15.000.000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effectLst/>
                          <a:latin typeface="Calibri"/>
                          <a:ea typeface="ＭＳ 明朝"/>
                          <a:cs typeface="Times New Roman"/>
                        </a:rPr>
                        <a:t>1,439</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effectLst/>
                          <a:latin typeface="Calibri"/>
                          <a:ea typeface="ＭＳ 明朝"/>
                          <a:cs typeface="Times New Roman"/>
                        </a:rPr>
                        <a:t>0.4</a:t>
                      </a:r>
                      <a:endParaRPr lang="es-ES_tradnl" sz="1600" i="0" dirty="0">
                        <a:effectLst/>
                        <a:latin typeface="Cambria"/>
                        <a:ea typeface="ＭＳ 明朝"/>
                        <a:cs typeface="Times New Roman"/>
                      </a:endParaRPr>
                    </a:p>
                  </a:txBody>
                  <a:tcPr marL="68580" marR="68580" marT="0" marB="0" anchor="ctr"/>
                </a:tc>
              </a:tr>
              <a:tr h="370840">
                <a:tc>
                  <a:txBody>
                    <a:bodyPr/>
                    <a:lstStyle/>
                    <a:p>
                      <a:pPr algn="just">
                        <a:spcAft>
                          <a:spcPts val="0"/>
                        </a:spcAft>
                      </a:pPr>
                      <a:r>
                        <a:rPr lang="es-ES_tradnl" sz="1600" b="1" i="0" dirty="0">
                          <a:solidFill>
                            <a:srgbClr val="000000"/>
                          </a:solidFill>
                          <a:effectLst/>
                          <a:latin typeface="Calibri"/>
                          <a:ea typeface="Times New Roman"/>
                          <a:cs typeface="Times New Roman"/>
                        </a:rPr>
                        <a:t>Total</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effectLst/>
                          <a:latin typeface="Calibri"/>
                          <a:ea typeface="ＭＳ 明朝"/>
                          <a:cs typeface="Times New Roman"/>
                        </a:rPr>
                        <a:t>351,094</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effectLst/>
                          <a:latin typeface="Calibri"/>
                          <a:ea typeface="ＭＳ 明朝"/>
                          <a:cs typeface="Times New Roman"/>
                        </a:rPr>
                        <a:t>100.0</a:t>
                      </a:r>
                      <a:endParaRPr lang="es-ES_tradnl" sz="1600" i="0" dirty="0">
                        <a:effectLst/>
                        <a:latin typeface="Cambria"/>
                        <a:ea typeface="ＭＳ 明朝"/>
                        <a:cs typeface="Times New Roman"/>
                      </a:endParaRPr>
                    </a:p>
                  </a:txBody>
                  <a:tcPr marL="68580" marR="68580" marT="0" marB="0" anchor="ctr"/>
                </a:tc>
              </a:tr>
            </a:tbl>
          </a:graphicData>
        </a:graphic>
      </p:graphicFrame>
      <p:sp>
        <p:nvSpPr>
          <p:cNvPr id="3" name="CuadroTexto 2"/>
          <p:cNvSpPr txBox="1"/>
          <p:nvPr/>
        </p:nvSpPr>
        <p:spPr>
          <a:xfrm>
            <a:off x="457200" y="6167120"/>
            <a:ext cx="8229601" cy="600164"/>
          </a:xfrm>
          <a:prstGeom prst="rect">
            <a:avLst/>
          </a:prstGeom>
          <a:noFill/>
        </p:spPr>
        <p:txBody>
          <a:bodyPr wrap="square" rtlCol="0">
            <a:spAutoFit/>
          </a:bodyPr>
          <a:lstStyle/>
          <a:p>
            <a:pPr algn="just"/>
            <a:r>
              <a:rPr lang="es-ES_tradnl" sz="1100" i="1" dirty="0"/>
              <a:t>E</a:t>
            </a:r>
            <a:r>
              <a:rPr lang="es-ES_tradnl" sz="1100" i="1" dirty="0" smtClean="0"/>
              <a:t>s </a:t>
            </a:r>
            <a:r>
              <a:rPr lang="es-ES_tradnl" sz="1100" i="1" dirty="0"/>
              <a:t>evidente la concentración en segmentos de precios bajos, algunos de ellos no atendidos actualmente por el mercado formal de vivienda, principalmente debido a los precios del suelo urbano y a los bajos ingresos de los hogares que limitan la capacidad de ahorro y el acceso al crédito hipotecario</a:t>
            </a:r>
            <a:r>
              <a:rPr lang="es-ES_tradnl" sz="1100" dirty="0"/>
              <a:t> </a:t>
            </a:r>
            <a:endParaRPr lang="es-ES" sz="1100" dirty="0"/>
          </a:p>
        </p:txBody>
      </p:sp>
    </p:spTree>
    <p:extLst>
      <p:ext uri="{BB962C8B-B14F-4D97-AF65-F5344CB8AC3E}">
        <p14:creationId xmlns:p14="http://schemas.microsoft.com/office/powerpoint/2010/main" val="39614462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CONTENIDO</a:t>
            </a:r>
            <a:endParaRPr lang="es-ES" dirty="0"/>
          </a:p>
        </p:txBody>
      </p:sp>
      <p:sp>
        <p:nvSpPr>
          <p:cNvPr id="3" name="Marcador de contenido 2"/>
          <p:cNvSpPr>
            <a:spLocks noGrp="1"/>
          </p:cNvSpPr>
          <p:nvPr>
            <p:ph idx="1"/>
          </p:nvPr>
        </p:nvSpPr>
        <p:spPr/>
        <p:txBody>
          <a:bodyPr anchor="ctr">
            <a:noAutofit/>
          </a:bodyPr>
          <a:lstStyle/>
          <a:p>
            <a:pPr marL="271463" indent="-271463" algn="just">
              <a:spcAft>
                <a:spcPts val="600"/>
              </a:spcAft>
              <a:buClr>
                <a:schemeClr val="tx2"/>
              </a:buClr>
              <a:buFont typeface="Wingdings" charset="2"/>
              <a:buChar char="q"/>
            </a:pPr>
            <a:r>
              <a:rPr lang="es-ES" sz="1800" dirty="0" smtClean="0"/>
              <a:t>OBJETIVO GENERAL</a:t>
            </a:r>
          </a:p>
          <a:p>
            <a:pPr marL="271463" indent="-271463" algn="just">
              <a:spcAft>
                <a:spcPts val="600"/>
              </a:spcAft>
              <a:buClr>
                <a:schemeClr val="tx2"/>
              </a:buClr>
              <a:buFont typeface="Wingdings" charset="2"/>
              <a:buChar char="q"/>
            </a:pPr>
            <a:r>
              <a:rPr lang="es-ES" sz="1800" dirty="0" smtClean="0"/>
              <a:t>OBJETIVOS ESPECÍFICOS</a:t>
            </a:r>
          </a:p>
          <a:p>
            <a:pPr marL="271463" indent="-271463" algn="just">
              <a:spcAft>
                <a:spcPts val="600"/>
              </a:spcAft>
              <a:buClr>
                <a:schemeClr val="tx2"/>
              </a:buClr>
              <a:buFont typeface="Wingdings" charset="2"/>
              <a:buChar char="q"/>
            </a:pPr>
            <a:r>
              <a:rPr lang="es-ES" sz="1800" dirty="0" smtClean="0"/>
              <a:t>DESAGREGACIÓN DE LOS RESULTADOS</a:t>
            </a:r>
          </a:p>
          <a:p>
            <a:pPr marL="271463" indent="-271463" algn="just">
              <a:spcAft>
                <a:spcPts val="600"/>
              </a:spcAft>
              <a:buClr>
                <a:schemeClr val="tx2"/>
              </a:buClr>
              <a:buFont typeface="Wingdings" charset="2"/>
              <a:buChar char="q"/>
            </a:pPr>
            <a:r>
              <a:rPr lang="es-ES" sz="1800" dirty="0" smtClean="0"/>
              <a:t>METODOLOGÍA. SÍNTESIS</a:t>
            </a:r>
          </a:p>
          <a:p>
            <a:pPr marL="271463" indent="-271463" algn="just">
              <a:spcAft>
                <a:spcPts val="600"/>
              </a:spcAft>
              <a:buClr>
                <a:schemeClr val="tx2"/>
              </a:buClr>
              <a:buFont typeface="Wingdings" charset="2"/>
              <a:buChar char="q"/>
            </a:pPr>
            <a:r>
              <a:rPr lang="es-ES" sz="1800" dirty="0" smtClean="0"/>
              <a:t>DELIMITACIÓN DE LA DEMANDA EFECTIVA DE VIVIENDA (DE LA </a:t>
            </a:r>
            <a:r>
              <a:rPr lang="es-ES" sz="1800" i="1" dirty="0" smtClean="0"/>
              <a:t>NECESIDAD SENTIDA</a:t>
            </a:r>
            <a:r>
              <a:rPr lang="es-ES" sz="1800" dirty="0" smtClean="0"/>
              <a:t> DE VIVIENDA A LA DEMANDA EFECTIVA) </a:t>
            </a:r>
          </a:p>
          <a:p>
            <a:pPr marL="271463" indent="-271463" algn="just">
              <a:spcAft>
                <a:spcPts val="600"/>
              </a:spcAft>
              <a:buClr>
                <a:schemeClr val="tx2"/>
              </a:buClr>
              <a:buFont typeface="Wingdings" charset="2"/>
              <a:buChar char="q"/>
            </a:pPr>
            <a:r>
              <a:rPr lang="es-ES" sz="1800" dirty="0" smtClean="0"/>
              <a:t>CONDICIONES SOCIOECONÓMICAS DE LA DEMANDA EFECTIVA DE VIVIENDA</a:t>
            </a:r>
          </a:p>
          <a:p>
            <a:pPr marL="271463" indent="-271463" algn="just">
              <a:spcAft>
                <a:spcPts val="600"/>
              </a:spcAft>
              <a:buClr>
                <a:schemeClr val="tx2"/>
              </a:buClr>
              <a:buFont typeface="Wingdings" charset="2"/>
              <a:buChar char="q"/>
            </a:pPr>
            <a:r>
              <a:rPr lang="es-ES" sz="1800" dirty="0" smtClean="0"/>
              <a:t>ASPECTOS ECONÓMICOS DE LA DEMANDA EFECTIVA DE VIVIENDA</a:t>
            </a:r>
          </a:p>
          <a:p>
            <a:pPr marL="271463" indent="-271463" algn="just">
              <a:spcAft>
                <a:spcPts val="600"/>
              </a:spcAft>
              <a:buClr>
                <a:schemeClr val="tx2"/>
              </a:buClr>
              <a:buFont typeface="Wingdings" charset="2"/>
              <a:buChar char="q"/>
            </a:pPr>
            <a:r>
              <a:rPr lang="es-ES" sz="1800" dirty="0" smtClean="0"/>
              <a:t>GESTIONES DE BÚSQUEDA DE LA VIVIENDA</a:t>
            </a:r>
          </a:p>
          <a:p>
            <a:pPr marL="271463" indent="-271463" algn="just">
              <a:spcAft>
                <a:spcPts val="600"/>
              </a:spcAft>
              <a:buClr>
                <a:schemeClr val="tx2"/>
              </a:buClr>
              <a:buFont typeface="Wingdings" charset="2"/>
              <a:buChar char="q"/>
            </a:pPr>
            <a:r>
              <a:rPr lang="es-ES" sz="1800" dirty="0" smtClean="0"/>
              <a:t>APECTOS CUALITATIVOS DE LA DEMANDA EFECTIVA DE VIVIENDA</a:t>
            </a:r>
          </a:p>
          <a:p>
            <a:pPr marL="271463" indent="-271463" algn="just">
              <a:spcAft>
                <a:spcPts val="600"/>
              </a:spcAft>
              <a:buClr>
                <a:schemeClr val="tx2"/>
              </a:buClr>
              <a:buFont typeface="Wingdings" charset="2"/>
              <a:buChar char="q"/>
            </a:pPr>
            <a:r>
              <a:rPr lang="es-ES" sz="1800" dirty="0" smtClean="0"/>
              <a:t>DEMANDA INSATISFECHA DE VIVIENDA</a:t>
            </a:r>
          </a:p>
          <a:p>
            <a:pPr marL="271463" indent="-271463" algn="just">
              <a:spcAft>
                <a:spcPts val="600"/>
              </a:spcAft>
              <a:buClr>
                <a:schemeClr val="tx2"/>
              </a:buClr>
              <a:buFont typeface="Wingdings" charset="2"/>
              <a:buChar char="q"/>
            </a:pPr>
            <a:r>
              <a:rPr lang="es-ES" sz="1800" dirty="0" smtClean="0"/>
              <a:t>OBSERVACIONES FINALES</a:t>
            </a:r>
          </a:p>
        </p:txBody>
      </p:sp>
    </p:spTree>
    <p:extLst>
      <p:ext uri="{BB962C8B-B14F-4D97-AF65-F5344CB8AC3E}">
        <p14:creationId xmlns:p14="http://schemas.microsoft.com/office/powerpoint/2010/main" val="35235155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000" b="1" dirty="0"/>
              <a:t>DEMANDA EFECTIVA DE VIVIENDA POR </a:t>
            </a:r>
            <a:r>
              <a:rPr lang="es-ES" sz="3000" b="1" dirty="0" smtClean="0"/>
              <a:t>PRECIO Y MUNICIPIO. GRAN SANTO DOMINGO. </a:t>
            </a:r>
            <a:r>
              <a:rPr lang="es-ES" sz="2400" dirty="0" smtClean="0"/>
              <a:t/>
            </a:r>
            <a:br>
              <a:rPr lang="es-ES" sz="2400" dirty="0" smtClean="0"/>
            </a:br>
            <a:r>
              <a:rPr lang="es-ES" sz="2400" dirty="0" smtClean="0"/>
              <a:t>(% Hogares) Julio </a:t>
            </a:r>
            <a:r>
              <a:rPr lang="es-ES" sz="2400" dirty="0"/>
              <a:t>de 2017</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53232776"/>
              </p:ext>
            </p:extLst>
          </p:nvPr>
        </p:nvGraphicFramePr>
        <p:xfrm>
          <a:off x="457200" y="1930400"/>
          <a:ext cx="8229600" cy="4514848"/>
        </p:xfrm>
        <a:graphic>
          <a:graphicData uri="http://schemas.openxmlformats.org/drawingml/2006/table">
            <a:tbl>
              <a:tblPr firstRow="1" bandRow="1">
                <a:tableStyleId>{5C22544A-7EE6-4342-B048-85BDC9FD1C3A}</a:tableStyleId>
              </a:tblPr>
              <a:tblGrid>
                <a:gridCol w="2387600"/>
                <a:gridCol w="778933"/>
                <a:gridCol w="897467"/>
                <a:gridCol w="829733"/>
                <a:gridCol w="846667"/>
                <a:gridCol w="762000"/>
                <a:gridCol w="829733"/>
                <a:gridCol w="897467"/>
              </a:tblGrid>
              <a:tr h="347296">
                <a:tc>
                  <a:txBody>
                    <a:bodyPr/>
                    <a:lstStyle/>
                    <a:p>
                      <a:pPr algn="ctr"/>
                      <a:r>
                        <a:rPr lang="es-ES" sz="1600" dirty="0" smtClean="0"/>
                        <a:t>Precio vivienda (RD$)</a:t>
                      </a:r>
                      <a:endParaRPr lang="es-ES" sz="1600" dirty="0"/>
                    </a:p>
                  </a:txBody>
                  <a:tcPr anchor="ctr"/>
                </a:tc>
                <a:tc>
                  <a:txBody>
                    <a:bodyPr/>
                    <a:lstStyle/>
                    <a:p>
                      <a:pPr algn="ctr"/>
                      <a:r>
                        <a:rPr lang="es-ES" sz="1600" dirty="0" smtClean="0"/>
                        <a:t>GSD</a:t>
                      </a:r>
                      <a:endParaRPr lang="es-ES" sz="1600" dirty="0"/>
                    </a:p>
                  </a:txBody>
                  <a:tcPr anchor="ctr"/>
                </a:tc>
                <a:tc>
                  <a:txBody>
                    <a:bodyPr/>
                    <a:lstStyle/>
                    <a:p>
                      <a:pPr algn="ctr"/>
                      <a:r>
                        <a:rPr lang="es-ES" sz="1600" dirty="0" smtClean="0"/>
                        <a:t>DN</a:t>
                      </a:r>
                      <a:endParaRPr lang="es-ES" sz="1600" dirty="0"/>
                    </a:p>
                  </a:txBody>
                  <a:tcPr anchor="ctr"/>
                </a:tc>
                <a:tc>
                  <a:txBody>
                    <a:bodyPr/>
                    <a:lstStyle/>
                    <a:p>
                      <a:pPr algn="ctr"/>
                      <a:r>
                        <a:rPr lang="es-ES" sz="1600" dirty="0" smtClean="0"/>
                        <a:t>SDE</a:t>
                      </a:r>
                      <a:endParaRPr lang="es-ES" sz="1600" dirty="0"/>
                    </a:p>
                  </a:txBody>
                  <a:tcPr anchor="ctr"/>
                </a:tc>
                <a:tc>
                  <a:txBody>
                    <a:bodyPr/>
                    <a:lstStyle/>
                    <a:p>
                      <a:pPr algn="ctr"/>
                      <a:r>
                        <a:rPr lang="es-ES" sz="1600" dirty="0" smtClean="0"/>
                        <a:t>SDN</a:t>
                      </a:r>
                      <a:endParaRPr lang="es-ES" sz="1600" dirty="0"/>
                    </a:p>
                  </a:txBody>
                  <a:tcPr anchor="ctr"/>
                </a:tc>
                <a:tc>
                  <a:txBody>
                    <a:bodyPr/>
                    <a:lstStyle/>
                    <a:p>
                      <a:pPr algn="ctr"/>
                      <a:r>
                        <a:rPr lang="es-ES" sz="1600" dirty="0" smtClean="0"/>
                        <a:t>SDO</a:t>
                      </a:r>
                      <a:endParaRPr lang="es-ES" sz="1600" dirty="0"/>
                    </a:p>
                  </a:txBody>
                  <a:tcPr anchor="ctr"/>
                </a:tc>
                <a:tc>
                  <a:txBody>
                    <a:bodyPr/>
                    <a:lstStyle/>
                    <a:p>
                      <a:pPr algn="ctr"/>
                      <a:r>
                        <a:rPr lang="es-ES" sz="1600" dirty="0" smtClean="0"/>
                        <a:t>LA</a:t>
                      </a:r>
                      <a:endParaRPr lang="es-ES" sz="1600" dirty="0"/>
                    </a:p>
                  </a:txBody>
                  <a:tcPr anchor="ctr"/>
                </a:tc>
                <a:tc>
                  <a:txBody>
                    <a:bodyPr/>
                    <a:lstStyle/>
                    <a:p>
                      <a:pPr algn="ctr"/>
                      <a:r>
                        <a:rPr lang="es-ES" sz="1600" dirty="0" smtClean="0"/>
                        <a:t>BC</a:t>
                      </a:r>
                      <a:endParaRPr lang="es-ES" sz="1600" dirty="0"/>
                    </a:p>
                  </a:txBody>
                  <a:tcPr anchor="ctr"/>
                </a:tc>
              </a:tr>
              <a:tr h="347296">
                <a:tc>
                  <a:txBody>
                    <a:bodyPr/>
                    <a:lstStyle/>
                    <a:p>
                      <a:pPr algn="just">
                        <a:spcAft>
                          <a:spcPts val="0"/>
                        </a:spcAft>
                      </a:pPr>
                      <a:r>
                        <a:rPr lang="es-ES_tradnl" sz="1600" i="0" dirty="0">
                          <a:solidFill>
                            <a:srgbClr val="000000"/>
                          </a:solidFill>
                          <a:effectLst/>
                          <a:latin typeface="Calibri"/>
                          <a:ea typeface="Times New Roman"/>
                          <a:cs typeface="Times New Roman"/>
                        </a:rPr>
                        <a:t>Hasta 500,000 </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15.6</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10.6</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15.3</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25.4</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8.1</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42.1</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16.0</a:t>
                      </a:r>
                      <a:endParaRPr lang="es-ES_tradnl" sz="1600" i="0" dirty="0">
                        <a:effectLst/>
                        <a:latin typeface="Cambria"/>
                        <a:ea typeface="ＭＳ 明朝"/>
                        <a:cs typeface="Times New Roman"/>
                      </a:endParaRPr>
                    </a:p>
                  </a:txBody>
                  <a:tcPr marL="68580" marR="68580" marT="0" marB="0" anchor="ctr"/>
                </a:tc>
              </a:tr>
              <a:tr h="347296">
                <a:tc>
                  <a:txBody>
                    <a:bodyPr/>
                    <a:lstStyle/>
                    <a:p>
                      <a:pPr algn="just">
                        <a:spcAft>
                          <a:spcPts val="0"/>
                        </a:spcAft>
                      </a:pPr>
                      <a:r>
                        <a:rPr lang="es-ES_tradnl" sz="1600" i="0">
                          <a:solidFill>
                            <a:srgbClr val="000000"/>
                          </a:solidFill>
                          <a:effectLst/>
                          <a:latin typeface="Calibri"/>
                          <a:ea typeface="Times New Roman"/>
                          <a:cs typeface="Times New Roman"/>
                        </a:rPr>
                        <a:t>500,001 - 1,000,000 </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18.6</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18.2</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15.3</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20.3</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21.6</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26.3</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32.0</a:t>
                      </a:r>
                      <a:endParaRPr lang="es-ES_tradnl" sz="1600" b="1" i="0" dirty="0">
                        <a:effectLst/>
                        <a:latin typeface="Cambria"/>
                        <a:ea typeface="ＭＳ 明朝"/>
                        <a:cs typeface="Times New Roman"/>
                      </a:endParaRPr>
                    </a:p>
                  </a:txBody>
                  <a:tcPr marL="68580" marR="68580" marT="0" marB="0" anchor="ctr"/>
                </a:tc>
              </a:tr>
              <a:tr h="347296">
                <a:tc>
                  <a:txBody>
                    <a:bodyPr/>
                    <a:lstStyle/>
                    <a:p>
                      <a:pPr algn="just">
                        <a:spcAft>
                          <a:spcPts val="0"/>
                        </a:spcAft>
                      </a:pPr>
                      <a:r>
                        <a:rPr lang="es-ES_tradnl" sz="1600" i="0">
                          <a:solidFill>
                            <a:srgbClr val="000000"/>
                          </a:solidFill>
                          <a:effectLst/>
                          <a:latin typeface="Calibri"/>
                          <a:ea typeface="Times New Roman"/>
                          <a:cs typeface="Times New Roman"/>
                        </a:rPr>
                        <a:t>1,000,001 - 1,500,000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19.8</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16.7</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18.4</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27.1</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20.3</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21.0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24.0</a:t>
                      </a:r>
                      <a:endParaRPr lang="es-ES_tradnl" sz="1600" i="0" dirty="0">
                        <a:effectLst/>
                        <a:latin typeface="Cambria"/>
                        <a:ea typeface="ＭＳ 明朝"/>
                        <a:cs typeface="Times New Roman"/>
                      </a:endParaRPr>
                    </a:p>
                  </a:txBody>
                  <a:tcPr marL="68580" marR="68580" marT="0" marB="0" anchor="ctr"/>
                </a:tc>
              </a:tr>
              <a:tr h="347296">
                <a:tc>
                  <a:txBody>
                    <a:bodyPr/>
                    <a:lstStyle/>
                    <a:p>
                      <a:pPr algn="just">
                        <a:spcAft>
                          <a:spcPts val="0"/>
                        </a:spcAft>
                      </a:pPr>
                      <a:r>
                        <a:rPr lang="es-ES_tradnl" sz="1600" i="0">
                          <a:solidFill>
                            <a:srgbClr val="000000"/>
                          </a:solidFill>
                          <a:effectLst/>
                          <a:latin typeface="Calibri"/>
                          <a:ea typeface="Times New Roman"/>
                          <a:cs typeface="Times New Roman"/>
                        </a:rPr>
                        <a:t>1,500,001 - 2,000,000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15.3</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12.1</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15.3</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23.7</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14.9</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10.5</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8.0</a:t>
                      </a:r>
                      <a:endParaRPr lang="es-ES_tradnl" sz="1600" i="0" dirty="0">
                        <a:effectLst/>
                        <a:latin typeface="Cambria"/>
                        <a:ea typeface="ＭＳ 明朝"/>
                        <a:cs typeface="Times New Roman"/>
                      </a:endParaRPr>
                    </a:p>
                  </a:txBody>
                  <a:tcPr marL="68580" marR="68580" marT="0" marB="0" anchor="ctr"/>
                </a:tc>
              </a:tr>
              <a:tr h="347296">
                <a:tc>
                  <a:txBody>
                    <a:bodyPr/>
                    <a:lstStyle/>
                    <a:p>
                      <a:pPr algn="just">
                        <a:spcAft>
                          <a:spcPts val="0"/>
                        </a:spcAft>
                      </a:pPr>
                      <a:r>
                        <a:rPr lang="es-ES_tradnl" sz="1600" i="0">
                          <a:solidFill>
                            <a:srgbClr val="000000"/>
                          </a:solidFill>
                          <a:effectLst/>
                          <a:latin typeface="Calibri"/>
                          <a:ea typeface="Times New Roman"/>
                          <a:cs typeface="Times New Roman"/>
                        </a:rPr>
                        <a:t>2,000,001 - 4,000,000 </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21.1</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27.3</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26.5</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1.7</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23.0</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12.0</a:t>
                      </a:r>
                      <a:endParaRPr lang="es-ES_tradnl" sz="1600" i="0" dirty="0">
                        <a:effectLst/>
                        <a:latin typeface="Cambria"/>
                        <a:ea typeface="ＭＳ 明朝"/>
                        <a:cs typeface="Times New Roman"/>
                      </a:endParaRPr>
                    </a:p>
                  </a:txBody>
                  <a:tcPr marL="68580" marR="68580" marT="0" marB="0" anchor="ctr"/>
                </a:tc>
              </a:tr>
              <a:tr h="347296">
                <a:tc>
                  <a:txBody>
                    <a:bodyPr/>
                    <a:lstStyle/>
                    <a:p>
                      <a:pPr algn="just">
                        <a:spcAft>
                          <a:spcPts val="0"/>
                        </a:spcAft>
                      </a:pPr>
                      <a:r>
                        <a:rPr lang="es-ES_tradnl" sz="1600" i="0">
                          <a:solidFill>
                            <a:srgbClr val="000000"/>
                          </a:solidFill>
                          <a:effectLst/>
                          <a:latin typeface="Calibri"/>
                          <a:ea typeface="Times New Roman"/>
                          <a:cs typeface="Times New Roman"/>
                        </a:rPr>
                        <a:t>4,000,001 - 6,000,000 </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7.2</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9.1</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7.1</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1.7</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12.2</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4.0</a:t>
                      </a:r>
                      <a:endParaRPr lang="es-ES_tradnl" sz="1600" i="0" dirty="0">
                        <a:effectLst/>
                        <a:latin typeface="Cambria"/>
                        <a:ea typeface="ＭＳ 明朝"/>
                        <a:cs typeface="Times New Roman"/>
                      </a:endParaRPr>
                    </a:p>
                  </a:txBody>
                  <a:tcPr marL="68580" marR="68580" marT="0" marB="0" anchor="ctr"/>
                </a:tc>
              </a:tr>
              <a:tr h="347296">
                <a:tc>
                  <a:txBody>
                    <a:bodyPr/>
                    <a:lstStyle/>
                    <a:p>
                      <a:pPr algn="just">
                        <a:spcAft>
                          <a:spcPts val="0"/>
                        </a:spcAft>
                      </a:pPr>
                      <a:r>
                        <a:rPr lang="es-ES_tradnl" sz="1600" i="0">
                          <a:solidFill>
                            <a:srgbClr val="000000"/>
                          </a:solidFill>
                          <a:effectLst/>
                          <a:latin typeface="Calibri"/>
                          <a:ea typeface="Times New Roman"/>
                          <a:cs typeface="Times New Roman"/>
                        </a:rPr>
                        <a:t>6,000,001 - 8,000,000 </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1.2</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1.5</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0.0</a:t>
                      </a:r>
                      <a:endParaRPr lang="es-ES_tradnl" sz="1600" i="0" dirty="0">
                        <a:effectLst/>
                        <a:latin typeface="Cambria"/>
                        <a:ea typeface="ＭＳ 明朝"/>
                        <a:cs typeface="Times New Roman"/>
                      </a:endParaRPr>
                    </a:p>
                  </a:txBody>
                  <a:tcPr marL="68580" marR="68580" marT="0" marB="0" anchor="ctr"/>
                </a:tc>
              </a:tr>
              <a:tr h="347296">
                <a:tc>
                  <a:txBody>
                    <a:bodyPr/>
                    <a:lstStyle/>
                    <a:p>
                      <a:pPr algn="just">
                        <a:spcAft>
                          <a:spcPts val="0"/>
                        </a:spcAft>
                      </a:pPr>
                      <a:r>
                        <a:rPr lang="es-ES_tradnl" sz="1600" i="0">
                          <a:solidFill>
                            <a:srgbClr val="000000"/>
                          </a:solidFill>
                          <a:effectLst/>
                          <a:latin typeface="Calibri"/>
                          <a:ea typeface="Times New Roman"/>
                          <a:cs typeface="Times New Roman"/>
                        </a:rPr>
                        <a:t>8,000,001 - 10,000,000 </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0.5</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1.5</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4.0</a:t>
                      </a:r>
                      <a:endParaRPr lang="es-ES_tradnl" sz="1600" i="0">
                        <a:effectLst/>
                        <a:latin typeface="Cambria"/>
                        <a:ea typeface="ＭＳ 明朝"/>
                        <a:cs typeface="Times New Roman"/>
                      </a:endParaRPr>
                    </a:p>
                  </a:txBody>
                  <a:tcPr marL="68580" marR="68580" marT="0" marB="0" anchor="ctr"/>
                </a:tc>
              </a:tr>
              <a:tr h="347296">
                <a:tc>
                  <a:txBody>
                    <a:bodyPr/>
                    <a:lstStyle/>
                    <a:p>
                      <a:pPr algn="just">
                        <a:spcAft>
                          <a:spcPts val="0"/>
                        </a:spcAft>
                      </a:pPr>
                      <a:r>
                        <a:rPr lang="es-ES_tradnl" sz="1600" i="0">
                          <a:solidFill>
                            <a:srgbClr val="000000"/>
                          </a:solidFill>
                          <a:effectLst/>
                          <a:latin typeface="Calibri"/>
                          <a:ea typeface="Times New Roman"/>
                          <a:cs typeface="Times New Roman"/>
                        </a:rPr>
                        <a:t>10,000,001 - 15,000,000 </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0.4</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1.5</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0.0</a:t>
                      </a:r>
                      <a:endParaRPr lang="es-ES_tradnl" sz="1600" i="0" dirty="0">
                        <a:effectLst/>
                        <a:latin typeface="Cambria"/>
                        <a:ea typeface="ＭＳ 明朝"/>
                        <a:cs typeface="Times New Roman"/>
                      </a:endParaRPr>
                    </a:p>
                  </a:txBody>
                  <a:tcPr marL="68580" marR="68580" marT="0" marB="0" anchor="ctr"/>
                </a:tc>
              </a:tr>
              <a:tr h="347296">
                <a:tc>
                  <a:txBody>
                    <a:bodyPr/>
                    <a:lstStyle/>
                    <a:p>
                      <a:pPr algn="just">
                        <a:spcAft>
                          <a:spcPts val="0"/>
                        </a:spcAft>
                      </a:pPr>
                      <a:r>
                        <a:rPr lang="es-ES_tradnl" sz="1600" i="0" dirty="0">
                          <a:solidFill>
                            <a:srgbClr val="000000"/>
                          </a:solidFill>
                          <a:effectLst/>
                          <a:latin typeface="Calibri"/>
                          <a:ea typeface="Times New Roman"/>
                          <a:cs typeface="Times New Roman"/>
                        </a:rPr>
                        <a:t>Más de 15,000,000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0.4</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1.5</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0.0</a:t>
                      </a:r>
                      <a:endParaRPr lang="es-ES_tradnl" sz="1600" i="0" dirty="0">
                        <a:effectLst/>
                        <a:latin typeface="Cambria"/>
                        <a:ea typeface="ＭＳ 明朝"/>
                        <a:cs typeface="Times New Roman"/>
                      </a:endParaRPr>
                    </a:p>
                  </a:txBody>
                  <a:tcPr marL="68580" marR="68580" marT="0" marB="0" anchor="ctr"/>
                </a:tc>
              </a:tr>
              <a:tr h="347296">
                <a:tc>
                  <a:txBody>
                    <a:bodyPr/>
                    <a:lstStyle/>
                    <a:p>
                      <a:pPr algn="just">
                        <a:spcAft>
                          <a:spcPts val="0"/>
                        </a:spcAft>
                      </a:pPr>
                      <a:r>
                        <a:rPr lang="es-ES_tradnl" sz="1600" i="0" dirty="0" smtClean="0">
                          <a:solidFill>
                            <a:srgbClr val="000000"/>
                          </a:solidFill>
                          <a:effectLst/>
                          <a:latin typeface="Calibri"/>
                          <a:ea typeface="Times New Roman"/>
                          <a:cs typeface="Times New Roman"/>
                        </a:rPr>
                        <a:t>Total (%)</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100.0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100.0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100.0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100.0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100.0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100.0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100.0</a:t>
                      </a:r>
                      <a:endParaRPr lang="es-ES_tradnl" sz="1600" i="0" dirty="0">
                        <a:effectLst/>
                        <a:latin typeface="Cambria"/>
                        <a:ea typeface="ＭＳ 明朝"/>
                        <a:cs typeface="Times New Roman"/>
                      </a:endParaRPr>
                    </a:p>
                  </a:txBody>
                  <a:tcPr marL="68580" marR="68580" marT="0" marB="0" anchor="ctr"/>
                </a:tc>
              </a:tr>
              <a:tr h="347296">
                <a:tc>
                  <a:txBody>
                    <a:bodyPr/>
                    <a:lstStyle/>
                    <a:p>
                      <a:pPr algn="just">
                        <a:spcAft>
                          <a:spcPts val="0"/>
                        </a:spcAft>
                      </a:pPr>
                      <a:r>
                        <a:rPr lang="es-ES_tradnl" sz="1600" b="1" i="0" dirty="0" smtClean="0">
                          <a:effectLst/>
                          <a:latin typeface="Calibri"/>
                          <a:ea typeface="ＭＳ 明朝"/>
                          <a:cs typeface="Calibri"/>
                        </a:rPr>
                        <a:t>Total</a:t>
                      </a:r>
                      <a:r>
                        <a:rPr lang="es-ES_tradnl" sz="1600" b="1" i="0" baseline="0" dirty="0" smtClean="0">
                          <a:effectLst/>
                          <a:latin typeface="Calibri"/>
                          <a:ea typeface="ＭＳ 明朝"/>
                          <a:cs typeface="Calibri"/>
                        </a:rPr>
                        <a:t> (No.)</a:t>
                      </a:r>
                      <a:endParaRPr lang="es-ES_tradnl" sz="1600" b="1" i="0" dirty="0">
                        <a:effectLst/>
                        <a:latin typeface="Calibri"/>
                        <a:ea typeface="ＭＳ 明朝"/>
                        <a:cs typeface="Calibri"/>
                      </a:endParaRPr>
                    </a:p>
                  </a:txBody>
                  <a:tcPr marL="68580" marR="68580" marT="0" marB="0" anchor="ctr">
                    <a:solidFill>
                      <a:schemeClr val="accent1"/>
                    </a:solidFill>
                  </a:tcPr>
                </a:tc>
                <a:tc>
                  <a:txBody>
                    <a:bodyPr/>
                    <a:lstStyle/>
                    <a:p>
                      <a:pPr algn="r">
                        <a:spcAft>
                          <a:spcPts val="0"/>
                        </a:spcAft>
                      </a:pPr>
                      <a:r>
                        <a:rPr lang="es-ES_tradnl" sz="1400" b="1" i="0" dirty="0" smtClean="0">
                          <a:effectLst/>
                          <a:latin typeface="Calibri"/>
                          <a:ea typeface="ＭＳ 明朝"/>
                          <a:cs typeface="Calibri"/>
                        </a:rPr>
                        <a:t>259,848</a:t>
                      </a:r>
                      <a:endParaRPr lang="es-ES_tradnl" sz="1400" b="1" i="0" dirty="0">
                        <a:effectLst/>
                        <a:latin typeface="Calibri"/>
                        <a:ea typeface="ＭＳ 明朝"/>
                        <a:cs typeface="Calibri"/>
                      </a:endParaRPr>
                    </a:p>
                  </a:txBody>
                  <a:tcPr marL="68580" marR="68580" marT="0" marB="0" anchor="ctr">
                    <a:solidFill>
                      <a:schemeClr val="accent1"/>
                    </a:solidFill>
                  </a:tcPr>
                </a:tc>
                <a:tc>
                  <a:txBody>
                    <a:bodyPr/>
                    <a:lstStyle/>
                    <a:p>
                      <a:pPr algn="r">
                        <a:spcAft>
                          <a:spcPts val="0"/>
                        </a:spcAft>
                      </a:pPr>
                      <a:r>
                        <a:rPr lang="es-ES_tradnl" sz="1400" b="1" i="0" dirty="0" smtClean="0">
                          <a:effectLst/>
                          <a:latin typeface="Calibri"/>
                          <a:ea typeface="ＭＳ 明朝"/>
                          <a:cs typeface="Calibri"/>
                        </a:rPr>
                        <a:t>64,025</a:t>
                      </a:r>
                      <a:endParaRPr lang="es-ES_tradnl" sz="1400" b="1" i="0" dirty="0">
                        <a:effectLst/>
                        <a:latin typeface="Calibri"/>
                        <a:ea typeface="ＭＳ 明朝"/>
                        <a:cs typeface="Calibri"/>
                      </a:endParaRPr>
                    </a:p>
                  </a:txBody>
                  <a:tcPr marL="68580" marR="68580" marT="0" marB="0" anchor="ctr">
                    <a:solidFill>
                      <a:schemeClr val="accent1"/>
                    </a:solidFill>
                  </a:tcPr>
                </a:tc>
                <a:tc>
                  <a:txBody>
                    <a:bodyPr/>
                    <a:lstStyle/>
                    <a:p>
                      <a:pPr algn="r">
                        <a:spcAft>
                          <a:spcPts val="0"/>
                        </a:spcAft>
                      </a:pPr>
                      <a:r>
                        <a:rPr lang="es-ES_tradnl" sz="1400" b="1" i="0" dirty="0" smtClean="0">
                          <a:effectLst/>
                          <a:latin typeface="Calibri"/>
                          <a:ea typeface="ＭＳ 明朝"/>
                          <a:cs typeface="Calibri"/>
                        </a:rPr>
                        <a:t>102,114</a:t>
                      </a:r>
                      <a:endParaRPr lang="es-ES_tradnl" sz="1400" b="1" i="0" dirty="0">
                        <a:effectLst/>
                        <a:latin typeface="Calibri"/>
                        <a:ea typeface="ＭＳ 明朝"/>
                        <a:cs typeface="Calibri"/>
                      </a:endParaRPr>
                    </a:p>
                  </a:txBody>
                  <a:tcPr marL="68580" marR="68580" marT="0" marB="0" anchor="ctr">
                    <a:solidFill>
                      <a:schemeClr val="accent1"/>
                    </a:solidFill>
                  </a:tcPr>
                </a:tc>
                <a:tc>
                  <a:txBody>
                    <a:bodyPr/>
                    <a:lstStyle/>
                    <a:p>
                      <a:pPr algn="r">
                        <a:spcAft>
                          <a:spcPts val="0"/>
                        </a:spcAft>
                      </a:pPr>
                      <a:r>
                        <a:rPr lang="es-ES_tradnl" sz="1400" b="1" i="0" dirty="0" smtClean="0">
                          <a:effectLst/>
                          <a:latin typeface="Calibri"/>
                          <a:ea typeface="ＭＳ 明朝"/>
                          <a:cs typeface="Calibri"/>
                        </a:rPr>
                        <a:t>38,336</a:t>
                      </a:r>
                      <a:endParaRPr lang="es-ES_tradnl" sz="1400" b="1" i="0" dirty="0">
                        <a:effectLst/>
                        <a:latin typeface="Calibri"/>
                        <a:ea typeface="ＭＳ 明朝"/>
                        <a:cs typeface="Calibri"/>
                      </a:endParaRPr>
                    </a:p>
                  </a:txBody>
                  <a:tcPr marL="68580" marR="68580" marT="0" marB="0" anchor="ctr">
                    <a:solidFill>
                      <a:schemeClr val="accent1"/>
                    </a:solidFill>
                  </a:tcPr>
                </a:tc>
                <a:tc>
                  <a:txBody>
                    <a:bodyPr/>
                    <a:lstStyle/>
                    <a:p>
                      <a:pPr algn="r">
                        <a:spcAft>
                          <a:spcPts val="0"/>
                        </a:spcAft>
                      </a:pPr>
                      <a:r>
                        <a:rPr lang="es-ES_tradnl" sz="1400" b="1" i="0" dirty="0" smtClean="0">
                          <a:effectLst/>
                          <a:latin typeface="Calibri"/>
                          <a:ea typeface="ＭＳ 明朝"/>
                          <a:cs typeface="Calibri"/>
                        </a:rPr>
                        <a:t>37,875</a:t>
                      </a:r>
                      <a:endParaRPr lang="es-ES_tradnl" sz="1400" b="1" i="0" dirty="0">
                        <a:effectLst/>
                        <a:latin typeface="Calibri"/>
                        <a:ea typeface="ＭＳ 明朝"/>
                        <a:cs typeface="Calibri"/>
                      </a:endParaRPr>
                    </a:p>
                  </a:txBody>
                  <a:tcPr marL="68580" marR="68580" marT="0" marB="0" anchor="ctr">
                    <a:solidFill>
                      <a:schemeClr val="accent1"/>
                    </a:solidFill>
                  </a:tcPr>
                </a:tc>
                <a:tc>
                  <a:txBody>
                    <a:bodyPr/>
                    <a:lstStyle/>
                    <a:p>
                      <a:pPr algn="r">
                        <a:spcAft>
                          <a:spcPts val="0"/>
                        </a:spcAft>
                      </a:pPr>
                      <a:r>
                        <a:rPr lang="es-ES_tradnl" sz="1400" b="1" i="0" dirty="0" smtClean="0">
                          <a:effectLst/>
                          <a:latin typeface="Calibri"/>
                          <a:ea typeface="ＭＳ 明朝"/>
                          <a:cs typeface="Calibri"/>
                        </a:rPr>
                        <a:t>9,806</a:t>
                      </a:r>
                      <a:endParaRPr lang="es-ES_tradnl" sz="1400" b="1" i="0" dirty="0">
                        <a:effectLst/>
                        <a:latin typeface="Calibri"/>
                        <a:ea typeface="ＭＳ 明朝"/>
                        <a:cs typeface="Calibri"/>
                      </a:endParaRPr>
                    </a:p>
                  </a:txBody>
                  <a:tcPr marL="68580" marR="68580" marT="0" marB="0" anchor="ctr">
                    <a:solidFill>
                      <a:schemeClr val="accent1"/>
                    </a:solidFill>
                  </a:tcPr>
                </a:tc>
                <a:tc>
                  <a:txBody>
                    <a:bodyPr/>
                    <a:lstStyle/>
                    <a:p>
                      <a:pPr algn="r">
                        <a:spcAft>
                          <a:spcPts val="0"/>
                        </a:spcAft>
                      </a:pPr>
                      <a:r>
                        <a:rPr lang="es-ES_tradnl" sz="1400" b="1" i="0" dirty="0" smtClean="0">
                          <a:effectLst/>
                          <a:latin typeface="Calibri"/>
                          <a:ea typeface="ＭＳ 明朝"/>
                          <a:cs typeface="Calibri"/>
                        </a:rPr>
                        <a:t>7,692</a:t>
                      </a:r>
                      <a:endParaRPr lang="es-ES_tradnl" sz="1400" b="1" i="0" dirty="0">
                        <a:effectLst/>
                        <a:latin typeface="Calibri"/>
                        <a:ea typeface="ＭＳ 明朝"/>
                        <a:cs typeface="Calibri"/>
                      </a:endParaRPr>
                    </a:p>
                  </a:txBody>
                  <a:tcPr marL="68580" marR="68580" marT="0" marB="0" anchor="ctr">
                    <a:solidFill>
                      <a:schemeClr val="accent1"/>
                    </a:solidFill>
                  </a:tcPr>
                </a:tc>
              </a:tr>
            </a:tbl>
          </a:graphicData>
        </a:graphic>
      </p:graphicFrame>
    </p:spTree>
    <p:extLst>
      <p:ext uri="{BB962C8B-B14F-4D97-AF65-F5344CB8AC3E}">
        <p14:creationId xmlns:p14="http://schemas.microsoft.com/office/powerpoint/2010/main" val="836095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000" b="1" dirty="0"/>
              <a:t>DEMANDA EFECTIVA DE VIVIENDA POR </a:t>
            </a:r>
            <a:r>
              <a:rPr lang="es-ES" sz="3000" b="1" dirty="0" smtClean="0"/>
              <a:t>PRECIO Y MUNICIPIO. OTROS MUNICIPIOS. </a:t>
            </a:r>
            <a:r>
              <a:rPr lang="es-ES" sz="2400" dirty="0" smtClean="0"/>
              <a:t/>
            </a:r>
            <a:br>
              <a:rPr lang="es-ES" sz="2400" dirty="0" smtClean="0"/>
            </a:br>
            <a:r>
              <a:rPr lang="es-ES" sz="2400" dirty="0" smtClean="0"/>
              <a:t>(% Hogares) Julio </a:t>
            </a:r>
            <a:r>
              <a:rPr lang="es-ES" sz="2400" dirty="0"/>
              <a:t>de 2017</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90955545"/>
              </p:ext>
            </p:extLst>
          </p:nvPr>
        </p:nvGraphicFramePr>
        <p:xfrm>
          <a:off x="829734" y="1930400"/>
          <a:ext cx="7332133" cy="4387851"/>
        </p:xfrm>
        <a:graphic>
          <a:graphicData uri="http://schemas.openxmlformats.org/drawingml/2006/table">
            <a:tbl>
              <a:tblPr firstRow="1" bandRow="1">
                <a:tableStyleId>{5C22544A-7EE6-4342-B048-85BDC9FD1C3A}</a:tableStyleId>
              </a:tblPr>
              <a:tblGrid>
                <a:gridCol w="2387600"/>
                <a:gridCol w="778933"/>
                <a:gridCol w="897467"/>
                <a:gridCol w="829733"/>
                <a:gridCol w="846667"/>
                <a:gridCol w="762000"/>
                <a:gridCol w="829733"/>
              </a:tblGrid>
              <a:tr h="337527">
                <a:tc>
                  <a:txBody>
                    <a:bodyPr/>
                    <a:lstStyle/>
                    <a:p>
                      <a:pPr algn="ctr"/>
                      <a:r>
                        <a:rPr lang="es-ES" sz="1600" dirty="0" smtClean="0"/>
                        <a:t>Precio vivienda (RD$)</a:t>
                      </a:r>
                      <a:endParaRPr lang="es-ES" sz="1600" dirty="0"/>
                    </a:p>
                  </a:txBody>
                  <a:tcPr anchor="ctr"/>
                </a:tc>
                <a:tc>
                  <a:txBody>
                    <a:bodyPr/>
                    <a:lstStyle/>
                    <a:p>
                      <a:pPr algn="ctr"/>
                      <a:r>
                        <a:rPr lang="es-ES" sz="1600" dirty="0" smtClean="0"/>
                        <a:t>SC</a:t>
                      </a:r>
                      <a:endParaRPr lang="es-ES" sz="1600" dirty="0"/>
                    </a:p>
                  </a:txBody>
                  <a:tcPr anchor="ctr"/>
                </a:tc>
                <a:tc>
                  <a:txBody>
                    <a:bodyPr/>
                    <a:lstStyle/>
                    <a:p>
                      <a:pPr algn="ctr"/>
                      <a:r>
                        <a:rPr lang="es-ES" sz="1600" dirty="0" smtClean="0"/>
                        <a:t>LV</a:t>
                      </a:r>
                      <a:endParaRPr lang="es-ES" sz="1600" dirty="0"/>
                    </a:p>
                  </a:txBody>
                  <a:tcPr anchor="ctr"/>
                </a:tc>
                <a:tc>
                  <a:txBody>
                    <a:bodyPr/>
                    <a:lstStyle/>
                    <a:p>
                      <a:pPr algn="ctr"/>
                      <a:r>
                        <a:rPr lang="es-ES" sz="1600" dirty="0" smtClean="0"/>
                        <a:t>PP</a:t>
                      </a:r>
                      <a:endParaRPr lang="es-ES" sz="1600" dirty="0"/>
                    </a:p>
                  </a:txBody>
                  <a:tcPr anchor="ctr"/>
                </a:tc>
                <a:tc>
                  <a:txBody>
                    <a:bodyPr/>
                    <a:lstStyle/>
                    <a:p>
                      <a:pPr algn="ctr"/>
                      <a:r>
                        <a:rPr lang="es-ES" sz="1600" dirty="0" smtClean="0"/>
                        <a:t>HY</a:t>
                      </a:r>
                      <a:endParaRPr lang="es-ES" sz="1600" dirty="0"/>
                    </a:p>
                  </a:txBody>
                  <a:tcPr anchor="ctr"/>
                </a:tc>
                <a:tc>
                  <a:txBody>
                    <a:bodyPr/>
                    <a:lstStyle/>
                    <a:p>
                      <a:pPr algn="ctr"/>
                      <a:r>
                        <a:rPr lang="es-ES" sz="1600" dirty="0" smtClean="0"/>
                        <a:t>PCB</a:t>
                      </a:r>
                      <a:endParaRPr lang="es-ES" sz="1600" dirty="0"/>
                    </a:p>
                  </a:txBody>
                  <a:tcPr anchor="ctr"/>
                </a:tc>
                <a:tc>
                  <a:txBody>
                    <a:bodyPr/>
                    <a:lstStyle/>
                    <a:p>
                      <a:pPr algn="ctr"/>
                      <a:r>
                        <a:rPr lang="es-ES" sz="1600" dirty="0" smtClean="0"/>
                        <a:t>SFM</a:t>
                      </a:r>
                      <a:endParaRPr lang="es-ES" sz="1600" dirty="0"/>
                    </a:p>
                  </a:txBody>
                  <a:tcPr anchor="ctr"/>
                </a:tc>
              </a:tr>
              <a:tr h="337527">
                <a:tc>
                  <a:txBody>
                    <a:bodyPr/>
                    <a:lstStyle/>
                    <a:p>
                      <a:pPr algn="just">
                        <a:spcAft>
                          <a:spcPts val="0"/>
                        </a:spcAft>
                      </a:pPr>
                      <a:r>
                        <a:rPr lang="es-ES_tradnl" sz="1600" i="0" dirty="0">
                          <a:solidFill>
                            <a:srgbClr val="000000"/>
                          </a:solidFill>
                          <a:effectLst/>
                          <a:latin typeface="Calibri"/>
                          <a:ea typeface="Times New Roman"/>
                          <a:cs typeface="Times New Roman"/>
                        </a:rPr>
                        <a:t>Hasta 500,000 </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8.3</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17.8</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18.9</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5.3</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14.7</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10.3</a:t>
                      </a:r>
                      <a:endParaRPr lang="es-ES_tradnl" sz="1600" i="0">
                        <a:effectLst/>
                        <a:latin typeface="Cambria"/>
                        <a:ea typeface="ＭＳ 明朝"/>
                        <a:cs typeface="Times New Roman"/>
                      </a:endParaRPr>
                    </a:p>
                  </a:txBody>
                  <a:tcPr marL="68580" marR="68580" marT="0" marB="0" anchor="ctr"/>
                </a:tc>
              </a:tr>
              <a:tr h="337527">
                <a:tc>
                  <a:txBody>
                    <a:bodyPr/>
                    <a:lstStyle/>
                    <a:p>
                      <a:pPr algn="just">
                        <a:spcAft>
                          <a:spcPts val="0"/>
                        </a:spcAft>
                      </a:pPr>
                      <a:r>
                        <a:rPr lang="es-ES_tradnl" sz="1600" i="0">
                          <a:solidFill>
                            <a:srgbClr val="000000"/>
                          </a:solidFill>
                          <a:effectLst/>
                          <a:latin typeface="Calibri"/>
                          <a:ea typeface="Times New Roman"/>
                          <a:cs typeface="Times New Roman"/>
                        </a:rPr>
                        <a:t>500,001 - 1,000,000 </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33.3</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13.3</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21.6</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28.9</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25.1</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34.5</a:t>
                      </a:r>
                      <a:endParaRPr lang="es-ES_tradnl" sz="1600" b="1" i="0" dirty="0">
                        <a:effectLst/>
                        <a:latin typeface="Cambria"/>
                        <a:ea typeface="ＭＳ 明朝"/>
                        <a:cs typeface="Times New Roman"/>
                      </a:endParaRPr>
                    </a:p>
                  </a:txBody>
                  <a:tcPr marL="68580" marR="68580" marT="0" marB="0" anchor="ctr"/>
                </a:tc>
              </a:tr>
              <a:tr h="337527">
                <a:tc>
                  <a:txBody>
                    <a:bodyPr/>
                    <a:lstStyle/>
                    <a:p>
                      <a:pPr algn="just">
                        <a:spcAft>
                          <a:spcPts val="0"/>
                        </a:spcAft>
                      </a:pPr>
                      <a:r>
                        <a:rPr lang="es-ES_tradnl" sz="1600" i="0" dirty="0">
                          <a:solidFill>
                            <a:srgbClr val="000000"/>
                          </a:solidFill>
                          <a:effectLst/>
                          <a:latin typeface="Calibri"/>
                          <a:ea typeface="Times New Roman"/>
                          <a:cs typeface="Times New Roman"/>
                        </a:rPr>
                        <a:t>1,000,001 - 1,500,000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12.5</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24.5</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21.6</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10.5</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16.3</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20.7</a:t>
                      </a:r>
                      <a:endParaRPr lang="es-ES_tradnl" sz="1600" i="0">
                        <a:effectLst/>
                        <a:latin typeface="Cambria"/>
                        <a:ea typeface="ＭＳ 明朝"/>
                        <a:cs typeface="Times New Roman"/>
                      </a:endParaRPr>
                    </a:p>
                  </a:txBody>
                  <a:tcPr marL="68580" marR="68580" marT="0" marB="0" anchor="ctr"/>
                </a:tc>
              </a:tr>
              <a:tr h="337527">
                <a:tc>
                  <a:txBody>
                    <a:bodyPr/>
                    <a:lstStyle/>
                    <a:p>
                      <a:pPr algn="just">
                        <a:spcAft>
                          <a:spcPts val="0"/>
                        </a:spcAft>
                      </a:pPr>
                      <a:r>
                        <a:rPr lang="es-ES_tradnl" sz="1600" i="0">
                          <a:solidFill>
                            <a:srgbClr val="000000"/>
                          </a:solidFill>
                          <a:effectLst/>
                          <a:latin typeface="Calibri"/>
                          <a:ea typeface="Times New Roman"/>
                          <a:cs typeface="Times New Roman"/>
                        </a:rPr>
                        <a:t>1,500,001 - 2,000,000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16.7</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8.1</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26.3</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8.8</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10.3</a:t>
                      </a:r>
                      <a:endParaRPr lang="es-ES_tradnl" sz="1600" i="0">
                        <a:effectLst/>
                        <a:latin typeface="Cambria"/>
                        <a:ea typeface="ＭＳ 明朝"/>
                        <a:cs typeface="Times New Roman"/>
                      </a:endParaRPr>
                    </a:p>
                  </a:txBody>
                  <a:tcPr marL="68580" marR="68580" marT="0" marB="0" anchor="ctr"/>
                </a:tc>
              </a:tr>
              <a:tr h="337527">
                <a:tc>
                  <a:txBody>
                    <a:bodyPr/>
                    <a:lstStyle/>
                    <a:p>
                      <a:pPr algn="just">
                        <a:spcAft>
                          <a:spcPts val="0"/>
                        </a:spcAft>
                      </a:pPr>
                      <a:r>
                        <a:rPr lang="es-ES_tradnl" sz="1600" i="0">
                          <a:solidFill>
                            <a:srgbClr val="000000"/>
                          </a:solidFill>
                          <a:effectLst/>
                          <a:latin typeface="Calibri"/>
                          <a:ea typeface="Times New Roman"/>
                          <a:cs typeface="Times New Roman"/>
                        </a:rPr>
                        <a:t>2,000,001 - 4,000,000 </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16.7</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11.1</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18.9</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15.8</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14.6</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24.1</a:t>
                      </a:r>
                      <a:endParaRPr lang="es-ES_tradnl" sz="1600" i="0">
                        <a:effectLst/>
                        <a:latin typeface="Cambria"/>
                        <a:ea typeface="ＭＳ 明朝"/>
                        <a:cs typeface="Times New Roman"/>
                      </a:endParaRPr>
                    </a:p>
                  </a:txBody>
                  <a:tcPr marL="68580" marR="68580" marT="0" marB="0" anchor="ctr"/>
                </a:tc>
              </a:tr>
              <a:tr h="337527">
                <a:tc>
                  <a:txBody>
                    <a:bodyPr/>
                    <a:lstStyle/>
                    <a:p>
                      <a:pPr algn="just">
                        <a:spcAft>
                          <a:spcPts val="0"/>
                        </a:spcAft>
                      </a:pPr>
                      <a:r>
                        <a:rPr lang="es-ES_tradnl" sz="1600" i="0">
                          <a:solidFill>
                            <a:srgbClr val="000000"/>
                          </a:solidFill>
                          <a:effectLst/>
                          <a:latin typeface="Calibri"/>
                          <a:ea typeface="Times New Roman"/>
                          <a:cs typeface="Times New Roman"/>
                        </a:rPr>
                        <a:t>4,000,001 - 6,000,000 </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8.3</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13.3</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8.1</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10.5</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14.6</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r>
              <a:tr h="337527">
                <a:tc>
                  <a:txBody>
                    <a:bodyPr/>
                    <a:lstStyle/>
                    <a:p>
                      <a:pPr algn="just">
                        <a:spcAft>
                          <a:spcPts val="0"/>
                        </a:spcAft>
                      </a:pPr>
                      <a:r>
                        <a:rPr lang="es-ES_tradnl" sz="1600" i="0">
                          <a:solidFill>
                            <a:srgbClr val="000000"/>
                          </a:solidFill>
                          <a:effectLst/>
                          <a:latin typeface="Calibri"/>
                          <a:ea typeface="Times New Roman"/>
                          <a:cs typeface="Times New Roman"/>
                        </a:rPr>
                        <a:t>6,000,001 - 8,000,000 </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4.2</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2.9</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r>
              <a:tr h="337527">
                <a:tc>
                  <a:txBody>
                    <a:bodyPr/>
                    <a:lstStyle/>
                    <a:p>
                      <a:pPr algn="just">
                        <a:spcAft>
                          <a:spcPts val="0"/>
                        </a:spcAft>
                      </a:pPr>
                      <a:r>
                        <a:rPr lang="es-ES_tradnl" sz="1600" i="0">
                          <a:solidFill>
                            <a:srgbClr val="000000"/>
                          </a:solidFill>
                          <a:effectLst/>
                          <a:latin typeface="Calibri"/>
                          <a:ea typeface="Times New Roman"/>
                          <a:cs typeface="Times New Roman"/>
                        </a:rPr>
                        <a:t>8,000,001 - 10,000,000 </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2.6</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r>
              <a:tr h="337527">
                <a:tc>
                  <a:txBody>
                    <a:bodyPr/>
                    <a:lstStyle/>
                    <a:p>
                      <a:pPr algn="just">
                        <a:spcAft>
                          <a:spcPts val="0"/>
                        </a:spcAft>
                      </a:pPr>
                      <a:r>
                        <a:rPr lang="es-ES_tradnl" sz="1600" i="0">
                          <a:solidFill>
                            <a:srgbClr val="000000"/>
                          </a:solidFill>
                          <a:effectLst/>
                          <a:latin typeface="Calibri"/>
                          <a:ea typeface="Times New Roman"/>
                          <a:cs typeface="Times New Roman"/>
                        </a:rPr>
                        <a:t>10,000,001 - 15,000,000 </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r>
              <a:tr h="337527">
                <a:tc>
                  <a:txBody>
                    <a:bodyPr/>
                    <a:lstStyle/>
                    <a:p>
                      <a:pPr algn="just">
                        <a:spcAft>
                          <a:spcPts val="0"/>
                        </a:spcAft>
                      </a:pPr>
                      <a:r>
                        <a:rPr lang="es-ES_tradnl" sz="1600" i="0">
                          <a:solidFill>
                            <a:srgbClr val="000000"/>
                          </a:solidFill>
                          <a:effectLst/>
                          <a:latin typeface="Calibri"/>
                          <a:ea typeface="Times New Roman"/>
                          <a:cs typeface="Times New Roman"/>
                        </a:rPr>
                        <a:t>Más de 15,000,000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2.7</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2.9</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0.0</a:t>
                      </a:r>
                      <a:endParaRPr lang="es-ES_tradnl" sz="1600" i="0" dirty="0">
                        <a:effectLst/>
                        <a:latin typeface="Cambria"/>
                        <a:ea typeface="ＭＳ 明朝"/>
                        <a:cs typeface="Times New Roman"/>
                      </a:endParaRPr>
                    </a:p>
                  </a:txBody>
                  <a:tcPr marL="68580" marR="68580" marT="0" marB="0" anchor="ctr"/>
                </a:tc>
              </a:tr>
              <a:tr h="337527">
                <a:tc>
                  <a:txBody>
                    <a:bodyPr/>
                    <a:lstStyle/>
                    <a:p>
                      <a:pPr algn="just">
                        <a:spcAft>
                          <a:spcPts val="0"/>
                        </a:spcAft>
                      </a:pPr>
                      <a:r>
                        <a:rPr lang="es-ES_tradnl" sz="1600" i="0" dirty="0" smtClean="0">
                          <a:solidFill>
                            <a:srgbClr val="000000"/>
                          </a:solidFill>
                          <a:effectLst/>
                          <a:latin typeface="Calibri"/>
                          <a:ea typeface="Times New Roman"/>
                          <a:cs typeface="Times New Roman"/>
                        </a:rPr>
                        <a:t>Total (%)</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100.0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100.0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100.0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100.0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100.0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100.0</a:t>
                      </a:r>
                      <a:endParaRPr lang="es-ES_tradnl" sz="1600" i="0" dirty="0">
                        <a:effectLst/>
                        <a:latin typeface="Cambria"/>
                        <a:ea typeface="ＭＳ 明朝"/>
                        <a:cs typeface="Times New Roman"/>
                      </a:endParaRPr>
                    </a:p>
                  </a:txBody>
                  <a:tcPr marL="68580" marR="68580" marT="0" marB="0" anchor="ctr"/>
                </a:tc>
              </a:tr>
              <a:tr h="337527">
                <a:tc>
                  <a:txBody>
                    <a:bodyPr/>
                    <a:lstStyle/>
                    <a:p>
                      <a:pPr algn="just">
                        <a:spcAft>
                          <a:spcPts val="0"/>
                        </a:spcAft>
                      </a:pPr>
                      <a:r>
                        <a:rPr lang="es-ES_tradnl" sz="1400" b="1" i="0" dirty="0" smtClean="0">
                          <a:effectLst/>
                          <a:latin typeface="Calibri"/>
                          <a:ea typeface="ＭＳ 明朝"/>
                          <a:cs typeface="Calibri"/>
                        </a:rPr>
                        <a:t>Total (No.)</a:t>
                      </a:r>
                      <a:endParaRPr lang="es-ES_tradnl" sz="1400" b="1" i="0" dirty="0">
                        <a:effectLst/>
                        <a:latin typeface="Calibri"/>
                        <a:ea typeface="ＭＳ 明朝"/>
                        <a:cs typeface="Calibri"/>
                      </a:endParaRPr>
                    </a:p>
                  </a:txBody>
                  <a:tcPr marL="68580" marR="68580" marT="0" marB="0" anchor="ctr">
                    <a:solidFill>
                      <a:schemeClr val="accent1"/>
                    </a:solidFill>
                  </a:tcPr>
                </a:tc>
                <a:tc>
                  <a:txBody>
                    <a:bodyPr/>
                    <a:lstStyle/>
                    <a:p>
                      <a:pPr algn="r">
                        <a:spcAft>
                          <a:spcPts val="0"/>
                        </a:spcAft>
                      </a:pPr>
                      <a:r>
                        <a:rPr lang="es-ES_tradnl" sz="1400" b="1" i="0" dirty="0" smtClean="0">
                          <a:effectLst/>
                          <a:latin typeface="Calibri"/>
                          <a:ea typeface="ＭＳ 明朝"/>
                          <a:cs typeface="Calibri"/>
                        </a:rPr>
                        <a:t>37,630</a:t>
                      </a:r>
                      <a:endParaRPr lang="es-ES_tradnl" sz="1400" b="1" i="0" dirty="0">
                        <a:effectLst/>
                        <a:latin typeface="Calibri"/>
                        <a:ea typeface="ＭＳ 明朝"/>
                        <a:cs typeface="Calibri"/>
                      </a:endParaRPr>
                    </a:p>
                  </a:txBody>
                  <a:tcPr marL="68580" marR="68580" marT="0" marB="0" anchor="ctr">
                    <a:solidFill>
                      <a:schemeClr val="accent1"/>
                    </a:solidFill>
                  </a:tcPr>
                </a:tc>
                <a:tc>
                  <a:txBody>
                    <a:bodyPr/>
                    <a:lstStyle/>
                    <a:p>
                      <a:pPr algn="r">
                        <a:spcAft>
                          <a:spcPts val="0"/>
                        </a:spcAft>
                      </a:pPr>
                      <a:r>
                        <a:rPr lang="es-ES_tradnl" sz="1400" b="1" i="0" dirty="0" smtClean="0">
                          <a:effectLst/>
                          <a:latin typeface="Calibri"/>
                          <a:ea typeface="ＭＳ 明朝"/>
                          <a:cs typeface="Calibri"/>
                        </a:rPr>
                        <a:t>8,714</a:t>
                      </a:r>
                      <a:endParaRPr lang="es-ES_tradnl" sz="1400" b="1" i="0" dirty="0">
                        <a:effectLst/>
                        <a:latin typeface="Calibri"/>
                        <a:ea typeface="ＭＳ 明朝"/>
                        <a:cs typeface="Calibri"/>
                      </a:endParaRPr>
                    </a:p>
                  </a:txBody>
                  <a:tcPr marL="68580" marR="68580" marT="0" marB="0" anchor="ctr">
                    <a:solidFill>
                      <a:schemeClr val="accent1"/>
                    </a:solidFill>
                  </a:tcPr>
                </a:tc>
                <a:tc>
                  <a:txBody>
                    <a:bodyPr/>
                    <a:lstStyle/>
                    <a:p>
                      <a:pPr algn="r">
                        <a:spcAft>
                          <a:spcPts val="0"/>
                        </a:spcAft>
                      </a:pPr>
                      <a:r>
                        <a:rPr lang="es-ES_tradnl" sz="1400" b="1" i="0" dirty="0" smtClean="0">
                          <a:effectLst/>
                          <a:latin typeface="Calibri"/>
                          <a:ea typeface="ＭＳ 明朝"/>
                          <a:cs typeface="Calibri"/>
                        </a:rPr>
                        <a:t>10,353</a:t>
                      </a:r>
                      <a:endParaRPr lang="es-ES_tradnl" sz="1400" b="1" i="0" dirty="0">
                        <a:effectLst/>
                        <a:latin typeface="Calibri"/>
                        <a:ea typeface="ＭＳ 明朝"/>
                        <a:cs typeface="Calibri"/>
                      </a:endParaRPr>
                    </a:p>
                  </a:txBody>
                  <a:tcPr marL="68580" marR="68580" marT="0" marB="0" anchor="ctr">
                    <a:solidFill>
                      <a:schemeClr val="accent1"/>
                    </a:solidFill>
                  </a:tcPr>
                </a:tc>
                <a:tc>
                  <a:txBody>
                    <a:bodyPr/>
                    <a:lstStyle/>
                    <a:p>
                      <a:pPr algn="r">
                        <a:spcAft>
                          <a:spcPts val="0"/>
                        </a:spcAft>
                      </a:pPr>
                      <a:r>
                        <a:rPr lang="es-ES_tradnl" sz="1400" b="1" i="0" dirty="0" smtClean="0">
                          <a:effectLst/>
                          <a:latin typeface="Calibri"/>
                          <a:ea typeface="ＭＳ 明朝"/>
                          <a:cs typeface="Calibri"/>
                        </a:rPr>
                        <a:t>18,469</a:t>
                      </a:r>
                      <a:endParaRPr lang="es-ES_tradnl" sz="1400" b="1" i="0" dirty="0">
                        <a:effectLst/>
                        <a:latin typeface="Calibri"/>
                        <a:ea typeface="ＭＳ 明朝"/>
                        <a:cs typeface="Calibri"/>
                      </a:endParaRPr>
                    </a:p>
                  </a:txBody>
                  <a:tcPr marL="68580" marR="68580" marT="0" marB="0" anchor="ctr">
                    <a:solidFill>
                      <a:schemeClr val="accent1"/>
                    </a:solidFill>
                  </a:tcPr>
                </a:tc>
                <a:tc>
                  <a:txBody>
                    <a:bodyPr/>
                    <a:lstStyle/>
                    <a:p>
                      <a:pPr algn="r">
                        <a:spcAft>
                          <a:spcPts val="0"/>
                        </a:spcAft>
                      </a:pPr>
                      <a:r>
                        <a:rPr lang="es-ES_tradnl" sz="1400" b="1" i="0" dirty="0" smtClean="0">
                          <a:effectLst/>
                          <a:latin typeface="Calibri"/>
                          <a:ea typeface="ＭＳ 明朝"/>
                          <a:cs typeface="Calibri"/>
                        </a:rPr>
                        <a:t>6,447</a:t>
                      </a:r>
                      <a:endParaRPr lang="es-ES_tradnl" sz="1400" b="1" i="0" dirty="0">
                        <a:effectLst/>
                        <a:latin typeface="Calibri"/>
                        <a:ea typeface="ＭＳ 明朝"/>
                        <a:cs typeface="Calibri"/>
                      </a:endParaRPr>
                    </a:p>
                  </a:txBody>
                  <a:tcPr marL="68580" marR="68580" marT="0" marB="0" anchor="ctr">
                    <a:solidFill>
                      <a:schemeClr val="accent1"/>
                    </a:solidFill>
                  </a:tcPr>
                </a:tc>
                <a:tc>
                  <a:txBody>
                    <a:bodyPr/>
                    <a:lstStyle/>
                    <a:p>
                      <a:pPr algn="r">
                        <a:spcAft>
                          <a:spcPts val="0"/>
                        </a:spcAft>
                      </a:pPr>
                      <a:r>
                        <a:rPr lang="es-ES_tradnl" sz="1400" b="1" i="0" dirty="0" smtClean="0">
                          <a:effectLst/>
                          <a:latin typeface="Calibri"/>
                          <a:ea typeface="ＭＳ 明朝"/>
                          <a:cs typeface="Calibri"/>
                        </a:rPr>
                        <a:t>9,634</a:t>
                      </a:r>
                      <a:endParaRPr lang="es-ES_tradnl" sz="1400" b="1" i="0" dirty="0">
                        <a:effectLst/>
                        <a:latin typeface="Calibri"/>
                        <a:ea typeface="ＭＳ 明朝"/>
                        <a:cs typeface="Calibri"/>
                      </a:endParaRPr>
                    </a:p>
                  </a:txBody>
                  <a:tcPr marL="68580" marR="68580" marT="0" marB="0" anchor="ctr">
                    <a:solidFill>
                      <a:schemeClr val="accent1"/>
                    </a:solidFill>
                  </a:tcPr>
                </a:tc>
              </a:tr>
            </a:tbl>
          </a:graphicData>
        </a:graphic>
      </p:graphicFrame>
    </p:spTree>
    <p:extLst>
      <p:ext uri="{BB962C8B-B14F-4D97-AF65-F5344CB8AC3E}">
        <p14:creationId xmlns:p14="http://schemas.microsoft.com/office/powerpoint/2010/main" val="31014360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700" dirty="0" smtClean="0"/>
              <a:t>CONDICIONES SOCIOECONÓMICAS DE LA DEMANDA EFECTIVA DE VIVIENDA</a:t>
            </a:r>
            <a:endParaRPr lang="es-ES" sz="3700" dirty="0"/>
          </a:p>
        </p:txBody>
      </p:sp>
      <p:sp>
        <p:nvSpPr>
          <p:cNvPr id="3" name="Marcador de texto 2"/>
          <p:cNvSpPr>
            <a:spLocks noGrp="1"/>
          </p:cNvSpPr>
          <p:nvPr>
            <p:ph type="body" idx="1"/>
          </p:nvPr>
        </p:nvSpPr>
        <p:spPr/>
        <p:txBody>
          <a:bodyPr/>
          <a:lstStyle/>
          <a:p>
            <a:endParaRPr lang="es-ES" sz="2000" dirty="0"/>
          </a:p>
        </p:txBody>
      </p:sp>
    </p:spTree>
    <p:extLst>
      <p:ext uri="{BB962C8B-B14F-4D97-AF65-F5344CB8AC3E}">
        <p14:creationId xmlns:p14="http://schemas.microsoft.com/office/powerpoint/2010/main" val="9134462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100" b="1" dirty="0" smtClean="0"/>
              <a:t>FORMA DE TENENCIA DE LA VIVIENDA</a:t>
            </a:r>
            <a:br>
              <a:rPr lang="es-ES" sz="3100" b="1" dirty="0" smtClean="0"/>
            </a:br>
            <a:r>
              <a:rPr lang="es-ES" sz="2400" dirty="0" smtClean="0"/>
              <a:t>Julio de 2017</a:t>
            </a:r>
            <a:endParaRPr lang="es-ES" sz="2400" dirty="0"/>
          </a:p>
        </p:txBody>
      </p:sp>
      <p:sp>
        <p:nvSpPr>
          <p:cNvPr id="3" name="Marcador de contenido 2"/>
          <p:cNvSpPr>
            <a:spLocks noGrp="1"/>
          </p:cNvSpPr>
          <p:nvPr>
            <p:ph idx="1"/>
          </p:nvPr>
        </p:nvSpPr>
        <p:spPr/>
        <p:txBody>
          <a:bodyPr anchor="ctr">
            <a:normAutofit/>
          </a:bodyPr>
          <a:lstStyle/>
          <a:p>
            <a:pPr marL="0" indent="0" algn="just">
              <a:lnSpc>
                <a:spcPct val="150000"/>
              </a:lnSpc>
              <a:buNone/>
            </a:pPr>
            <a:r>
              <a:rPr lang="es-ES" sz="2200" dirty="0" smtClean="0"/>
              <a:t>Se </a:t>
            </a:r>
            <a:r>
              <a:rPr lang="es-ES" sz="2200" dirty="0"/>
              <a:t>registra una prevalencia del alquiler como forma de tenencia de la </a:t>
            </a:r>
            <a:r>
              <a:rPr lang="es-ES" sz="2200" dirty="0" smtClean="0"/>
              <a:t>vivienda: </a:t>
            </a:r>
          </a:p>
          <a:p>
            <a:pPr algn="just">
              <a:lnSpc>
                <a:spcPct val="150000"/>
              </a:lnSpc>
              <a:buClr>
                <a:schemeClr val="accent1">
                  <a:lumMod val="50000"/>
                </a:schemeClr>
              </a:buClr>
            </a:pPr>
            <a:r>
              <a:rPr lang="es-ES" sz="2200" dirty="0" smtClean="0"/>
              <a:t>Proporciones </a:t>
            </a:r>
            <a:r>
              <a:rPr lang="es-ES" sz="2200" dirty="0"/>
              <a:t>superiores al 84% en BC, PCB y </a:t>
            </a:r>
            <a:r>
              <a:rPr lang="es-ES" sz="2200" dirty="0" smtClean="0"/>
              <a:t>SFM</a:t>
            </a:r>
          </a:p>
          <a:p>
            <a:pPr algn="just">
              <a:lnSpc>
                <a:spcPct val="150000"/>
              </a:lnSpc>
              <a:buClr>
                <a:schemeClr val="accent1">
                  <a:lumMod val="50000"/>
                </a:schemeClr>
              </a:buClr>
            </a:pPr>
            <a:r>
              <a:rPr lang="es-ES" sz="2200" dirty="0" smtClean="0"/>
              <a:t>Los </a:t>
            </a:r>
            <a:r>
              <a:rPr lang="es-ES" sz="2200" dirty="0"/>
              <a:t>menores porcentajes </a:t>
            </a:r>
            <a:r>
              <a:rPr lang="es-ES" sz="2200" dirty="0" smtClean="0"/>
              <a:t>se </a:t>
            </a:r>
            <a:r>
              <a:rPr lang="es-ES" sz="2200" dirty="0"/>
              <a:t>observaron en SDN con el 51%, LV con el 64% y el DN con 65</a:t>
            </a:r>
            <a:r>
              <a:rPr lang="es-ES" sz="2200" dirty="0" smtClean="0"/>
              <a:t>%</a:t>
            </a:r>
          </a:p>
          <a:p>
            <a:pPr algn="just">
              <a:lnSpc>
                <a:spcPct val="150000"/>
              </a:lnSpc>
              <a:buClr>
                <a:schemeClr val="accent1">
                  <a:lumMod val="50000"/>
                </a:schemeClr>
              </a:buClr>
            </a:pPr>
            <a:r>
              <a:rPr lang="es-ES" sz="2200" dirty="0" smtClean="0"/>
              <a:t>En </a:t>
            </a:r>
            <a:r>
              <a:rPr lang="es-ES" sz="2200" dirty="0"/>
              <a:t>las otras ciudades </a:t>
            </a:r>
            <a:r>
              <a:rPr lang="es-ES" sz="2200" dirty="0" smtClean="0"/>
              <a:t>son </a:t>
            </a:r>
            <a:r>
              <a:rPr lang="es-ES" sz="2200" dirty="0"/>
              <a:t>arrendatarios </a:t>
            </a:r>
            <a:r>
              <a:rPr lang="es-ES" sz="2200" dirty="0" smtClean="0"/>
              <a:t>alrededor </a:t>
            </a:r>
            <a:r>
              <a:rPr lang="es-ES" sz="2200" dirty="0"/>
              <a:t>de un 70%-80% del total de hogares urbanos definidos como demandantes efectivos en cada </a:t>
            </a:r>
            <a:r>
              <a:rPr lang="es-ES" sz="2200" dirty="0" smtClean="0"/>
              <a:t>municipio </a:t>
            </a:r>
            <a:endParaRPr lang="es-ES" sz="2200" dirty="0"/>
          </a:p>
        </p:txBody>
      </p:sp>
    </p:spTree>
    <p:extLst>
      <p:ext uri="{BB962C8B-B14F-4D97-AF65-F5344CB8AC3E}">
        <p14:creationId xmlns:p14="http://schemas.microsoft.com/office/powerpoint/2010/main" val="54466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a:bodyPr>
          <a:lstStyle/>
          <a:p>
            <a:r>
              <a:rPr lang="es-ES" sz="2700" b="1" dirty="0" smtClean="0"/>
              <a:t>SITUACIÓN LABORAL DEL JEFE DE HOGAR</a:t>
            </a:r>
            <a:br>
              <a:rPr lang="es-ES" sz="2700" b="1" dirty="0" smtClean="0"/>
            </a:br>
            <a:r>
              <a:rPr lang="es-ES" sz="2200" dirty="0" smtClean="0"/>
              <a:t>Julio de 2017</a:t>
            </a:r>
            <a:endParaRPr lang="es-ES" sz="2200" dirty="0"/>
          </a:p>
        </p:txBody>
      </p:sp>
      <p:graphicFrame>
        <p:nvGraphicFramePr>
          <p:cNvPr id="11" name="Marcador de contenido 10"/>
          <p:cNvGraphicFramePr>
            <a:graphicFrameLocks noGrp="1"/>
          </p:cNvGraphicFramePr>
          <p:nvPr>
            <p:ph idx="1"/>
            <p:extLst>
              <p:ext uri="{D42A27DB-BD31-4B8C-83A1-F6EECF244321}">
                <p14:modId xmlns:p14="http://schemas.microsoft.com/office/powerpoint/2010/main" val="2323722053"/>
              </p:ext>
            </p:extLst>
          </p:nvPr>
        </p:nvGraphicFramePr>
        <p:xfrm>
          <a:off x="1930401" y="1667916"/>
          <a:ext cx="5349600" cy="4834461"/>
        </p:xfrm>
        <a:graphic>
          <a:graphicData uri="http://schemas.openxmlformats.org/drawingml/2006/table">
            <a:tbl>
              <a:tblPr firstRow="1" bandRow="1">
                <a:tableStyleId>{5C22544A-7EE6-4342-B048-85BDC9FD1C3A}</a:tableStyleId>
              </a:tblPr>
              <a:tblGrid>
                <a:gridCol w="1783200"/>
                <a:gridCol w="1783200"/>
                <a:gridCol w="1783200"/>
              </a:tblGrid>
              <a:tr h="573581">
                <a:tc>
                  <a:txBody>
                    <a:bodyPr/>
                    <a:lstStyle/>
                    <a:p>
                      <a:pPr algn="ctr"/>
                      <a:r>
                        <a:rPr lang="es-ES" sz="1400" dirty="0" smtClean="0"/>
                        <a:t>Municipio</a:t>
                      </a:r>
                      <a:endParaRPr lang="es-ES" sz="1400" dirty="0"/>
                    </a:p>
                  </a:txBody>
                  <a:tcPr anchor="ctr"/>
                </a:tc>
                <a:tc>
                  <a:txBody>
                    <a:bodyPr/>
                    <a:lstStyle/>
                    <a:p>
                      <a:pPr algn="ctr"/>
                      <a:r>
                        <a:rPr lang="es-ES" sz="1400" dirty="0" smtClean="0"/>
                        <a:t>Empleados</a:t>
                      </a:r>
                      <a:endParaRPr lang="es-ES" sz="1400" dirty="0"/>
                    </a:p>
                  </a:txBody>
                  <a:tcPr anchor="ctr"/>
                </a:tc>
                <a:tc>
                  <a:txBody>
                    <a:bodyPr/>
                    <a:lstStyle/>
                    <a:p>
                      <a:pPr algn="ctr"/>
                      <a:r>
                        <a:rPr lang="es-ES" sz="1400" dirty="0" smtClean="0"/>
                        <a:t>Tipo</a:t>
                      </a:r>
                      <a:r>
                        <a:rPr lang="es-ES" sz="1400" baseline="0" dirty="0" smtClean="0"/>
                        <a:t> de </a:t>
                      </a:r>
                      <a:r>
                        <a:rPr lang="es-ES" sz="1400" dirty="0" smtClean="0"/>
                        <a:t>empleo</a:t>
                      </a:r>
                      <a:r>
                        <a:rPr lang="es-ES" sz="1400" baseline="0" dirty="0" smtClean="0"/>
                        <a:t> permanente</a:t>
                      </a:r>
                      <a:endParaRPr lang="es-ES" sz="1400" dirty="0"/>
                    </a:p>
                  </a:txBody>
                  <a:tcPr anchor="ctr"/>
                </a:tc>
              </a:tr>
              <a:tr h="327760">
                <a:tc>
                  <a:txBody>
                    <a:bodyPr/>
                    <a:lstStyle/>
                    <a:p>
                      <a:r>
                        <a:rPr lang="es-ES" sz="1400" dirty="0" smtClean="0"/>
                        <a:t>DN</a:t>
                      </a:r>
                      <a:endParaRPr lang="es-ES" sz="1400" dirty="0"/>
                    </a:p>
                  </a:txBody>
                  <a:tcPr anchor="ctr"/>
                </a:tc>
                <a:tc>
                  <a:txBody>
                    <a:bodyPr/>
                    <a:lstStyle/>
                    <a:p>
                      <a:pPr algn="r"/>
                      <a:r>
                        <a:rPr lang="es-ES" sz="1400" dirty="0" smtClean="0"/>
                        <a:t>77%</a:t>
                      </a:r>
                      <a:endParaRPr lang="es-ES" sz="1400" dirty="0"/>
                    </a:p>
                  </a:txBody>
                  <a:tcPr anchor="ctr"/>
                </a:tc>
                <a:tc>
                  <a:txBody>
                    <a:bodyPr/>
                    <a:lstStyle/>
                    <a:p>
                      <a:pPr algn="r"/>
                      <a:r>
                        <a:rPr lang="es-ES" sz="1400" dirty="0" smtClean="0"/>
                        <a:t>92%</a:t>
                      </a:r>
                      <a:endParaRPr lang="es-ES" sz="1400" dirty="0"/>
                    </a:p>
                  </a:txBody>
                  <a:tcPr anchor="ctr"/>
                </a:tc>
              </a:tr>
              <a:tr h="327760">
                <a:tc>
                  <a:txBody>
                    <a:bodyPr/>
                    <a:lstStyle/>
                    <a:p>
                      <a:r>
                        <a:rPr lang="es-ES" sz="1400" dirty="0" smtClean="0"/>
                        <a:t>SDE</a:t>
                      </a:r>
                      <a:endParaRPr lang="es-ES" sz="1400" dirty="0"/>
                    </a:p>
                  </a:txBody>
                  <a:tcPr anchor="ctr"/>
                </a:tc>
                <a:tc>
                  <a:txBody>
                    <a:bodyPr/>
                    <a:lstStyle/>
                    <a:p>
                      <a:pPr algn="r"/>
                      <a:r>
                        <a:rPr lang="es-ES" sz="1400" dirty="0" smtClean="0"/>
                        <a:t>69%</a:t>
                      </a:r>
                      <a:endParaRPr lang="es-ES" sz="1400" dirty="0"/>
                    </a:p>
                  </a:txBody>
                  <a:tcPr anchor="ctr"/>
                </a:tc>
                <a:tc>
                  <a:txBody>
                    <a:bodyPr/>
                    <a:lstStyle/>
                    <a:p>
                      <a:pPr algn="r"/>
                      <a:r>
                        <a:rPr lang="es-ES" sz="1400" dirty="0" smtClean="0"/>
                        <a:t>97%</a:t>
                      </a:r>
                      <a:endParaRPr lang="es-ES" sz="1400" dirty="0"/>
                    </a:p>
                  </a:txBody>
                  <a:tcPr anchor="ctr"/>
                </a:tc>
              </a:tr>
              <a:tr h="327760">
                <a:tc>
                  <a:txBody>
                    <a:bodyPr/>
                    <a:lstStyle/>
                    <a:p>
                      <a:r>
                        <a:rPr lang="es-ES" sz="1400" dirty="0" smtClean="0"/>
                        <a:t>SDN</a:t>
                      </a:r>
                      <a:endParaRPr lang="es-ES" sz="1400" dirty="0"/>
                    </a:p>
                  </a:txBody>
                  <a:tcPr anchor="ctr"/>
                </a:tc>
                <a:tc>
                  <a:txBody>
                    <a:bodyPr/>
                    <a:lstStyle/>
                    <a:p>
                      <a:pPr algn="r"/>
                      <a:r>
                        <a:rPr lang="es-ES" sz="1400" dirty="0" smtClean="0"/>
                        <a:t>75%</a:t>
                      </a:r>
                      <a:endParaRPr lang="es-ES" sz="1400" dirty="0"/>
                    </a:p>
                  </a:txBody>
                  <a:tcPr anchor="ctr"/>
                </a:tc>
                <a:tc>
                  <a:txBody>
                    <a:bodyPr/>
                    <a:lstStyle/>
                    <a:p>
                      <a:pPr algn="r"/>
                      <a:r>
                        <a:rPr lang="es-ES" sz="1400" dirty="0" smtClean="0"/>
                        <a:t>91%</a:t>
                      </a:r>
                      <a:endParaRPr lang="es-ES" sz="1400" dirty="0"/>
                    </a:p>
                  </a:txBody>
                  <a:tcPr anchor="ctr"/>
                </a:tc>
              </a:tr>
              <a:tr h="327760">
                <a:tc>
                  <a:txBody>
                    <a:bodyPr/>
                    <a:lstStyle/>
                    <a:p>
                      <a:r>
                        <a:rPr lang="es-ES" sz="1400" dirty="0" smtClean="0"/>
                        <a:t>SDO</a:t>
                      </a:r>
                      <a:endParaRPr lang="es-ES" sz="1400" dirty="0"/>
                    </a:p>
                  </a:txBody>
                  <a:tcPr anchor="ctr"/>
                </a:tc>
                <a:tc>
                  <a:txBody>
                    <a:bodyPr/>
                    <a:lstStyle/>
                    <a:p>
                      <a:pPr algn="r"/>
                      <a:r>
                        <a:rPr lang="es-ES" sz="1400" b="1" dirty="0" smtClean="0"/>
                        <a:t>93%</a:t>
                      </a:r>
                      <a:endParaRPr lang="es-ES" sz="1400" b="1" dirty="0"/>
                    </a:p>
                  </a:txBody>
                  <a:tcPr anchor="ctr"/>
                </a:tc>
                <a:tc>
                  <a:txBody>
                    <a:bodyPr/>
                    <a:lstStyle/>
                    <a:p>
                      <a:pPr algn="r"/>
                      <a:r>
                        <a:rPr lang="es-ES" sz="1400" dirty="0" smtClean="0"/>
                        <a:t>84%</a:t>
                      </a:r>
                      <a:endParaRPr lang="es-ES" sz="1400" dirty="0"/>
                    </a:p>
                  </a:txBody>
                  <a:tcPr anchor="ctr"/>
                </a:tc>
              </a:tr>
              <a:tr h="327760">
                <a:tc>
                  <a:txBody>
                    <a:bodyPr/>
                    <a:lstStyle/>
                    <a:p>
                      <a:r>
                        <a:rPr lang="es-ES" sz="1400" dirty="0" smtClean="0"/>
                        <a:t>LA</a:t>
                      </a:r>
                      <a:endParaRPr lang="es-ES" sz="1400" dirty="0"/>
                    </a:p>
                  </a:txBody>
                  <a:tcPr anchor="ctr"/>
                </a:tc>
                <a:tc>
                  <a:txBody>
                    <a:bodyPr/>
                    <a:lstStyle/>
                    <a:p>
                      <a:pPr algn="r"/>
                      <a:r>
                        <a:rPr lang="es-ES" sz="1400" dirty="0" smtClean="0"/>
                        <a:t>79%</a:t>
                      </a:r>
                      <a:endParaRPr lang="es-ES" sz="1400" dirty="0"/>
                    </a:p>
                  </a:txBody>
                  <a:tcPr anchor="ctr"/>
                </a:tc>
                <a:tc>
                  <a:txBody>
                    <a:bodyPr/>
                    <a:lstStyle/>
                    <a:p>
                      <a:pPr algn="r"/>
                      <a:r>
                        <a:rPr lang="es-ES" sz="1400" dirty="0" smtClean="0"/>
                        <a:t>67%</a:t>
                      </a:r>
                      <a:endParaRPr lang="es-ES" sz="1400" dirty="0"/>
                    </a:p>
                  </a:txBody>
                  <a:tcPr anchor="ctr"/>
                </a:tc>
              </a:tr>
              <a:tr h="327760">
                <a:tc>
                  <a:txBody>
                    <a:bodyPr/>
                    <a:lstStyle/>
                    <a:p>
                      <a:r>
                        <a:rPr lang="es-ES" sz="1400" dirty="0" smtClean="0"/>
                        <a:t>BC</a:t>
                      </a:r>
                      <a:endParaRPr lang="es-ES" sz="1400" dirty="0"/>
                    </a:p>
                  </a:txBody>
                  <a:tcPr anchor="ctr"/>
                </a:tc>
                <a:tc>
                  <a:txBody>
                    <a:bodyPr/>
                    <a:lstStyle/>
                    <a:p>
                      <a:pPr algn="r"/>
                      <a:r>
                        <a:rPr lang="es-ES" sz="1400" dirty="0" smtClean="0"/>
                        <a:t>84%</a:t>
                      </a:r>
                      <a:endParaRPr lang="es-ES" sz="1400" dirty="0"/>
                    </a:p>
                  </a:txBody>
                  <a:tcPr anchor="ctr"/>
                </a:tc>
                <a:tc>
                  <a:txBody>
                    <a:bodyPr/>
                    <a:lstStyle/>
                    <a:p>
                      <a:pPr algn="r"/>
                      <a:r>
                        <a:rPr lang="es-ES" sz="1400" dirty="0" smtClean="0"/>
                        <a:t>95%</a:t>
                      </a:r>
                      <a:endParaRPr lang="es-ES" sz="1400" dirty="0"/>
                    </a:p>
                  </a:txBody>
                  <a:tcPr anchor="ctr"/>
                </a:tc>
              </a:tr>
              <a:tr h="327760">
                <a:tc>
                  <a:txBody>
                    <a:bodyPr/>
                    <a:lstStyle/>
                    <a:p>
                      <a:r>
                        <a:rPr lang="es-ES" sz="1400" dirty="0" smtClean="0"/>
                        <a:t>GSD</a:t>
                      </a:r>
                      <a:endParaRPr lang="es-ES" sz="1400" dirty="0"/>
                    </a:p>
                  </a:txBody>
                  <a:tcPr anchor="ctr"/>
                </a:tc>
                <a:tc>
                  <a:txBody>
                    <a:bodyPr/>
                    <a:lstStyle/>
                    <a:p>
                      <a:pPr algn="r"/>
                      <a:r>
                        <a:rPr lang="es-ES" sz="1400" dirty="0" smtClean="0"/>
                        <a:t>76%</a:t>
                      </a:r>
                      <a:endParaRPr lang="es-ES" sz="1400" dirty="0"/>
                    </a:p>
                  </a:txBody>
                  <a:tcPr anchor="ctr"/>
                </a:tc>
                <a:tc>
                  <a:txBody>
                    <a:bodyPr/>
                    <a:lstStyle/>
                    <a:p>
                      <a:pPr algn="r"/>
                      <a:r>
                        <a:rPr lang="es-ES" sz="1400" dirty="0" smtClean="0"/>
                        <a:t>91%</a:t>
                      </a:r>
                      <a:endParaRPr lang="es-ES" sz="1400" dirty="0"/>
                    </a:p>
                  </a:txBody>
                  <a:tcPr anchor="ctr"/>
                </a:tc>
              </a:tr>
              <a:tr h="327760">
                <a:tc>
                  <a:txBody>
                    <a:bodyPr/>
                    <a:lstStyle/>
                    <a:p>
                      <a:r>
                        <a:rPr lang="es-ES" sz="1400" dirty="0" smtClean="0"/>
                        <a:t>SC</a:t>
                      </a:r>
                      <a:endParaRPr lang="es-ES" sz="1400" dirty="0"/>
                    </a:p>
                  </a:txBody>
                  <a:tcPr anchor="ctr"/>
                </a:tc>
                <a:tc>
                  <a:txBody>
                    <a:bodyPr/>
                    <a:lstStyle/>
                    <a:p>
                      <a:pPr algn="r"/>
                      <a:r>
                        <a:rPr lang="es-ES" sz="1400" dirty="0" smtClean="0"/>
                        <a:t>81%</a:t>
                      </a:r>
                      <a:endParaRPr lang="es-ES" sz="1400" dirty="0"/>
                    </a:p>
                  </a:txBody>
                  <a:tcPr anchor="ctr"/>
                </a:tc>
                <a:tc>
                  <a:txBody>
                    <a:bodyPr/>
                    <a:lstStyle/>
                    <a:p>
                      <a:pPr algn="r"/>
                      <a:r>
                        <a:rPr lang="es-ES" sz="1400" dirty="0" smtClean="0"/>
                        <a:t>79%</a:t>
                      </a:r>
                      <a:endParaRPr lang="es-ES" sz="1400" dirty="0"/>
                    </a:p>
                  </a:txBody>
                  <a:tcPr anchor="ctr"/>
                </a:tc>
              </a:tr>
              <a:tr h="327760">
                <a:tc>
                  <a:txBody>
                    <a:bodyPr/>
                    <a:lstStyle/>
                    <a:p>
                      <a:r>
                        <a:rPr lang="es-ES" sz="1400" dirty="0" smtClean="0"/>
                        <a:t>LV</a:t>
                      </a:r>
                      <a:endParaRPr lang="es-ES" sz="1400" dirty="0"/>
                    </a:p>
                  </a:txBody>
                  <a:tcPr anchor="ctr"/>
                </a:tc>
                <a:tc>
                  <a:txBody>
                    <a:bodyPr/>
                    <a:lstStyle/>
                    <a:p>
                      <a:pPr algn="r"/>
                      <a:r>
                        <a:rPr lang="es-ES" sz="1400" dirty="0" smtClean="0"/>
                        <a:t>78%</a:t>
                      </a:r>
                      <a:endParaRPr lang="es-ES" sz="1400" dirty="0"/>
                    </a:p>
                  </a:txBody>
                  <a:tcPr anchor="ctr"/>
                </a:tc>
                <a:tc>
                  <a:txBody>
                    <a:bodyPr/>
                    <a:lstStyle/>
                    <a:p>
                      <a:pPr algn="r"/>
                      <a:r>
                        <a:rPr lang="es-ES" sz="1400" dirty="0" smtClean="0"/>
                        <a:t>83%</a:t>
                      </a:r>
                      <a:endParaRPr lang="es-ES" sz="1400" dirty="0"/>
                    </a:p>
                  </a:txBody>
                  <a:tcPr anchor="ctr"/>
                </a:tc>
              </a:tr>
              <a:tr h="327760">
                <a:tc>
                  <a:txBody>
                    <a:bodyPr/>
                    <a:lstStyle/>
                    <a:p>
                      <a:r>
                        <a:rPr lang="es-ES" sz="1400" dirty="0" smtClean="0"/>
                        <a:t>PP</a:t>
                      </a:r>
                      <a:endParaRPr lang="es-ES" sz="1400" dirty="0"/>
                    </a:p>
                  </a:txBody>
                  <a:tcPr anchor="ctr"/>
                </a:tc>
                <a:tc>
                  <a:txBody>
                    <a:bodyPr/>
                    <a:lstStyle/>
                    <a:p>
                      <a:pPr algn="r"/>
                      <a:r>
                        <a:rPr lang="es-ES" sz="1400" dirty="0" smtClean="0"/>
                        <a:t>84%</a:t>
                      </a:r>
                      <a:endParaRPr lang="es-ES" sz="1400" dirty="0"/>
                    </a:p>
                  </a:txBody>
                  <a:tcPr anchor="ctr"/>
                </a:tc>
                <a:tc>
                  <a:txBody>
                    <a:bodyPr/>
                    <a:lstStyle/>
                    <a:p>
                      <a:pPr algn="r"/>
                      <a:r>
                        <a:rPr lang="es-ES" sz="1400" dirty="0" smtClean="0"/>
                        <a:t>94%</a:t>
                      </a:r>
                      <a:endParaRPr lang="es-ES" sz="1400" dirty="0"/>
                    </a:p>
                  </a:txBody>
                  <a:tcPr anchor="ctr"/>
                </a:tc>
              </a:tr>
              <a:tr h="327760">
                <a:tc>
                  <a:txBody>
                    <a:bodyPr/>
                    <a:lstStyle/>
                    <a:p>
                      <a:r>
                        <a:rPr lang="es-ES" sz="1400" dirty="0" smtClean="0"/>
                        <a:t>HY</a:t>
                      </a:r>
                      <a:endParaRPr lang="es-ES" sz="1400" dirty="0"/>
                    </a:p>
                  </a:txBody>
                  <a:tcPr anchor="ctr"/>
                </a:tc>
                <a:tc>
                  <a:txBody>
                    <a:bodyPr/>
                    <a:lstStyle/>
                    <a:p>
                      <a:pPr algn="r"/>
                      <a:r>
                        <a:rPr lang="es-ES" sz="1400" dirty="0" smtClean="0"/>
                        <a:t>89%</a:t>
                      </a:r>
                      <a:endParaRPr lang="es-ES" sz="1400" dirty="0"/>
                    </a:p>
                  </a:txBody>
                  <a:tcPr anchor="ctr"/>
                </a:tc>
                <a:tc>
                  <a:txBody>
                    <a:bodyPr/>
                    <a:lstStyle/>
                    <a:p>
                      <a:pPr algn="r"/>
                      <a:r>
                        <a:rPr lang="es-ES" sz="1400" dirty="0" smtClean="0"/>
                        <a:t>97%</a:t>
                      </a:r>
                      <a:endParaRPr lang="es-ES" sz="1400" dirty="0"/>
                    </a:p>
                  </a:txBody>
                  <a:tcPr anchor="ctr"/>
                </a:tc>
              </a:tr>
              <a:tr h="327760">
                <a:tc>
                  <a:txBody>
                    <a:bodyPr/>
                    <a:lstStyle/>
                    <a:p>
                      <a:r>
                        <a:rPr lang="es-ES" sz="1400" dirty="0" smtClean="0"/>
                        <a:t>PCB</a:t>
                      </a:r>
                      <a:endParaRPr lang="es-ES" sz="1400" dirty="0"/>
                    </a:p>
                  </a:txBody>
                  <a:tcPr anchor="ctr"/>
                </a:tc>
                <a:tc>
                  <a:txBody>
                    <a:bodyPr/>
                    <a:lstStyle/>
                    <a:p>
                      <a:pPr algn="r"/>
                      <a:r>
                        <a:rPr lang="es-ES" sz="1400" dirty="0" smtClean="0"/>
                        <a:t>91%</a:t>
                      </a:r>
                      <a:endParaRPr lang="es-ES" sz="1400" dirty="0"/>
                    </a:p>
                  </a:txBody>
                  <a:tcPr anchor="ctr"/>
                </a:tc>
                <a:tc>
                  <a:txBody>
                    <a:bodyPr/>
                    <a:lstStyle/>
                    <a:p>
                      <a:pPr algn="r"/>
                      <a:r>
                        <a:rPr lang="es-ES" sz="1400" dirty="0" smtClean="0"/>
                        <a:t>100%</a:t>
                      </a:r>
                      <a:endParaRPr lang="es-ES" sz="1400" dirty="0"/>
                    </a:p>
                  </a:txBody>
                  <a:tcPr anchor="ctr"/>
                </a:tc>
              </a:tr>
              <a:tr h="327760">
                <a:tc>
                  <a:txBody>
                    <a:bodyPr/>
                    <a:lstStyle/>
                    <a:p>
                      <a:r>
                        <a:rPr lang="es-ES" sz="1400" dirty="0" smtClean="0"/>
                        <a:t>SFM</a:t>
                      </a:r>
                      <a:endParaRPr lang="es-ES" sz="1400" dirty="0"/>
                    </a:p>
                  </a:txBody>
                  <a:tcPr anchor="ctr"/>
                </a:tc>
                <a:tc>
                  <a:txBody>
                    <a:bodyPr/>
                    <a:lstStyle/>
                    <a:p>
                      <a:pPr algn="r"/>
                      <a:r>
                        <a:rPr lang="es-ES" sz="1400" dirty="0" smtClean="0"/>
                        <a:t>90%</a:t>
                      </a:r>
                      <a:endParaRPr lang="es-ES" sz="1400" dirty="0"/>
                    </a:p>
                  </a:txBody>
                  <a:tcPr anchor="ctr"/>
                </a:tc>
                <a:tc>
                  <a:txBody>
                    <a:bodyPr/>
                    <a:lstStyle/>
                    <a:p>
                      <a:pPr algn="r"/>
                      <a:r>
                        <a:rPr lang="es-ES" sz="1400" dirty="0" smtClean="0"/>
                        <a:t>92%</a:t>
                      </a:r>
                      <a:endParaRPr lang="es-ES" sz="1400" dirty="0"/>
                    </a:p>
                  </a:txBody>
                  <a:tcPr anchor="ctr"/>
                </a:tc>
              </a:tr>
            </a:tbl>
          </a:graphicData>
        </a:graphic>
      </p:graphicFrame>
    </p:spTree>
    <p:extLst>
      <p:ext uri="{BB962C8B-B14F-4D97-AF65-F5344CB8AC3E}">
        <p14:creationId xmlns:p14="http://schemas.microsoft.com/office/powerpoint/2010/main" val="29773996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804333"/>
          </a:xfrm>
        </p:spPr>
        <p:txBody>
          <a:bodyPr>
            <a:normAutofit fontScale="90000"/>
          </a:bodyPr>
          <a:lstStyle/>
          <a:p>
            <a:r>
              <a:rPr lang="es-ES" sz="2800" b="1" dirty="0" smtClean="0"/>
              <a:t>NÚMERO DE PERSONAS DEL HOGAR QUE TRABAJAN </a:t>
            </a:r>
            <a:r>
              <a:rPr lang="es-ES" sz="2400" dirty="0" smtClean="0"/>
              <a:t>(% Hogares).</a:t>
            </a:r>
            <a:r>
              <a:rPr lang="es-ES" sz="2400" b="1" dirty="0" smtClean="0"/>
              <a:t> </a:t>
            </a:r>
            <a:r>
              <a:rPr lang="es-ES" sz="2400" dirty="0" smtClean="0"/>
              <a:t>Julio de 2017</a:t>
            </a:r>
            <a:endParaRPr lang="es-ES" sz="2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60537555"/>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93535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000" b="1" dirty="0" smtClean="0"/>
              <a:t>INGRESO MENSUAL PROMEDIO DEL HOGAR (RD$)</a:t>
            </a:r>
            <a:br>
              <a:rPr lang="es-ES" sz="3000" b="1" dirty="0" smtClean="0"/>
            </a:br>
            <a:r>
              <a:rPr lang="es-ES" sz="2400" dirty="0" smtClean="0"/>
              <a:t>Julio de 2017</a:t>
            </a:r>
            <a:endParaRPr lang="es-ES" sz="2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21102728"/>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374319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700" dirty="0" smtClean="0"/>
              <a:t>ASPECTOS ECONÓMICOS DE LA DEMANDA EFECTIVA DE VIVIENDA</a:t>
            </a:r>
            <a:endParaRPr lang="es-ES" sz="3700" dirty="0"/>
          </a:p>
        </p:txBody>
      </p:sp>
      <p:sp>
        <p:nvSpPr>
          <p:cNvPr id="3" name="Marcador de texto 2"/>
          <p:cNvSpPr>
            <a:spLocks noGrp="1"/>
          </p:cNvSpPr>
          <p:nvPr>
            <p:ph type="body" idx="1"/>
          </p:nvPr>
        </p:nvSpPr>
        <p:spPr/>
        <p:txBody>
          <a:bodyPr/>
          <a:lstStyle/>
          <a:p>
            <a:endParaRPr lang="es-ES" sz="2000" dirty="0"/>
          </a:p>
        </p:txBody>
      </p:sp>
    </p:spTree>
    <p:extLst>
      <p:ext uri="{BB962C8B-B14F-4D97-AF65-F5344CB8AC3E}">
        <p14:creationId xmlns:p14="http://schemas.microsoft.com/office/powerpoint/2010/main" val="16219213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100" b="1" dirty="0" smtClean="0"/>
              <a:t>FORMA DE PAGO DE LA VIVIENDA</a:t>
            </a:r>
            <a:br>
              <a:rPr lang="es-ES" sz="3100" b="1" dirty="0" smtClean="0"/>
            </a:br>
            <a:r>
              <a:rPr lang="es-ES" sz="2400" dirty="0" smtClean="0"/>
              <a:t>(% Hogares) Julio de 2017</a:t>
            </a:r>
            <a:endParaRPr lang="es-ES" sz="2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76155290"/>
              </p:ext>
            </p:extLst>
          </p:nvPr>
        </p:nvGraphicFramePr>
        <p:xfrm>
          <a:off x="609600" y="1600200"/>
          <a:ext cx="7924800" cy="4428067"/>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812800" y="6001897"/>
            <a:ext cx="7467600" cy="646331"/>
          </a:xfrm>
          <a:prstGeom prst="rect">
            <a:avLst/>
          </a:prstGeom>
          <a:noFill/>
        </p:spPr>
        <p:txBody>
          <a:bodyPr wrap="square" rtlCol="0">
            <a:spAutoFit/>
          </a:bodyPr>
          <a:lstStyle/>
          <a:p>
            <a:pPr algn="just"/>
            <a:r>
              <a:rPr lang="es-ES_tradnl" sz="1200" i="1" dirty="0"/>
              <a:t>La proporción de hogares demandantes efectivos que reconoce </a:t>
            </a:r>
            <a:r>
              <a:rPr lang="es-ES_tradnl" sz="1200" b="1" i="1" dirty="0" smtClean="0"/>
              <a:t>el </a:t>
            </a:r>
            <a:r>
              <a:rPr lang="es-ES_tradnl" sz="1200" b="1" i="1" dirty="0"/>
              <a:t>crédito hipotecario</a:t>
            </a:r>
            <a:r>
              <a:rPr lang="es-ES_tradnl" sz="1200" i="1" dirty="0"/>
              <a:t> como el mecanismo necesario para la adquisición de su vivienda involucra, para once de los doce </a:t>
            </a:r>
            <a:r>
              <a:rPr lang="es-ES_tradnl" sz="1200" i="1" dirty="0" smtClean="0"/>
              <a:t>municipios, </a:t>
            </a:r>
            <a:r>
              <a:rPr lang="es-ES_tradnl" sz="1200" i="1" dirty="0"/>
              <a:t>más de la mitad de la demanda efectiva total </a:t>
            </a:r>
            <a:r>
              <a:rPr lang="es-ES_tradnl" sz="1200" i="1" dirty="0" smtClean="0"/>
              <a:t>estimada</a:t>
            </a:r>
            <a:r>
              <a:rPr lang="es-ES_tradnl" sz="1200" dirty="0"/>
              <a:t>.</a:t>
            </a:r>
            <a:endParaRPr lang="es-ES" sz="1200" dirty="0"/>
          </a:p>
        </p:txBody>
      </p:sp>
    </p:spTree>
    <p:extLst>
      <p:ext uri="{BB962C8B-B14F-4D97-AF65-F5344CB8AC3E}">
        <p14:creationId xmlns:p14="http://schemas.microsoft.com/office/powerpoint/2010/main" val="114790012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2800" b="1" dirty="0" smtClean="0"/>
              <a:t>PLAZO PARA AMORTIZAR EL CRÉDITO HIPOTECARIO</a:t>
            </a:r>
            <a:br>
              <a:rPr lang="es-ES" sz="2800" b="1" dirty="0" smtClean="0"/>
            </a:br>
            <a:r>
              <a:rPr lang="es-ES" sz="2300" dirty="0" smtClean="0"/>
              <a:t>(% Hogares) Julio de 2017</a:t>
            </a:r>
            <a:endParaRPr lang="es-ES" sz="23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64289203"/>
              </p:ext>
            </p:extLst>
          </p:nvPr>
        </p:nvGraphicFramePr>
        <p:xfrm>
          <a:off x="457200" y="1642534"/>
          <a:ext cx="8229600" cy="4491861"/>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54499">
                <a:tc rowSpan="2">
                  <a:txBody>
                    <a:bodyPr/>
                    <a:lstStyle/>
                    <a:p>
                      <a:pPr algn="ctr"/>
                      <a:r>
                        <a:rPr lang="es-ES" dirty="0" smtClean="0"/>
                        <a:t>Municipio</a:t>
                      </a:r>
                      <a:endParaRPr lang="es-ES" dirty="0"/>
                    </a:p>
                  </a:txBody>
                  <a:tcPr anchor="ctr"/>
                </a:tc>
                <a:tc gridSpan="5">
                  <a:txBody>
                    <a:bodyPr/>
                    <a:lstStyle/>
                    <a:p>
                      <a:pPr algn="ctr"/>
                      <a:r>
                        <a:rPr lang="es-ES" dirty="0" smtClean="0"/>
                        <a:t>Plazo de amortización (años)</a:t>
                      </a:r>
                      <a:endParaRPr lang="es-ES" dirty="0"/>
                    </a:p>
                  </a:txBody>
                  <a:tcPr anchor="ctr"/>
                </a:tc>
                <a:tc hMerge="1">
                  <a:txBody>
                    <a:bodyPr/>
                    <a:lstStyle/>
                    <a:p>
                      <a:endParaRPr lang="es-ES" dirty="0"/>
                    </a:p>
                  </a:txBody>
                  <a:tcPr anchor="ctr"/>
                </a:tc>
                <a:tc hMerge="1">
                  <a:txBody>
                    <a:bodyPr/>
                    <a:lstStyle/>
                    <a:p>
                      <a:endParaRPr lang="es-ES" dirty="0"/>
                    </a:p>
                  </a:txBody>
                  <a:tcPr anchor="ctr"/>
                </a:tc>
                <a:tc hMerge="1">
                  <a:txBody>
                    <a:bodyPr/>
                    <a:lstStyle/>
                    <a:p>
                      <a:endParaRPr lang="es-ES" dirty="0"/>
                    </a:p>
                  </a:txBody>
                  <a:tcPr anchor="ctr"/>
                </a:tc>
                <a:tc hMerge="1">
                  <a:txBody>
                    <a:bodyPr/>
                    <a:lstStyle/>
                    <a:p>
                      <a:endParaRPr lang="es-ES" dirty="0"/>
                    </a:p>
                  </a:txBody>
                  <a:tcPr anchor="ctr"/>
                </a:tc>
              </a:tr>
              <a:tr h="354499">
                <a:tc vMerge="1">
                  <a:txBody>
                    <a:bodyPr/>
                    <a:lstStyle/>
                    <a:p>
                      <a:endParaRPr lang="es-ES" dirty="0"/>
                    </a:p>
                  </a:txBody>
                  <a:tcPr anchor="ctr">
                    <a:solidFill>
                      <a:schemeClr val="accent1"/>
                    </a:solidFill>
                  </a:tcPr>
                </a:tc>
                <a:tc>
                  <a:txBody>
                    <a:bodyPr/>
                    <a:lstStyle/>
                    <a:p>
                      <a:pPr algn="ctr"/>
                      <a:r>
                        <a:rPr lang="es-ES" b="1" dirty="0" smtClean="0">
                          <a:solidFill>
                            <a:srgbClr val="FFFFFF"/>
                          </a:solidFill>
                        </a:rPr>
                        <a:t>Hasta 5</a:t>
                      </a:r>
                      <a:endParaRPr lang="es-ES" b="1" dirty="0">
                        <a:solidFill>
                          <a:srgbClr val="FFFFFF"/>
                        </a:solidFill>
                      </a:endParaRPr>
                    </a:p>
                  </a:txBody>
                  <a:tcPr anchor="ctr">
                    <a:solidFill>
                      <a:schemeClr val="accent1"/>
                    </a:solidFill>
                  </a:tcPr>
                </a:tc>
                <a:tc>
                  <a:txBody>
                    <a:bodyPr/>
                    <a:lstStyle/>
                    <a:p>
                      <a:pPr algn="ctr"/>
                      <a:r>
                        <a:rPr lang="es-ES" b="1" dirty="0" smtClean="0">
                          <a:solidFill>
                            <a:srgbClr val="FFFFFF"/>
                          </a:solidFill>
                        </a:rPr>
                        <a:t>6 a 10</a:t>
                      </a:r>
                      <a:endParaRPr lang="es-ES" b="1" dirty="0">
                        <a:solidFill>
                          <a:srgbClr val="FFFFFF"/>
                        </a:solidFill>
                      </a:endParaRPr>
                    </a:p>
                  </a:txBody>
                  <a:tcPr anchor="ctr">
                    <a:solidFill>
                      <a:schemeClr val="accent1"/>
                    </a:solidFill>
                  </a:tcPr>
                </a:tc>
                <a:tc>
                  <a:txBody>
                    <a:bodyPr/>
                    <a:lstStyle/>
                    <a:p>
                      <a:pPr algn="ctr"/>
                      <a:r>
                        <a:rPr lang="es-ES" b="1" dirty="0" smtClean="0">
                          <a:solidFill>
                            <a:srgbClr val="FFFFFF"/>
                          </a:solidFill>
                        </a:rPr>
                        <a:t>11 a 15</a:t>
                      </a:r>
                      <a:endParaRPr lang="es-ES" b="1" dirty="0">
                        <a:solidFill>
                          <a:srgbClr val="FFFFFF"/>
                        </a:solidFill>
                      </a:endParaRPr>
                    </a:p>
                  </a:txBody>
                  <a:tcPr anchor="ctr">
                    <a:solidFill>
                      <a:schemeClr val="accent1"/>
                    </a:solidFill>
                  </a:tcPr>
                </a:tc>
                <a:tc>
                  <a:txBody>
                    <a:bodyPr/>
                    <a:lstStyle/>
                    <a:p>
                      <a:pPr algn="ctr"/>
                      <a:r>
                        <a:rPr lang="es-ES" b="1" dirty="0" smtClean="0">
                          <a:solidFill>
                            <a:srgbClr val="FFFFFF"/>
                          </a:solidFill>
                        </a:rPr>
                        <a:t>16 a 20</a:t>
                      </a:r>
                      <a:endParaRPr lang="es-ES" b="1" dirty="0">
                        <a:solidFill>
                          <a:srgbClr val="FFFFFF"/>
                        </a:solidFill>
                      </a:endParaRPr>
                    </a:p>
                  </a:txBody>
                  <a:tcPr anchor="ctr">
                    <a:solidFill>
                      <a:schemeClr val="accent1"/>
                    </a:solidFill>
                  </a:tcPr>
                </a:tc>
                <a:tc>
                  <a:txBody>
                    <a:bodyPr/>
                    <a:lstStyle/>
                    <a:p>
                      <a:pPr algn="ctr"/>
                      <a:r>
                        <a:rPr lang="es-ES" b="1" dirty="0" smtClean="0">
                          <a:solidFill>
                            <a:srgbClr val="FFFFFF"/>
                          </a:solidFill>
                        </a:rPr>
                        <a:t>21 a 30</a:t>
                      </a:r>
                      <a:endParaRPr lang="es-ES" b="1" dirty="0">
                        <a:solidFill>
                          <a:srgbClr val="FFFFFF"/>
                        </a:solidFill>
                      </a:endParaRPr>
                    </a:p>
                  </a:txBody>
                  <a:tcPr anchor="ctr">
                    <a:solidFill>
                      <a:schemeClr val="accent1"/>
                    </a:solidFill>
                  </a:tcPr>
                </a:tc>
              </a:tr>
              <a:tr h="289257">
                <a:tc>
                  <a:txBody>
                    <a:bodyPr/>
                    <a:lstStyle/>
                    <a:p>
                      <a:pPr>
                        <a:spcAft>
                          <a:spcPts val="0"/>
                        </a:spcAft>
                      </a:pPr>
                      <a:r>
                        <a:rPr lang="es-ES_tradnl" sz="1600" i="0">
                          <a:solidFill>
                            <a:srgbClr val="000000"/>
                          </a:solidFill>
                          <a:effectLst/>
                          <a:latin typeface="Calibri"/>
                          <a:ea typeface="Times New Roman"/>
                          <a:cs typeface="Times New Roman"/>
                        </a:rPr>
                        <a:t>GSD</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40.7</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35.4</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13.0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9.9</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0.9</a:t>
                      </a:r>
                      <a:endParaRPr lang="es-ES_tradnl" sz="1600" i="0">
                        <a:effectLst/>
                        <a:latin typeface="Cambria"/>
                        <a:ea typeface="ＭＳ 明朝"/>
                        <a:cs typeface="Times New Roman"/>
                      </a:endParaRPr>
                    </a:p>
                  </a:txBody>
                  <a:tcPr marL="68580" marR="68580" marT="0" marB="0" anchor="ctr"/>
                </a:tc>
              </a:tr>
              <a:tr h="289257">
                <a:tc>
                  <a:txBody>
                    <a:bodyPr/>
                    <a:lstStyle/>
                    <a:p>
                      <a:pPr>
                        <a:spcAft>
                          <a:spcPts val="0"/>
                        </a:spcAft>
                      </a:pPr>
                      <a:r>
                        <a:rPr lang="es-ES_tradnl" sz="1600" i="0">
                          <a:solidFill>
                            <a:srgbClr val="000000"/>
                          </a:solidFill>
                          <a:effectLst/>
                          <a:latin typeface="Calibri"/>
                          <a:ea typeface="Times New Roman"/>
                          <a:cs typeface="Times New Roman"/>
                        </a:rPr>
                        <a:t>DN</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45.5</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29.5</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9.1</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15.9</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r>
              <a:tr h="289257">
                <a:tc>
                  <a:txBody>
                    <a:bodyPr/>
                    <a:lstStyle/>
                    <a:p>
                      <a:pPr>
                        <a:spcAft>
                          <a:spcPts val="0"/>
                        </a:spcAft>
                      </a:pPr>
                      <a:r>
                        <a:rPr lang="es-ES_tradnl" sz="1600" i="0">
                          <a:solidFill>
                            <a:srgbClr val="000000"/>
                          </a:solidFill>
                          <a:effectLst/>
                          <a:latin typeface="Calibri"/>
                          <a:ea typeface="Times New Roman"/>
                          <a:cs typeface="Times New Roman"/>
                        </a:rPr>
                        <a:t>SDE</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33.8</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36.8</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16.2</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11.8</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1.5</a:t>
                      </a:r>
                      <a:endParaRPr lang="es-ES_tradnl" sz="1600" i="0" dirty="0">
                        <a:effectLst/>
                        <a:latin typeface="Cambria"/>
                        <a:ea typeface="ＭＳ 明朝"/>
                        <a:cs typeface="Times New Roman"/>
                      </a:endParaRPr>
                    </a:p>
                  </a:txBody>
                  <a:tcPr marL="68580" marR="68580" marT="0" marB="0" anchor="ctr"/>
                </a:tc>
              </a:tr>
              <a:tr h="289257">
                <a:tc>
                  <a:txBody>
                    <a:bodyPr/>
                    <a:lstStyle/>
                    <a:p>
                      <a:pPr>
                        <a:spcAft>
                          <a:spcPts val="0"/>
                        </a:spcAft>
                      </a:pPr>
                      <a:r>
                        <a:rPr lang="es-ES_tradnl" sz="1600" i="0">
                          <a:solidFill>
                            <a:srgbClr val="000000"/>
                          </a:solidFill>
                          <a:effectLst/>
                          <a:latin typeface="Calibri"/>
                          <a:ea typeface="Times New Roman"/>
                          <a:cs typeface="Times New Roman"/>
                        </a:rPr>
                        <a:t>SDN</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37.2</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44.2</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16.3</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2.3</a:t>
                      </a:r>
                      <a:endParaRPr lang="es-ES_tradnl" sz="1600" i="0" dirty="0">
                        <a:effectLst/>
                        <a:latin typeface="Cambria"/>
                        <a:ea typeface="ＭＳ 明朝"/>
                        <a:cs typeface="Times New Roman"/>
                      </a:endParaRPr>
                    </a:p>
                  </a:txBody>
                  <a:tcPr marL="68580" marR="68580" marT="0" marB="0" anchor="ctr"/>
                </a:tc>
              </a:tr>
              <a:tr h="289257">
                <a:tc>
                  <a:txBody>
                    <a:bodyPr/>
                    <a:lstStyle/>
                    <a:p>
                      <a:pPr>
                        <a:spcAft>
                          <a:spcPts val="0"/>
                        </a:spcAft>
                      </a:pPr>
                      <a:r>
                        <a:rPr lang="es-ES_tradnl" sz="1600" i="0">
                          <a:solidFill>
                            <a:srgbClr val="000000"/>
                          </a:solidFill>
                          <a:effectLst/>
                          <a:latin typeface="Calibri"/>
                          <a:ea typeface="Times New Roman"/>
                          <a:cs typeface="Times New Roman"/>
                        </a:rPr>
                        <a:t>SDO</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49.1</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35.8</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9.4</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5.7</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0.0</a:t>
                      </a:r>
                      <a:endParaRPr lang="es-ES_tradnl" sz="1600" i="0" dirty="0">
                        <a:effectLst/>
                        <a:latin typeface="Cambria"/>
                        <a:ea typeface="ＭＳ 明朝"/>
                        <a:cs typeface="Times New Roman"/>
                      </a:endParaRPr>
                    </a:p>
                  </a:txBody>
                  <a:tcPr marL="68580" marR="68580" marT="0" marB="0" anchor="ctr"/>
                </a:tc>
              </a:tr>
              <a:tr h="289257">
                <a:tc>
                  <a:txBody>
                    <a:bodyPr/>
                    <a:lstStyle/>
                    <a:p>
                      <a:pPr>
                        <a:spcAft>
                          <a:spcPts val="0"/>
                        </a:spcAft>
                      </a:pPr>
                      <a:r>
                        <a:rPr lang="es-ES_tradnl" sz="1600" i="0">
                          <a:solidFill>
                            <a:srgbClr val="000000"/>
                          </a:solidFill>
                          <a:effectLst/>
                          <a:latin typeface="Calibri"/>
                          <a:ea typeface="Times New Roman"/>
                          <a:cs typeface="Times New Roman"/>
                        </a:rPr>
                        <a:t>LA</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69.2</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23.1</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7.7</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r>
              <a:tr h="289257">
                <a:tc>
                  <a:txBody>
                    <a:bodyPr/>
                    <a:lstStyle/>
                    <a:p>
                      <a:pPr>
                        <a:spcAft>
                          <a:spcPts val="0"/>
                        </a:spcAft>
                      </a:pPr>
                      <a:r>
                        <a:rPr lang="es-ES_tradnl" sz="1600" i="0">
                          <a:solidFill>
                            <a:srgbClr val="000000"/>
                          </a:solidFill>
                          <a:effectLst/>
                          <a:latin typeface="Calibri"/>
                          <a:ea typeface="Times New Roman"/>
                          <a:cs typeface="Times New Roman"/>
                        </a:rPr>
                        <a:t>BC</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30.0</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30.0</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10.0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30.0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0.0</a:t>
                      </a:r>
                      <a:endParaRPr lang="es-ES_tradnl" sz="1600" i="0" dirty="0">
                        <a:effectLst/>
                        <a:latin typeface="Cambria"/>
                        <a:ea typeface="ＭＳ 明朝"/>
                        <a:cs typeface="Times New Roman"/>
                      </a:endParaRPr>
                    </a:p>
                  </a:txBody>
                  <a:tcPr marL="68580" marR="68580" marT="0" marB="0" anchor="ctr"/>
                </a:tc>
              </a:tr>
              <a:tr h="289257">
                <a:tc>
                  <a:txBody>
                    <a:bodyPr/>
                    <a:lstStyle/>
                    <a:p>
                      <a:pPr>
                        <a:spcAft>
                          <a:spcPts val="0"/>
                        </a:spcAft>
                      </a:pPr>
                      <a:r>
                        <a:rPr lang="es-ES_tradnl" sz="1600" i="0">
                          <a:solidFill>
                            <a:srgbClr val="000000"/>
                          </a:solidFill>
                          <a:effectLst/>
                          <a:latin typeface="Calibri"/>
                          <a:ea typeface="Times New Roman"/>
                          <a:cs typeface="Times New Roman"/>
                        </a:rPr>
                        <a:t>SC</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27.3</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33.3</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18.2</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18.2</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3.0</a:t>
                      </a:r>
                      <a:endParaRPr lang="es-ES_tradnl" sz="1600" i="0" dirty="0">
                        <a:effectLst/>
                        <a:latin typeface="Cambria"/>
                        <a:ea typeface="ＭＳ 明朝"/>
                        <a:cs typeface="Times New Roman"/>
                      </a:endParaRPr>
                    </a:p>
                  </a:txBody>
                  <a:tcPr marL="68580" marR="68580" marT="0" marB="0" anchor="ctr"/>
                </a:tc>
              </a:tr>
              <a:tr h="289257">
                <a:tc>
                  <a:txBody>
                    <a:bodyPr/>
                    <a:lstStyle/>
                    <a:p>
                      <a:pPr>
                        <a:spcAft>
                          <a:spcPts val="0"/>
                        </a:spcAft>
                      </a:pPr>
                      <a:r>
                        <a:rPr lang="es-ES_tradnl" sz="1600" i="0">
                          <a:solidFill>
                            <a:srgbClr val="000000"/>
                          </a:solidFill>
                          <a:effectLst/>
                          <a:latin typeface="Calibri"/>
                          <a:ea typeface="Times New Roman"/>
                          <a:cs typeface="Times New Roman"/>
                        </a:rPr>
                        <a:t>LV</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20.8</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41.7</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20.8</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16.7</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0.0</a:t>
                      </a:r>
                      <a:endParaRPr lang="es-ES_tradnl" sz="1600" i="0" dirty="0">
                        <a:effectLst/>
                        <a:latin typeface="Cambria"/>
                        <a:ea typeface="ＭＳ 明朝"/>
                        <a:cs typeface="Times New Roman"/>
                      </a:endParaRPr>
                    </a:p>
                  </a:txBody>
                  <a:tcPr marL="68580" marR="68580" marT="0" marB="0" anchor="ctr"/>
                </a:tc>
              </a:tr>
              <a:tr h="289257">
                <a:tc>
                  <a:txBody>
                    <a:bodyPr/>
                    <a:lstStyle/>
                    <a:p>
                      <a:pPr>
                        <a:spcAft>
                          <a:spcPts val="0"/>
                        </a:spcAft>
                      </a:pPr>
                      <a:r>
                        <a:rPr lang="es-ES_tradnl" sz="1600" i="0">
                          <a:solidFill>
                            <a:srgbClr val="000000"/>
                          </a:solidFill>
                          <a:effectLst/>
                          <a:latin typeface="Calibri"/>
                          <a:ea typeface="Times New Roman"/>
                          <a:cs typeface="Times New Roman"/>
                        </a:rPr>
                        <a:t>PP</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42.1</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10.5</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31.6</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15.8</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0.0</a:t>
                      </a:r>
                      <a:endParaRPr lang="es-ES_tradnl" sz="1600" i="0" dirty="0">
                        <a:effectLst/>
                        <a:latin typeface="Cambria"/>
                        <a:ea typeface="ＭＳ 明朝"/>
                        <a:cs typeface="Times New Roman"/>
                      </a:endParaRPr>
                    </a:p>
                  </a:txBody>
                  <a:tcPr marL="68580" marR="68580" marT="0" marB="0" anchor="ctr"/>
                </a:tc>
              </a:tr>
              <a:tr h="289257">
                <a:tc>
                  <a:txBody>
                    <a:bodyPr/>
                    <a:lstStyle/>
                    <a:p>
                      <a:pPr>
                        <a:spcAft>
                          <a:spcPts val="0"/>
                        </a:spcAft>
                      </a:pPr>
                      <a:r>
                        <a:rPr lang="es-ES_tradnl" sz="1600" i="0">
                          <a:solidFill>
                            <a:srgbClr val="000000"/>
                          </a:solidFill>
                          <a:effectLst/>
                          <a:latin typeface="Calibri"/>
                          <a:ea typeface="Times New Roman"/>
                          <a:cs typeface="Times New Roman"/>
                        </a:rPr>
                        <a:t>HY</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60.9</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26.1</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13.0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0.0</a:t>
                      </a:r>
                      <a:endParaRPr lang="es-ES_tradnl" sz="1600" i="0" dirty="0">
                        <a:effectLst/>
                        <a:latin typeface="Cambria"/>
                        <a:ea typeface="ＭＳ 明朝"/>
                        <a:cs typeface="Times New Roman"/>
                      </a:endParaRPr>
                    </a:p>
                  </a:txBody>
                  <a:tcPr marL="68580" marR="68580" marT="0" marB="0" anchor="ctr"/>
                </a:tc>
              </a:tr>
              <a:tr h="289257">
                <a:tc>
                  <a:txBody>
                    <a:bodyPr/>
                    <a:lstStyle/>
                    <a:p>
                      <a:pPr>
                        <a:spcAft>
                          <a:spcPts val="0"/>
                        </a:spcAft>
                      </a:pPr>
                      <a:r>
                        <a:rPr lang="es-ES_tradnl" sz="1600" i="0">
                          <a:solidFill>
                            <a:srgbClr val="000000"/>
                          </a:solidFill>
                          <a:effectLst/>
                          <a:latin typeface="Calibri"/>
                          <a:ea typeface="Times New Roman"/>
                          <a:cs typeface="Times New Roman"/>
                        </a:rPr>
                        <a:t>PCB</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33.4</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38.9</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11.1</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11.1</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5.6</a:t>
                      </a:r>
                      <a:endParaRPr lang="es-ES_tradnl" sz="1600" i="0" dirty="0">
                        <a:effectLst/>
                        <a:latin typeface="Cambria"/>
                        <a:ea typeface="ＭＳ 明朝"/>
                        <a:cs typeface="Times New Roman"/>
                      </a:endParaRPr>
                    </a:p>
                  </a:txBody>
                  <a:tcPr marL="68580" marR="68580" marT="0" marB="0" anchor="ctr"/>
                </a:tc>
              </a:tr>
              <a:tr h="289257">
                <a:tc>
                  <a:txBody>
                    <a:bodyPr/>
                    <a:lstStyle/>
                    <a:p>
                      <a:pPr>
                        <a:spcAft>
                          <a:spcPts val="0"/>
                        </a:spcAft>
                      </a:pPr>
                      <a:r>
                        <a:rPr lang="es-ES_tradnl" sz="1600" i="0">
                          <a:solidFill>
                            <a:srgbClr val="000000"/>
                          </a:solidFill>
                          <a:effectLst/>
                          <a:latin typeface="Calibri"/>
                          <a:ea typeface="Times New Roman"/>
                          <a:cs typeface="Times New Roman"/>
                        </a:rPr>
                        <a:t>SFM</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60.0</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26.7</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6.7</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6.7</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0.0</a:t>
                      </a:r>
                      <a:endParaRPr lang="es-ES_tradnl" sz="1600" i="0" dirty="0">
                        <a:effectLst/>
                        <a:latin typeface="Cambria"/>
                        <a:ea typeface="ＭＳ 明朝"/>
                        <a:cs typeface="Times New Roman"/>
                      </a:endParaRPr>
                    </a:p>
                  </a:txBody>
                  <a:tcPr marL="68580" marR="68580" marT="0" marB="0" anchor="ctr"/>
                </a:tc>
              </a:tr>
            </a:tbl>
          </a:graphicData>
        </a:graphic>
      </p:graphicFrame>
      <p:sp>
        <p:nvSpPr>
          <p:cNvPr id="3" name="CuadroTexto 2"/>
          <p:cNvSpPr txBox="1"/>
          <p:nvPr/>
        </p:nvSpPr>
        <p:spPr>
          <a:xfrm>
            <a:off x="457200" y="6429375"/>
            <a:ext cx="7685414" cy="261610"/>
          </a:xfrm>
          <a:prstGeom prst="rect">
            <a:avLst/>
          </a:prstGeom>
          <a:noFill/>
        </p:spPr>
        <p:txBody>
          <a:bodyPr wrap="none" rtlCol="0">
            <a:spAutoFit/>
          </a:bodyPr>
          <a:lstStyle/>
          <a:p>
            <a:r>
              <a:rPr lang="es-ES" sz="1100" b="1" i="1" dirty="0" smtClean="0">
                <a:solidFill>
                  <a:srgbClr val="800000"/>
                </a:solidFill>
              </a:rPr>
              <a:t>(Ejemplo)</a:t>
            </a:r>
            <a:r>
              <a:rPr lang="es-ES" sz="1100" i="1" dirty="0" smtClean="0"/>
              <a:t> </a:t>
            </a:r>
            <a:r>
              <a:rPr lang="es-ES" sz="1100" i="1" dirty="0" smtClean="0">
                <a:solidFill>
                  <a:srgbClr val="800000"/>
                </a:solidFill>
              </a:rPr>
              <a:t>La totalidad de hogares demandantes </a:t>
            </a:r>
            <a:r>
              <a:rPr lang="es-ES" sz="1100" i="1" dirty="0">
                <a:solidFill>
                  <a:srgbClr val="800000"/>
                </a:solidFill>
              </a:rPr>
              <a:t>de RD$ 6 a RD$ 8 millones de SDE </a:t>
            </a:r>
            <a:r>
              <a:rPr lang="es-ES" sz="1100" i="1" dirty="0" smtClean="0">
                <a:solidFill>
                  <a:srgbClr val="800000"/>
                </a:solidFill>
              </a:rPr>
              <a:t>requiere </a:t>
            </a:r>
            <a:r>
              <a:rPr lang="es-ES" sz="1100" i="1" dirty="0">
                <a:solidFill>
                  <a:srgbClr val="800000"/>
                </a:solidFill>
              </a:rPr>
              <a:t>un plazo de 16 a 20 años </a:t>
            </a:r>
          </a:p>
        </p:txBody>
      </p:sp>
    </p:spTree>
    <p:extLst>
      <p:ext uri="{BB962C8B-B14F-4D97-AF65-F5344CB8AC3E}">
        <p14:creationId xmlns:p14="http://schemas.microsoft.com/office/powerpoint/2010/main" val="5517680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smtClean="0"/>
              <a:t>OBJETIVO GENERAL</a:t>
            </a:r>
            <a:endParaRPr lang="es-ES" sz="3200" b="1" dirty="0"/>
          </a:p>
        </p:txBody>
      </p:sp>
      <p:sp>
        <p:nvSpPr>
          <p:cNvPr id="3" name="Marcador de contenido 2"/>
          <p:cNvSpPr>
            <a:spLocks noGrp="1"/>
          </p:cNvSpPr>
          <p:nvPr>
            <p:ph idx="1"/>
          </p:nvPr>
        </p:nvSpPr>
        <p:spPr/>
        <p:txBody>
          <a:bodyPr anchor="ctr">
            <a:normAutofit fontScale="92500"/>
          </a:bodyPr>
          <a:lstStyle/>
          <a:p>
            <a:pPr marL="0" indent="0" algn="ctr">
              <a:lnSpc>
                <a:spcPct val="150000"/>
              </a:lnSpc>
              <a:spcBef>
                <a:spcPts val="0"/>
              </a:spcBef>
              <a:buNone/>
            </a:pPr>
            <a:r>
              <a:rPr lang="es-ES_tradnl" dirty="0" smtClean="0"/>
              <a:t>Estimar </a:t>
            </a:r>
            <a:r>
              <a:rPr lang="es-ES_tradnl" dirty="0"/>
              <a:t>la demanda efectiva de vivienda de los hogares residentes en el área urbana de los </a:t>
            </a:r>
            <a:r>
              <a:rPr lang="es-ES_tradnl" dirty="0" smtClean="0"/>
              <a:t>municipios: </a:t>
            </a:r>
            <a:r>
              <a:rPr lang="es-ES_tradnl" b="1" dirty="0">
                <a:solidFill>
                  <a:srgbClr val="800000"/>
                </a:solidFill>
              </a:rPr>
              <a:t>Gran Santo </a:t>
            </a:r>
            <a:r>
              <a:rPr lang="es-ES_tradnl" b="1" dirty="0" smtClean="0">
                <a:solidFill>
                  <a:srgbClr val="800000"/>
                </a:solidFill>
              </a:rPr>
              <a:t>Domingo (Distrito Nacional, Santo Domingo Este, Santo Domingo Norte, Santo Domingo Oeste, Los </a:t>
            </a:r>
            <a:r>
              <a:rPr lang="es-ES_tradnl" b="1" dirty="0" err="1" smtClean="0">
                <a:solidFill>
                  <a:srgbClr val="800000"/>
                </a:solidFill>
              </a:rPr>
              <a:t>Alcarrizos</a:t>
            </a:r>
            <a:r>
              <a:rPr lang="es-ES_tradnl" b="1" dirty="0" smtClean="0">
                <a:solidFill>
                  <a:srgbClr val="800000"/>
                </a:solidFill>
              </a:rPr>
              <a:t>, Bocha Chica), </a:t>
            </a:r>
            <a:r>
              <a:rPr lang="es-ES_tradnl" b="1" dirty="0">
                <a:solidFill>
                  <a:srgbClr val="800000"/>
                </a:solidFill>
              </a:rPr>
              <a:t>Santiago de los Caballeros, La Vega, Puerto Plata, </a:t>
            </a:r>
            <a:r>
              <a:rPr lang="es-ES_tradnl" b="1" dirty="0" err="1">
                <a:solidFill>
                  <a:srgbClr val="800000"/>
                </a:solidFill>
              </a:rPr>
              <a:t>Higuey</a:t>
            </a:r>
            <a:r>
              <a:rPr lang="es-ES_tradnl" b="1" dirty="0">
                <a:solidFill>
                  <a:srgbClr val="800000"/>
                </a:solidFill>
              </a:rPr>
              <a:t>, Punta Cana-Bávaro y San Francisco de Macorís</a:t>
            </a:r>
            <a:r>
              <a:rPr lang="es-ES_tradnl" dirty="0"/>
              <a:t>; determinar sus principales características socioeconómicas y preferencias cualitativas con respecto a la vivienda que desean adquirir en el mercado inmobiliario local.</a:t>
            </a:r>
            <a:endParaRPr lang="es-ES" dirty="0"/>
          </a:p>
        </p:txBody>
      </p:sp>
    </p:spTree>
    <p:extLst>
      <p:ext uri="{BB962C8B-B14F-4D97-AF65-F5344CB8AC3E}">
        <p14:creationId xmlns:p14="http://schemas.microsoft.com/office/powerpoint/2010/main" val="42819112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0267" y="533400"/>
            <a:ext cx="8229600" cy="990600"/>
          </a:xfrm>
        </p:spPr>
        <p:txBody>
          <a:bodyPr>
            <a:normAutofit fontScale="90000"/>
          </a:bodyPr>
          <a:lstStyle/>
          <a:p>
            <a:r>
              <a:rPr lang="es-ES" sz="3100" b="1" dirty="0" smtClean="0"/>
              <a:t>CUOTA INICIAL MÁXIMA QUE EL HOGAR PODRÁ APORTAR. </a:t>
            </a:r>
            <a:r>
              <a:rPr lang="es-ES" sz="2400" dirty="0" smtClean="0"/>
              <a:t>(% Hogares) Julio de 2017</a:t>
            </a:r>
            <a:endParaRPr lang="es-ES" sz="2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4333643"/>
              </p:ext>
            </p:extLst>
          </p:nvPr>
        </p:nvGraphicFramePr>
        <p:xfrm>
          <a:off x="440267" y="1642534"/>
          <a:ext cx="8229600" cy="4401950"/>
        </p:xfrm>
        <a:graphic>
          <a:graphicData uri="http://schemas.openxmlformats.org/drawingml/2006/table">
            <a:tbl>
              <a:tblPr firstRow="1" bandRow="1">
                <a:tableStyleId>{5C22544A-7EE6-4342-B048-85BDC9FD1C3A}</a:tableStyleId>
              </a:tblPr>
              <a:tblGrid>
                <a:gridCol w="1117600"/>
                <a:gridCol w="778933"/>
                <a:gridCol w="762000"/>
                <a:gridCol w="795867"/>
                <a:gridCol w="829733"/>
                <a:gridCol w="745067"/>
                <a:gridCol w="846666"/>
                <a:gridCol w="897467"/>
                <a:gridCol w="762000"/>
                <a:gridCol w="694267"/>
              </a:tblGrid>
              <a:tr h="309775">
                <a:tc rowSpan="2">
                  <a:txBody>
                    <a:bodyPr/>
                    <a:lstStyle/>
                    <a:p>
                      <a:pPr algn="ctr"/>
                      <a:r>
                        <a:rPr lang="es-ES" sz="1500" dirty="0" smtClean="0"/>
                        <a:t>Municipio</a:t>
                      </a:r>
                      <a:endParaRPr lang="es-ES" sz="1500" dirty="0"/>
                    </a:p>
                  </a:txBody>
                  <a:tcPr anchor="ctr"/>
                </a:tc>
                <a:tc gridSpan="9">
                  <a:txBody>
                    <a:bodyPr/>
                    <a:lstStyle/>
                    <a:p>
                      <a:pPr algn="ctr"/>
                      <a:r>
                        <a:rPr lang="es-ES" sz="1500" dirty="0" smtClean="0"/>
                        <a:t>Cuota inicial máxima</a:t>
                      </a:r>
                      <a:r>
                        <a:rPr lang="es-ES" sz="1500" baseline="0" dirty="0" smtClean="0"/>
                        <a:t> (RD$ Miles)</a:t>
                      </a:r>
                      <a:endParaRPr lang="es-ES" sz="1500" dirty="0"/>
                    </a:p>
                  </a:txBody>
                  <a:tcPr anchor="ctr"/>
                </a:tc>
                <a:tc hMerge="1">
                  <a:txBody>
                    <a:bodyPr/>
                    <a:lstStyle/>
                    <a:p>
                      <a:endParaRPr lang="es-ES" sz="1500" dirty="0"/>
                    </a:p>
                  </a:txBody>
                  <a:tcPr/>
                </a:tc>
                <a:tc hMerge="1">
                  <a:txBody>
                    <a:bodyPr/>
                    <a:lstStyle/>
                    <a:p>
                      <a:endParaRPr lang="es-ES" sz="1500" dirty="0"/>
                    </a:p>
                  </a:txBody>
                  <a:tcPr/>
                </a:tc>
                <a:tc hMerge="1">
                  <a:txBody>
                    <a:bodyPr/>
                    <a:lstStyle/>
                    <a:p>
                      <a:endParaRPr lang="es-ES" sz="1500" dirty="0"/>
                    </a:p>
                  </a:txBody>
                  <a:tcPr/>
                </a:tc>
                <a:tc hMerge="1">
                  <a:txBody>
                    <a:bodyPr/>
                    <a:lstStyle/>
                    <a:p>
                      <a:endParaRPr lang="es-ES" sz="1500" dirty="0"/>
                    </a:p>
                  </a:txBody>
                  <a:tcPr/>
                </a:tc>
                <a:tc hMerge="1">
                  <a:txBody>
                    <a:bodyPr/>
                    <a:lstStyle/>
                    <a:p>
                      <a:endParaRPr lang="es-ES" sz="1500" dirty="0"/>
                    </a:p>
                  </a:txBody>
                  <a:tcPr/>
                </a:tc>
                <a:tc hMerge="1">
                  <a:txBody>
                    <a:bodyPr/>
                    <a:lstStyle/>
                    <a:p>
                      <a:endParaRPr lang="es-ES" sz="1500" dirty="0"/>
                    </a:p>
                  </a:txBody>
                  <a:tcPr/>
                </a:tc>
                <a:tc hMerge="1">
                  <a:txBody>
                    <a:bodyPr/>
                    <a:lstStyle/>
                    <a:p>
                      <a:endParaRPr lang="es-ES" sz="1500" dirty="0"/>
                    </a:p>
                  </a:txBody>
                  <a:tcPr/>
                </a:tc>
                <a:tc hMerge="1">
                  <a:txBody>
                    <a:bodyPr/>
                    <a:lstStyle/>
                    <a:p>
                      <a:endParaRPr lang="es-ES" sz="1500" dirty="0"/>
                    </a:p>
                  </a:txBody>
                  <a:tcPr/>
                </a:tc>
              </a:tr>
              <a:tr h="531042">
                <a:tc vMerge="1">
                  <a:txBody>
                    <a:bodyPr/>
                    <a:lstStyle/>
                    <a:p>
                      <a:endParaRPr lang="es-ES" sz="1500" dirty="0"/>
                    </a:p>
                  </a:txBody>
                  <a:tcPr>
                    <a:solidFill>
                      <a:schemeClr val="accent1"/>
                    </a:solidFill>
                  </a:tcPr>
                </a:tc>
                <a:tc>
                  <a:txBody>
                    <a:bodyPr/>
                    <a:lstStyle/>
                    <a:p>
                      <a:pPr algn="ctr"/>
                      <a:r>
                        <a:rPr lang="es-ES" sz="1500" b="1" dirty="0" smtClean="0">
                          <a:solidFill>
                            <a:srgbClr val="FFFFFF"/>
                          </a:solidFill>
                        </a:rPr>
                        <a:t>&lt;</a:t>
                      </a:r>
                      <a:r>
                        <a:rPr lang="es-ES" sz="1500" b="1" baseline="0" dirty="0" smtClean="0">
                          <a:solidFill>
                            <a:srgbClr val="FFFFFF"/>
                          </a:solidFill>
                        </a:rPr>
                        <a:t> 20</a:t>
                      </a:r>
                      <a:endParaRPr lang="es-ES" sz="1500" b="1" dirty="0">
                        <a:solidFill>
                          <a:srgbClr val="FFFFFF"/>
                        </a:solidFill>
                      </a:endParaRPr>
                    </a:p>
                  </a:txBody>
                  <a:tcPr anchor="ctr">
                    <a:solidFill>
                      <a:schemeClr val="accent1"/>
                    </a:solidFill>
                  </a:tcPr>
                </a:tc>
                <a:tc>
                  <a:txBody>
                    <a:bodyPr/>
                    <a:lstStyle/>
                    <a:p>
                      <a:pPr algn="ctr"/>
                      <a:r>
                        <a:rPr lang="es-ES" sz="1500" b="1" dirty="0" smtClean="0">
                          <a:solidFill>
                            <a:srgbClr val="FFFFFF"/>
                          </a:solidFill>
                        </a:rPr>
                        <a:t>20 - &lt; 50</a:t>
                      </a:r>
                      <a:endParaRPr lang="es-ES" sz="1500" b="1" dirty="0">
                        <a:solidFill>
                          <a:srgbClr val="FFFFFF"/>
                        </a:solidFill>
                      </a:endParaRPr>
                    </a:p>
                  </a:txBody>
                  <a:tcPr anchor="ctr">
                    <a:solidFill>
                      <a:schemeClr val="accent1"/>
                    </a:solidFill>
                  </a:tcPr>
                </a:tc>
                <a:tc>
                  <a:txBody>
                    <a:bodyPr/>
                    <a:lstStyle/>
                    <a:p>
                      <a:pPr algn="ctr"/>
                      <a:r>
                        <a:rPr lang="es-ES" sz="1500" b="1" dirty="0" smtClean="0">
                          <a:solidFill>
                            <a:srgbClr val="FFFFFF"/>
                          </a:solidFill>
                        </a:rPr>
                        <a:t>50 - &lt; 90</a:t>
                      </a:r>
                      <a:endParaRPr lang="es-ES" sz="1500" b="1" dirty="0">
                        <a:solidFill>
                          <a:srgbClr val="FFFFFF"/>
                        </a:solidFill>
                      </a:endParaRPr>
                    </a:p>
                  </a:txBody>
                  <a:tcPr anchor="ctr">
                    <a:solidFill>
                      <a:schemeClr val="accent1"/>
                    </a:solidFill>
                  </a:tcPr>
                </a:tc>
                <a:tc>
                  <a:txBody>
                    <a:bodyPr/>
                    <a:lstStyle/>
                    <a:p>
                      <a:pPr algn="ctr"/>
                      <a:r>
                        <a:rPr lang="es-ES" sz="1500" b="1" dirty="0" smtClean="0">
                          <a:solidFill>
                            <a:srgbClr val="FFFFFF"/>
                          </a:solidFill>
                        </a:rPr>
                        <a:t>100 - &lt; 200</a:t>
                      </a:r>
                      <a:endParaRPr lang="es-ES" sz="1500" b="1" dirty="0">
                        <a:solidFill>
                          <a:srgbClr val="FFFFFF"/>
                        </a:solidFill>
                      </a:endParaRPr>
                    </a:p>
                  </a:txBody>
                  <a:tcPr anchor="ctr">
                    <a:solidFill>
                      <a:schemeClr val="accent1"/>
                    </a:solidFill>
                  </a:tcPr>
                </a:tc>
                <a:tc>
                  <a:txBody>
                    <a:bodyPr/>
                    <a:lstStyle/>
                    <a:p>
                      <a:pPr algn="ctr"/>
                      <a:r>
                        <a:rPr lang="es-ES" sz="1500" b="1" dirty="0" smtClean="0">
                          <a:solidFill>
                            <a:srgbClr val="FFFFFF"/>
                          </a:solidFill>
                        </a:rPr>
                        <a:t>200 - &lt; 400</a:t>
                      </a:r>
                      <a:endParaRPr lang="es-ES" sz="1500" b="1" dirty="0">
                        <a:solidFill>
                          <a:srgbClr val="FFFFFF"/>
                        </a:solidFill>
                      </a:endParaRPr>
                    </a:p>
                  </a:txBody>
                  <a:tcPr anchor="ctr">
                    <a:solidFill>
                      <a:schemeClr val="accent1"/>
                    </a:solidFill>
                  </a:tcPr>
                </a:tc>
                <a:tc>
                  <a:txBody>
                    <a:bodyPr/>
                    <a:lstStyle/>
                    <a:p>
                      <a:pPr algn="ctr"/>
                      <a:r>
                        <a:rPr lang="es-ES" sz="1500" b="1" dirty="0" smtClean="0">
                          <a:solidFill>
                            <a:srgbClr val="FFFFFF"/>
                          </a:solidFill>
                        </a:rPr>
                        <a:t>500 - &lt; 1,000</a:t>
                      </a:r>
                      <a:endParaRPr lang="es-ES" sz="1500" b="1" dirty="0">
                        <a:solidFill>
                          <a:srgbClr val="FFFFFF"/>
                        </a:solidFill>
                      </a:endParaRPr>
                    </a:p>
                  </a:txBody>
                  <a:tcPr anchor="ctr">
                    <a:solidFill>
                      <a:schemeClr val="accent1"/>
                    </a:solidFill>
                  </a:tcPr>
                </a:tc>
                <a:tc>
                  <a:txBody>
                    <a:bodyPr/>
                    <a:lstStyle/>
                    <a:p>
                      <a:pPr algn="ctr"/>
                      <a:r>
                        <a:rPr lang="es-ES" sz="1500" b="1" dirty="0" smtClean="0">
                          <a:solidFill>
                            <a:srgbClr val="FFFFFF"/>
                          </a:solidFill>
                        </a:rPr>
                        <a:t>1,000</a:t>
                      </a:r>
                      <a:r>
                        <a:rPr lang="es-ES" sz="1500" b="1" baseline="0" dirty="0" smtClean="0">
                          <a:solidFill>
                            <a:srgbClr val="FFFFFF"/>
                          </a:solidFill>
                        </a:rPr>
                        <a:t> - &lt; 3,000</a:t>
                      </a:r>
                      <a:endParaRPr lang="es-ES" sz="1500" b="1" dirty="0">
                        <a:solidFill>
                          <a:srgbClr val="FFFFFF"/>
                        </a:solidFill>
                      </a:endParaRPr>
                    </a:p>
                  </a:txBody>
                  <a:tcPr anchor="ctr">
                    <a:solidFill>
                      <a:schemeClr val="accent1"/>
                    </a:solidFill>
                  </a:tcPr>
                </a:tc>
                <a:tc>
                  <a:txBody>
                    <a:bodyPr/>
                    <a:lstStyle/>
                    <a:p>
                      <a:pPr algn="ctr"/>
                      <a:r>
                        <a:rPr lang="es-ES" sz="1500" b="1" dirty="0" smtClean="0">
                          <a:solidFill>
                            <a:srgbClr val="FFFFFF"/>
                          </a:solidFill>
                        </a:rPr>
                        <a:t>3,000</a:t>
                      </a:r>
                      <a:endParaRPr lang="es-ES" sz="1500" b="1" dirty="0">
                        <a:solidFill>
                          <a:srgbClr val="FFFFFF"/>
                        </a:solidFill>
                      </a:endParaRPr>
                    </a:p>
                  </a:txBody>
                  <a:tcPr anchor="ctr">
                    <a:solidFill>
                      <a:schemeClr val="accent1"/>
                    </a:solidFill>
                  </a:tcPr>
                </a:tc>
                <a:tc>
                  <a:txBody>
                    <a:bodyPr/>
                    <a:lstStyle/>
                    <a:p>
                      <a:pPr algn="ctr"/>
                      <a:r>
                        <a:rPr lang="es-ES" sz="1500" b="1" dirty="0" err="1" smtClean="0">
                          <a:solidFill>
                            <a:srgbClr val="FFFFFF"/>
                          </a:solidFill>
                        </a:rPr>
                        <a:t>n.i</a:t>
                      </a:r>
                      <a:r>
                        <a:rPr lang="es-ES" sz="1500" b="1" dirty="0" smtClean="0">
                          <a:solidFill>
                            <a:srgbClr val="FFFFFF"/>
                          </a:solidFill>
                        </a:rPr>
                        <a:t>.</a:t>
                      </a:r>
                      <a:endParaRPr lang="es-ES" sz="1500" b="1" dirty="0">
                        <a:solidFill>
                          <a:srgbClr val="FFFFFF"/>
                        </a:solidFill>
                      </a:endParaRPr>
                    </a:p>
                  </a:txBody>
                  <a:tcPr anchor="ctr">
                    <a:solidFill>
                      <a:schemeClr val="accent1"/>
                    </a:solidFill>
                  </a:tcPr>
                </a:tc>
              </a:tr>
              <a:tr h="271790">
                <a:tc>
                  <a:txBody>
                    <a:bodyPr/>
                    <a:lstStyle/>
                    <a:p>
                      <a:pPr algn="just">
                        <a:spcAft>
                          <a:spcPts val="0"/>
                        </a:spcAft>
                      </a:pPr>
                      <a:r>
                        <a:rPr lang="es-ES_tradnl" sz="1400" i="0" dirty="0">
                          <a:solidFill>
                            <a:srgbClr val="000000"/>
                          </a:solidFill>
                          <a:effectLst/>
                          <a:latin typeface="Calibri"/>
                          <a:ea typeface="Times New Roman"/>
                          <a:cs typeface="Times New Roman"/>
                        </a:rPr>
                        <a:t>GSD</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20.9</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11.5</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10.7</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17.3</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17.8</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6.4</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6.2</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0.9</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8.2</a:t>
                      </a:r>
                      <a:endParaRPr lang="es-ES_tradnl" sz="1400" i="0">
                        <a:effectLst/>
                        <a:latin typeface="Cambria"/>
                        <a:ea typeface="ＭＳ 明朝"/>
                        <a:cs typeface="Times New Roman"/>
                      </a:endParaRPr>
                    </a:p>
                  </a:txBody>
                  <a:tcPr marL="68580" marR="68580" marT="0" marB="0" anchor="ctr"/>
                </a:tc>
              </a:tr>
              <a:tr h="271790">
                <a:tc>
                  <a:txBody>
                    <a:bodyPr/>
                    <a:lstStyle/>
                    <a:p>
                      <a:pPr algn="just">
                        <a:spcAft>
                          <a:spcPts val="0"/>
                        </a:spcAft>
                      </a:pPr>
                      <a:r>
                        <a:rPr lang="es-ES_tradnl" sz="1400" i="0">
                          <a:solidFill>
                            <a:srgbClr val="000000"/>
                          </a:solidFill>
                          <a:effectLst/>
                          <a:latin typeface="Calibri"/>
                          <a:ea typeface="Times New Roman"/>
                          <a:cs typeface="Times New Roman"/>
                        </a:rPr>
                        <a:t>DN</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13.6</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6.8</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9.1</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13.6</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18.2</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11.4</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11.4</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15.9</a:t>
                      </a:r>
                      <a:endParaRPr lang="es-ES_tradnl" sz="1400" i="0">
                        <a:effectLst/>
                        <a:latin typeface="Cambria"/>
                        <a:ea typeface="ＭＳ 明朝"/>
                        <a:cs typeface="Times New Roman"/>
                      </a:endParaRPr>
                    </a:p>
                  </a:txBody>
                  <a:tcPr marL="68580" marR="68580" marT="0" marB="0" anchor="ctr"/>
                </a:tc>
              </a:tr>
              <a:tr h="271790">
                <a:tc>
                  <a:txBody>
                    <a:bodyPr/>
                    <a:lstStyle/>
                    <a:p>
                      <a:pPr algn="just">
                        <a:spcAft>
                          <a:spcPts val="0"/>
                        </a:spcAft>
                      </a:pPr>
                      <a:r>
                        <a:rPr lang="es-ES_tradnl" sz="1400" i="0">
                          <a:solidFill>
                            <a:srgbClr val="000000"/>
                          </a:solidFill>
                          <a:effectLst/>
                          <a:latin typeface="Calibri"/>
                          <a:ea typeface="Times New Roman"/>
                          <a:cs typeface="Times New Roman"/>
                        </a:rPr>
                        <a:t>SDE</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20.6</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11.8</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10.3</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19.1</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19.1</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4.4</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7.4</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1.5</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5.9</a:t>
                      </a:r>
                      <a:endParaRPr lang="es-ES_tradnl" sz="1400" i="0">
                        <a:effectLst/>
                        <a:latin typeface="Cambria"/>
                        <a:ea typeface="ＭＳ 明朝"/>
                        <a:cs typeface="Times New Roman"/>
                      </a:endParaRPr>
                    </a:p>
                  </a:txBody>
                  <a:tcPr marL="68580" marR="68580" marT="0" marB="0" anchor="ctr"/>
                </a:tc>
              </a:tr>
              <a:tr h="271790">
                <a:tc>
                  <a:txBody>
                    <a:bodyPr/>
                    <a:lstStyle/>
                    <a:p>
                      <a:pPr algn="just">
                        <a:spcAft>
                          <a:spcPts val="0"/>
                        </a:spcAft>
                      </a:pPr>
                      <a:r>
                        <a:rPr lang="es-ES_tradnl" sz="1400" i="0">
                          <a:solidFill>
                            <a:srgbClr val="000000"/>
                          </a:solidFill>
                          <a:effectLst/>
                          <a:latin typeface="Calibri"/>
                          <a:ea typeface="Times New Roman"/>
                          <a:cs typeface="Times New Roman"/>
                        </a:rPr>
                        <a:t>SDN</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51.2</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18.6</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11.6</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11.6</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4.7</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2.3</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0.0</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r>
              <a:tr h="271790">
                <a:tc>
                  <a:txBody>
                    <a:bodyPr/>
                    <a:lstStyle/>
                    <a:p>
                      <a:pPr algn="just">
                        <a:spcAft>
                          <a:spcPts val="0"/>
                        </a:spcAft>
                      </a:pPr>
                      <a:r>
                        <a:rPr lang="es-ES_tradnl" sz="1400" i="0">
                          <a:solidFill>
                            <a:srgbClr val="000000"/>
                          </a:solidFill>
                          <a:effectLst/>
                          <a:latin typeface="Calibri"/>
                          <a:ea typeface="Times New Roman"/>
                          <a:cs typeface="Times New Roman"/>
                        </a:rPr>
                        <a:t>SDO</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7.5</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13.2</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11.3</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15.1</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34.0</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9.4</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3.8</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1.9</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3.8</a:t>
                      </a:r>
                      <a:endParaRPr lang="es-ES_tradnl" sz="1400" i="0">
                        <a:effectLst/>
                        <a:latin typeface="Cambria"/>
                        <a:ea typeface="ＭＳ 明朝"/>
                        <a:cs typeface="Times New Roman"/>
                      </a:endParaRPr>
                    </a:p>
                  </a:txBody>
                  <a:tcPr marL="68580" marR="68580" marT="0" marB="0" anchor="ctr"/>
                </a:tc>
              </a:tr>
              <a:tr h="271790">
                <a:tc>
                  <a:txBody>
                    <a:bodyPr/>
                    <a:lstStyle/>
                    <a:p>
                      <a:pPr algn="just">
                        <a:spcAft>
                          <a:spcPts val="0"/>
                        </a:spcAft>
                      </a:pPr>
                      <a:r>
                        <a:rPr lang="es-ES_tradnl" sz="1400" i="0" dirty="0">
                          <a:solidFill>
                            <a:srgbClr val="000000"/>
                          </a:solidFill>
                          <a:effectLst/>
                          <a:latin typeface="Calibri"/>
                          <a:ea typeface="Times New Roman"/>
                          <a:cs typeface="Times New Roman"/>
                        </a:rPr>
                        <a:t>LA</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7.7</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7.7</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15.4</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38.5</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30.8</a:t>
                      </a:r>
                      <a:endParaRPr lang="es-ES_tradnl" sz="1400" i="0" dirty="0">
                        <a:effectLst/>
                        <a:latin typeface="Cambria"/>
                        <a:ea typeface="ＭＳ 明朝"/>
                        <a:cs typeface="Times New Roman"/>
                      </a:endParaRPr>
                    </a:p>
                  </a:txBody>
                  <a:tcPr marL="68580" marR="68580" marT="0" marB="0" anchor="ctr"/>
                </a:tc>
              </a:tr>
              <a:tr h="271790">
                <a:tc>
                  <a:txBody>
                    <a:bodyPr/>
                    <a:lstStyle/>
                    <a:p>
                      <a:pPr algn="just">
                        <a:spcAft>
                          <a:spcPts val="0"/>
                        </a:spcAft>
                      </a:pPr>
                      <a:r>
                        <a:rPr lang="es-ES_tradnl" sz="1400" i="0">
                          <a:solidFill>
                            <a:srgbClr val="000000"/>
                          </a:solidFill>
                          <a:effectLst/>
                          <a:latin typeface="Calibri"/>
                          <a:ea typeface="Times New Roman"/>
                          <a:cs typeface="Times New Roman"/>
                        </a:rPr>
                        <a:t>BC</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20.0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50.0</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20.0</a:t>
                      </a:r>
                      <a:endParaRPr lang="es-ES_tradnl" sz="1400" i="0">
                        <a:effectLst/>
                        <a:latin typeface="Cambria"/>
                        <a:ea typeface="ＭＳ 明朝"/>
                        <a:cs typeface="Times New Roman"/>
                      </a:endParaRPr>
                    </a:p>
                  </a:txBody>
                  <a:tcPr marL="68580" marR="68580" marT="0" marB="0" anchor="ctr"/>
                </a:tc>
              </a:tr>
              <a:tr h="271790">
                <a:tc>
                  <a:txBody>
                    <a:bodyPr/>
                    <a:lstStyle/>
                    <a:p>
                      <a:pPr algn="just">
                        <a:spcAft>
                          <a:spcPts val="0"/>
                        </a:spcAft>
                      </a:pPr>
                      <a:r>
                        <a:rPr lang="es-ES_tradnl" sz="1400" i="0">
                          <a:solidFill>
                            <a:srgbClr val="000000"/>
                          </a:solidFill>
                          <a:effectLst/>
                          <a:latin typeface="Calibri"/>
                          <a:ea typeface="Times New Roman"/>
                          <a:cs typeface="Times New Roman"/>
                        </a:rPr>
                        <a:t>SC</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6.1</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9.1</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12.1</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45.5</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21.2</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3.0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3.0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0.0</a:t>
                      </a:r>
                      <a:endParaRPr lang="es-ES_tradnl" sz="1400" i="0" dirty="0">
                        <a:effectLst/>
                        <a:latin typeface="Cambria"/>
                        <a:ea typeface="ＭＳ 明朝"/>
                        <a:cs typeface="Times New Roman"/>
                      </a:endParaRPr>
                    </a:p>
                  </a:txBody>
                  <a:tcPr marL="68580" marR="68580" marT="0" marB="0" anchor="ctr"/>
                </a:tc>
              </a:tr>
              <a:tr h="271790">
                <a:tc>
                  <a:txBody>
                    <a:bodyPr/>
                    <a:lstStyle/>
                    <a:p>
                      <a:pPr algn="just">
                        <a:spcAft>
                          <a:spcPts val="0"/>
                        </a:spcAft>
                      </a:pPr>
                      <a:r>
                        <a:rPr lang="es-ES_tradnl" sz="1400" i="0">
                          <a:solidFill>
                            <a:srgbClr val="000000"/>
                          </a:solidFill>
                          <a:effectLst/>
                          <a:latin typeface="Calibri"/>
                          <a:ea typeface="Times New Roman"/>
                          <a:cs typeface="Times New Roman"/>
                        </a:rPr>
                        <a:t>LV</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29.2</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20.8</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41.7</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4.2</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4.2</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r>
              <a:tr h="271790">
                <a:tc>
                  <a:txBody>
                    <a:bodyPr/>
                    <a:lstStyle/>
                    <a:p>
                      <a:pPr algn="just">
                        <a:spcAft>
                          <a:spcPts val="0"/>
                        </a:spcAft>
                      </a:pPr>
                      <a:r>
                        <a:rPr lang="es-ES_tradnl" sz="1400" i="0">
                          <a:solidFill>
                            <a:srgbClr val="000000"/>
                          </a:solidFill>
                          <a:effectLst/>
                          <a:latin typeface="Calibri"/>
                          <a:ea typeface="Times New Roman"/>
                          <a:cs typeface="Times New Roman"/>
                        </a:rPr>
                        <a:t>PP</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5.3</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21.1</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15.8</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36.9</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5.3</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15.8</a:t>
                      </a:r>
                      <a:endParaRPr lang="es-ES_tradnl" sz="1400" i="0" dirty="0">
                        <a:effectLst/>
                        <a:latin typeface="Cambria"/>
                        <a:ea typeface="ＭＳ 明朝"/>
                        <a:cs typeface="Times New Roman"/>
                      </a:endParaRPr>
                    </a:p>
                  </a:txBody>
                  <a:tcPr marL="68580" marR="68580" marT="0" marB="0" anchor="ctr"/>
                </a:tc>
              </a:tr>
              <a:tr h="271790">
                <a:tc>
                  <a:txBody>
                    <a:bodyPr/>
                    <a:lstStyle/>
                    <a:p>
                      <a:pPr algn="just">
                        <a:spcAft>
                          <a:spcPts val="0"/>
                        </a:spcAft>
                      </a:pPr>
                      <a:r>
                        <a:rPr lang="es-ES_tradnl" sz="1400" i="0">
                          <a:solidFill>
                            <a:srgbClr val="000000"/>
                          </a:solidFill>
                          <a:effectLst/>
                          <a:latin typeface="Calibri"/>
                          <a:ea typeface="Times New Roman"/>
                          <a:cs typeface="Times New Roman"/>
                        </a:rPr>
                        <a:t>HY</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13.0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8.7</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b="0" i="0" dirty="0">
                          <a:solidFill>
                            <a:srgbClr val="000000"/>
                          </a:solidFill>
                          <a:effectLst/>
                          <a:latin typeface="Calibri"/>
                          <a:ea typeface="Times New Roman"/>
                          <a:cs typeface="Times New Roman"/>
                        </a:rPr>
                        <a:t>17.4</a:t>
                      </a:r>
                      <a:endParaRPr lang="es-ES_tradnl" sz="1400" b="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34.8</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26.1</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r>
              <a:tr h="271790">
                <a:tc>
                  <a:txBody>
                    <a:bodyPr/>
                    <a:lstStyle/>
                    <a:p>
                      <a:pPr algn="just">
                        <a:spcAft>
                          <a:spcPts val="0"/>
                        </a:spcAft>
                      </a:pPr>
                      <a:r>
                        <a:rPr lang="es-ES_tradnl" sz="1400" i="0">
                          <a:solidFill>
                            <a:srgbClr val="000000"/>
                          </a:solidFill>
                          <a:effectLst/>
                          <a:latin typeface="Calibri"/>
                          <a:ea typeface="Times New Roman"/>
                          <a:cs typeface="Times New Roman"/>
                        </a:rPr>
                        <a:t>PCB</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22.2</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b="0" i="0" dirty="0">
                          <a:solidFill>
                            <a:srgbClr val="000000"/>
                          </a:solidFill>
                          <a:effectLst/>
                          <a:latin typeface="Calibri"/>
                          <a:ea typeface="Times New Roman"/>
                          <a:cs typeface="Times New Roman"/>
                        </a:rPr>
                        <a:t>11.1</a:t>
                      </a:r>
                      <a:endParaRPr lang="es-ES_tradnl" sz="1400" b="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38.9</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22.2</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0.0</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5.6</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0.0</a:t>
                      </a:r>
                      <a:endParaRPr lang="es-ES_tradnl" sz="1400" i="0" dirty="0">
                        <a:effectLst/>
                        <a:latin typeface="Cambria"/>
                        <a:ea typeface="ＭＳ 明朝"/>
                        <a:cs typeface="Times New Roman"/>
                      </a:endParaRPr>
                    </a:p>
                  </a:txBody>
                  <a:tcPr marL="68580" marR="68580" marT="0" marB="0" anchor="ctr"/>
                </a:tc>
              </a:tr>
              <a:tr h="271790">
                <a:tc>
                  <a:txBody>
                    <a:bodyPr/>
                    <a:lstStyle/>
                    <a:p>
                      <a:pPr algn="just">
                        <a:spcAft>
                          <a:spcPts val="0"/>
                        </a:spcAft>
                      </a:pPr>
                      <a:r>
                        <a:rPr lang="es-ES_tradnl" sz="1400" i="0">
                          <a:solidFill>
                            <a:srgbClr val="000000"/>
                          </a:solidFill>
                          <a:effectLst/>
                          <a:latin typeface="Calibri"/>
                          <a:ea typeface="Times New Roman"/>
                          <a:cs typeface="Times New Roman"/>
                        </a:rPr>
                        <a:t>SFM</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13.3</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13.3</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13.3</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40.0</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13.3</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6.7</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0.0</a:t>
                      </a:r>
                      <a:endParaRPr lang="es-ES_tradnl" sz="1400" i="0" dirty="0">
                        <a:effectLst/>
                        <a:latin typeface="Cambria"/>
                        <a:ea typeface="ＭＳ 明朝"/>
                        <a:cs typeface="Times New Roman"/>
                      </a:endParaRPr>
                    </a:p>
                  </a:txBody>
                  <a:tcPr marL="68580" marR="68580" marT="0" marB="0" anchor="ctr"/>
                </a:tc>
              </a:tr>
            </a:tbl>
          </a:graphicData>
        </a:graphic>
      </p:graphicFrame>
      <p:sp>
        <p:nvSpPr>
          <p:cNvPr id="5" name="CuadroTexto 4"/>
          <p:cNvSpPr txBox="1"/>
          <p:nvPr/>
        </p:nvSpPr>
        <p:spPr>
          <a:xfrm>
            <a:off x="440267" y="6179408"/>
            <a:ext cx="1141120" cy="261610"/>
          </a:xfrm>
          <a:prstGeom prst="rect">
            <a:avLst/>
          </a:prstGeom>
          <a:noFill/>
        </p:spPr>
        <p:txBody>
          <a:bodyPr wrap="none" rtlCol="0">
            <a:spAutoFit/>
          </a:bodyPr>
          <a:lstStyle/>
          <a:p>
            <a:r>
              <a:rPr lang="es-ES" sz="1100" dirty="0" err="1" smtClean="0"/>
              <a:t>n.i</a:t>
            </a:r>
            <a:r>
              <a:rPr lang="es-ES" sz="1100" dirty="0" smtClean="0"/>
              <a:t>.: No informa</a:t>
            </a:r>
            <a:endParaRPr lang="es-ES" sz="1100" dirty="0"/>
          </a:p>
        </p:txBody>
      </p:sp>
      <p:sp>
        <p:nvSpPr>
          <p:cNvPr id="6" name="CuadroTexto 5"/>
          <p:cNvSpPr txBox="1"/>
          <p:nvPr/>
        </p:nvSpPr>
        <p:spPr>
          <a:xfrm>
            <a:off x="418279" y="6441018"/>
            <a:ext cx="7277168" cy="261610"/>
          </a:xfrm>
          <a:prstGeom prst="rect">
            <a:avLst/>
          </a:prstGeom>
          <a:noFill/>
        </p:spPr>
        <p:txBody>
          <a:bodyPr wrap="none" rtlCol="0">
            <a:spAutoFit/>
          </a:bodyPr>
          <a:lstStyle/>
          <a:p>
            <a:r>
              <a:rPr lang="es-ES" sz="1100" i="1" dirty="0" smtClean="0">
                <a:solidFill>
                  <a:srgbClr val="800000"/>
                </a:solidFill>
              </a:rPr>
              <a:t>(El </a:t>
            </a:r>
            <a:r>
              <a:rPr lang="es-ES" sz="1100" i="1" dirty="0">
                <a:solidFill>
                  <a:srgbClr val="800000"/>
                </a:solidFill>
              </a:rPr>
              <a:t>registro de montos altos de cuota inicial se reserva para los hogares demandantes de vivienda </a:t>
            </a:r>
            <a:r>
              <a:rPr lang="es-ES" sz="1100" i="1" dirty="0" smtClean="0">
                <a:solidFill>
                  <a:srgbClr val="800000"/>
                </a:solidFill>
              </a:rPr>
              <a:t>de precio alto)</a:t>
            </a:r>
            <a:endParaRPr lang="es-ES" sz="1100" i="1" dirty="0">
              <a:solidFill>
                <a:srgbClr val="800000"/>
              </a:solidFill>
            </a:endParaRPr>
          </a:p>
        </p:txBody>
      </p:sp>
    </p:spTree>
    <p:extLst>
      <p:ext uri="{BB962C8B-B14F-4D97-AF65-F5344CB8AC3E}">
        <p14:creationId xmlns:p14="http://schemas.microsoft.com/office/powerpoint/2010/main" val="132542536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b="1" dirty="0" smtClean="0"/>
              <a:t>TIEMPO PARA REUNIR LA CUOTA INICIAL</a:t>
            </a:r>
            <a:br>
              <a:rPr lang="es-ES" sz="2800" b="1" dirty="0" smtClean="0"/>
            </a:br>
            <a:r>
              <a:rPr lang="es-ES" sz="2300" dirty="0" smtClean="0"/>
              <a:t>(% Hogares) Julio de 2017</a:t>
            </a:r>
            <a:endParaRPr lang="es-ES" sz="23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45390001"/>
              </p:ext>
            </p:extLst>
          </p:nvPr>
        </p:nvGraphicFramePr>
        <p:xfrm>
          <a:off x="457200" y="1642534"/>
          <a:ext cx="8229600" cy="4233512"/>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09051">
                <a:tc rowSpan="2">
                  <a:txBody>
                    <a:bodyPr/>
                    <a:lstStyle/>
                    <a:p>
                      <a:pPr algn="ctr"/>
                      <a:r>
                        <a:rPr lang="es-ES" dirty="0" smtClean="0"/>
                        <a:t>Municipio</a:t>
                      </a:r>
                      <a:endParaRPr lang="es-ES" dirty="0"/>
                    </a:p>
                  </a:txBody>
                  <a:tcPr anchor="ctr"/>
                </a:tc>
                <a:tc gridSpan="5">
                  <a:txBody>
                    <a:bodyPr/>
                    <a:lstStyle/>
                    <a:p>
                      <a:pPr algn="ctr"/>
                      <a:r>
                        <a:rPr lang="es-ES" dirty="0" smtClean="0"/>
                        <a:t>Tiempo</a:t>
                      </a:r>
                      <a:r>
                        <a:rPr lang="es-ES" baseline="0" dirty="0" smtClean="0"/>
                        <a:t> para reunir la cuota inicial</a:t>
                      </a:r>
                      <a:r>
                        <a:rPr lang="es-ES" dirty="0" smtClean="0"/>
                        <a:t> (meses)</a:t>
                      </a:r>
                      <a:endParaRPr lang="es-ES" dirty="0"/>
                    </a:p>
                  </a:txBody>
                  <a:tcPr anchor="ctr"/>
                </a:tc>
                <a:tc hMerge="1">
                  <a:txBody>
                    <a:bodyPr/>
                    <a:lstStyle/>
                    <a:p>
                      <a:endParaRPr lang="es-ES" dirty="0"/>
                    </a:p>
                  </a:txBody>
                  <a:tcPr anchor="ctr"/>
                </a:tc>
                <a:tc hMerge="1">
                  <a:txBody>
                    <a:bodyPr/>
                    <a:lstStyle/>
                    <a:p>
                      <a:endParaRPr lang="es-ES" dirty="0"/>
                    </a:p>
                  </a:txBody>
                  <a:tcPr anchor="ctr"/>
                </a:tc>
                <a:tc hMerge="1">
                  <a:txBody>
                    <a:bodyPr/>
                    <a:lstStyle/>
                    <a:p>
                      <a:endParaRPr lang="es-ES" dirty="0"/>
                    </a:p>
                  </a:txBody>
                  <a:tcPr anchor="ctr"/>
                </a:tc>
                <a:tc hMerge="1">
                  <a:txBody>
                    <a:bodyPr/>
                    <a:lstStyle/>
                    <a:p>
                      <a:endParaRPr lang="es-ES" dirty="0"/>
                    </a:p>
                  </a:txBody>
                  <a:tcPr anchor="ctr"/>
                </a:tc>
              </a:tr>
              <a:tr h="309051">
                <a:tc vMerge="1">
                  <a:txBody>
                    <a:bodyPr/>
                    <a:lstStyle/>
                    <a:p>
                      <a:endParaRPr lang="es-ES" dirty="0"/>
                    </a:p>
                  </a:txBody>
                  <a:tcPr anchor="ctr">
                    <a:solidFill>
                      <a:schemeClr val="accent1"/>
                    </a:solidFill>
                  </a:tcPr>
                </a:tc>
                <a:tc>
                  <a:txBody>
                    <a:bodyPr/>
                    <a:lstStyle/>
                    <a:p>
                      <a:pPr algn="ctr"/>
                      <a:r>
                        <a:rPr lang="es-ES" b="1" dirty="0" smtClean="0">
                          <a:solidFill>
                            <a:srgbClr val="FFFFFF"/>
                          </a:solidFill>
                        </a:rPr>
                        <a:t>Ya la tiene</a:t>
                      </a:r>
                      <a:endParaRPr lang="es-ES" b="1" dirty="0">
                        <a:solidFill>
                          <a:srgbClr val="FFFFFF"/>
                        </a:solidFill>
                      </a:endParaRPr>
                    </a:p>
                  </a:txBody>
                  <a:tcPr anchor="ctr">
                    <a:solidFill>
                      <a:schemeClr val="accent1"/>
                    </a:solidFill>
                  </a:tcPr>
                </a:tc>
                <a:tc>
                  <a:txBody>
                    <a:bodyPr/>
                    <a:lstStyle/>
                    <a:p>
                      <a:pPr algn="ctr"/>
                      <a:r>
                        <a:rPr lang="es-ES" b="1" dirty="0" smtClean="0">
                          <a:solidFill>
                            <a:srgbClr val="FFFFFF"/>
                          </a:solidFill>
                        </a:rPr>
                        <a:t>&lt; 6</a:t>
                      </a:r>
                      <a:endParaRPr lang="es-ES" b="1" dirty="0">
                        <a:solidFill>
                          <a:srgbClr val="FFFFFF"/>
                        </a:solidFill>
                      </a:endParaRPr>
                    </a:p>
                  </a:txBody>
                  <a:tcPr anchor="ctr">
                    <a:solidFill>
                      <a:schemeClr val="accent1"/>
                    </a:solidFill>
                  </a:tcPr>
                </a:tc>
                <a:tc>
                  <a:txBody>
                    <a:bodyPr/>
                    <a:lstStyle/>
                    <a:p>
                      <a:pPr algn="ctr"/>
                      <a:r>
                        <a:rPr lang="es-ES" b="1" dirty="0" smtClean="0">
                          <a:solidFill>
                            <a:srgbClr val="FFFFFF"/>
                          </a:solidFill>
                        </a:rPr>
                        <a:t>6 a &lt; 12</a:t>
                      </a:r>
                      <a:endParaRPr lang="es-ES" b="1" dirty="0">
                        <a:solidFill>
                          <a:srgbClr val="FFFFFF"/>
                        </a:solidFill>
                      </a:endParaRPr>
                    </a:p>
                  </a:txBody>
                  <a:tcPr anchor="ctr">
                    <a:solidFill>
                      <a:schemeClr val="accent1"/>
                    </a:solidFill>
                  </a:tcPr>
                </a:tc>
                <a:tc>
                  <a:txBody>
                    <a:bodyPr/>
                    <a:lstStyle/>
                    <a:p>
                      <a:pPr algn="ctr"/>
                      <a:r>
                        <a:rPr lang="es-ES" b="1" dirty="0" smtClean="0">
                          <a:solidFill>
                            <a:srgbClr val="FFFFFF"/>
                          </a:solidFill>
                        </a:rPr>
                        <a:t>12 a 24</a:t>
                      </a:r>
                      <a:endParaRPr lang="es-ES" b="1" dirty="0">
                        <a:solidFill>
                          <a:srgbClr val="FFFFFF"/>
                        </a:solidFill>
                      </a:endParaRPr>
                    </a:p>
                  </a:txBody>
                  <a:tcPr anchor="ctr">
                    <a:solidFill>
                      <a:schemeClr val="accent1"/>
                    </a:solidFill>
                  </a:tcPr>
                </a:tc>
                <a:tc>
                  <a:txBody>
                    <a:bodyPr/>
                    <a:lstStyle/>
                    <a:p>
                      <a:pPr algn="ctr"/>
                      <a:r>
                        <a:rPr lang="es-ES" b="1" dirty="0" smtClean="0">
                          <a:solidFill>
                            <a:srgbClr val="FFFFFF"/>
                          </a:solidFill>
                        </a:rPr>
                        <a:t>Más de 24</a:t>
                      </a:r>
                      <a:endParaRPr lang="es-ES" b="1" dirty="0">
                        <a:solidFill>
                          <a:srgbClr val="FFFFFF"/>
                        </a:solidFill>
                      </a:endParaRPr>
                    </a:p>
                  </a:txBody>
                  <a:tcPr anchor="ctr">
                    <a:solidFill>
                      <a:schemeClr val="accent1"/>
                    </a:solidFill>
                  </a:tcPr>
                </a:tc>
              </a:tr>
              <a:tr h="269384">
                <a:tc>
                  <a:txBody>
                    <a:bodyPr/>
                    <a:lstStyle/>
                    <a:p>
                      <a:pPr>
                        <a:spcAft>
                          <a:spcPts val="0"/>
                        </a:spcAft>
                      </a:pPr>
                      <a:r>
                        <a:rPr lang="es-ES_tradnl" sz="1600" i="0">
                          <a:solidFill>
                            <a:srgbClr val="000000"/>
                          </a:solidFill>
                          <a:effectLst/>
                          <a:latin typeface="Calibri"/>
                          <a:ea typeface="Times New Roman"/>
                          <a:cs typeface="Times New Roman"/>
                        </a:rPr>
                        <a:t>GSD</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40.7</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35.4</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13.0</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9.9</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0.9</a:t>
                      </a:r>
                      <a:endParaRPr lang="es-ES_tradnl" sz="1600" i="0">
                        <a:effectLst/>
                        <a:latin typeface="Cambria"/>
                        <a:ea typeface="ＭＳ 明朝"/>
                        <a:cs typeface="Times New Roman"/>
                      </a:endParaRPr>
                    </a:p>
                  </a:txBody>
                  <a:tcPr marL="68580" marR="68580" marT="0" marB="0" anchor="ctr"/>
                </a:tc>
              </a:tr>
              <a:tr h="269384">
                <a:tc>
                  <a:txBody>
                    <a:bodyPr/>
                    <a:lstStyle/>
                    <a:p>
                      <a:pPr>
                        <a:spcAft>
                          <a:spcPts val="0"/>
                        </a:spcAft>
                      </a:pPr>
                      <a:r>
                        <a:rPr lang="es-ES_tradnl" sz="1600" i="0">
                          <a:solidFill>
                            <a:srgbClr val="000000"/>
                          </a:solidFill>
                          <a:effectLst/>
                          <a:latin typeface="Calibri"/>
                          <a:ea typeface="Times New Roman"/>
                          <a:cs typeface="Times New Roman"/>
                        </a:rPr>
                        <a:t>DN</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45.5</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29.5</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9.1</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15.9</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r>
              <a:tr h="269384">
                <a:tc>
                  <a:txBody>
                    <a:bodyPr/>
                    <a:lstStyle/>
                    <a:p>
                      <a:pPr>
                        <a:spcAft>
                          <a:spcPts val="0"/>
                        </a:spcAft>
                      </a:pPr>
                      <a:r>
                        <a:rPr lang="es-ES_tradnl" sz="1600" i="0">
                          <a:solidFill>
                            <a:srgbClr val="000000"/>
                          </a:solidFill>
                          <a:effectLst/>
                          <a:latin typeface="Calibri"/>
                          <a:ea typeface="Times New Roman"/>
                          <a:cs typeface="Times New Roman"/>
                        </a:rPr>
                        <a:t>SDE</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33.8</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36.8</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16.2</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11.8</a:t>
                      </a:r>
                      <a:endParaRPr lang="es-ES_tradnl" sz="16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1.5</a:t>
                      </a:r>
                      <a:endParaRPr lang="es-ES_tradnl" sz="1600" i="0" dirty="0">
                        <a:effectLst/>
                        <a:latin typeface="Cambria"/>
                        <a:ea typeface="ＭＳ 明朝"/>
                        <a:cs typeface="Times New Roman"/>
                      </a:endParaRPr>
                    </a:p>
                  </a:txBody>
                  <a:tcPr marL="68580" marR="68580" marT="0" marB="0" anchor="ctr"/>
                </a:tc>
              </a:tr>
              <a:tr h="269384">
                <a:tc>
                  <a:txBody>
                    <a:bodyPr/>
                    <a:lstStyle/>
                    <a:p>
                      <a:pPr>
                        <a:spcAft>
                          <a:spcPts val="0"/>
                        </a:spcAft>
                      </a:pPr>
                      <a:r>
                        <a:rPr lang="es-ES_tradnl" sz="1600" i="0">
                          <a:solidFill>
                            <a:srgbClr val="000000"/>
                          </a:solidFill>
                          <a:effectLst/>
                          <a:latin typeface="Calibri"/>
                          <a:ea typeface="Times New Roman"/>
                          <a:cs typeface="Times New Roman"/>
                        </a:rPr>
                        <a:t>SDN</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37.2</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44.2</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16.3</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2.3</a:t>
                      </a:r>
                      <a:endParaRPr lang="es-ES_tradnl" sz="1600" i="0" dirty="0">
                        <a:effectLst/>
                        <a:latin typeface="Cambria"/>
                        <a:ea typeface="ＭＳ 明朝"/>
                        <a:cs typeface="Times New Roman"/>
                      </a:endParaRPr>
                    </a:p>
                  </a:txBody>
                  <a:tcPr marL="68580" marR="68580" marT="0" marB="0" anchor="ctr"/>
                </a:tc>
              </a:tr>
              <a:tr h="269384">
                <a:tc>
                  <a:txBody>
                    <a:bodyPr/>
                    <a:lstStyle/>
                    <a:p>
                      <a:pPr>
                        <a:spcAft>
                          <a:spcPts val="0"/>
                        </a:spcAft>
                      </a:pPr>
                      <a:r>
                        <a:rPr lang="es-ES_tradnl" sz="1600" i="0">
                          <a:solidFill>
                            <a:srgbClr val="000000"/>
                          </a:solidFill>
                          <a:effectLst/>
                          <a:latin typeface="Calibri"/>
                          <a:ea typeface="Times New Roman"/>
                          <a:cs typeface="Times New Roman"/>
                        </a:rPr>
                        <a:t>SDO</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49.1</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35.8</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9.4</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5.7</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0.0</a:t>
                      </a:r>
                      <a:endParaRPr lang="es-ES_tradnl" sz="1600" i="0" dirty="0">
                        <a:effectLst/>
                        <a:latin typeface="Cambria"/>
                        <a:ea typeface="ＭＳ 明朝"/>
                        <a:cs typeface="Times New Roman"/>
                      </a:endParaRPr>
                    </a:p>
                  </a:txBody>
                  <a:tcPr marL="68580" marR="68580" marT="0" marB="0" anchor="ctr"/>
                </a:tc>
              </a:tr>
              <a:tr h="269384">
                <a:tc>
                  <a:txBody>
                    <a:bodyPr/>
                    <a:lstStyle/>
                    <a:p>
                      <a:pPr>
                        <a:spcAft>
                          <a:spcPts val="0"/>
                        </a:spcAft>
                      </a:pPr>
                      <a:r>
                        <a:rPr lang="es-ES_tradnl" sz="1600" i="0">
                          <a:solidFill>
                            <a:srgbClr val="000000"/>
                          </a:solidFill>
                          <a:effectLst/>
                          <a:latin typeface="Calibri"/>
                          <a:ea typeface="Times New Roman"/>
                          <a:cs typeface="Times New Roman"/>
                        </a:rPr>
                        <a:t>LA</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69.2</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23.1</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7.7</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r>
              <a:tr h="269384">
                <a:tc>
                  <a:txBody>
                    <a:bodyPr/>
                    <a:lstStyle/>
                    <a:p>
                      <a:pPr>
                        <a:spcAft>
                          <a:spcPts val="0"/>
                        </a:spcAft>
                      </a:pPr>
                      <a:r>
                        <a:rPr lang="es-ES_tradnl" sz="1600" i="0">
                          <a:solidFill>
                            <a:srgbClr val="000000"/>
                          </a:solidFill>
                          <a:effectLst/>
                          <a:latin typeface="Calibri"/>
                          <a:ea typeface="Times New Roman"/>
                          <a:cs typeface="Times New Roman"/>
                        </a:rPr>
                        <a:t>BC</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30.0</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30.0</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30.0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0.0</a:t>
                      </a:r>
                      <a:endParaRPr lang="es-ES_tradnl" sz="1600" i="0" dirty="0">
                        <a:effectLst/>
                        <a:latin typeface="Cambria"/>
                        <a:ea typeface="ＭＳ 明朝"/>
                        <a:cs typeface="Times New Roman"/>
                      </a:endParaRPr>
                    </a:p>
                  </a:txBody>
                  <a:tcPr marL="68580" marR="68580" marT="0" marB="0" anchor="ctr"/>
                </a:tc>
              </a:tr>
              <a:tr h="269384">
                <a:tc>
                  <a:txBody>
                    <a:bodyPr/>
                    <a:lstStyle/>
                    <a:p>
                      <a:pPr>
                        <a:spcAft>
                          <a:spcPts val="0"/>
                        </a:spcAft>
                      </a:pPr>
                      <a:r>
                        <a:rPr lang="es-ES_tradnl" sz="1600" i="0">
                          <a:solidFill>
                            <a:srgbClr val="000000"/>
                          </a:solidFill>
                          <a:effectLst/>
                          <a:latin typeface="Calibri"/>
                          <a:ea typeface="Times New Roman"/>
                          <a:cs typeface="Times New Roman"/>
                        </a:rPr>
                        <a:t>SC</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27.3</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33.3</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18.2</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18.2</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3.0</a:t>
                      </a:r>
                      <a:endParaRPr lang="es-ES_tradnl" sz="1600" i="0" dirty="0">
                        <a:effectLst/>
                        <a:latin typeface="Cambria"/>
                        <a:ea typeface="ＭＳ 明朝"/>
                        <a:cs typeface="Times New Roman"/>
                      </a:endParaRPr>
                    </a:p>
                  </a:txBody>
                  <a:tcPr marL="68580" marR="68580" marT="0" marB="0" anchor="ctr"/>
                </a:tc>
              </a:tr>
              <a:tr h="269384">
                <a:tc>
                  <a:txBody>
                    <a:bodyPr/>
                    <a:lstStyle/>
                    <a:p>
                      <a:pPr>
                        <a:spcAft>
                          <a:spcPts val="0"/>
                        </a:spcAft>
                      </a:pPr>
                      <a:r>
                        <a:rPr lang="es-ES_tradnl" sz="1600" i="0">
                          <a:solidFill>
                            <a:srgbClr val="000000"/>
                          </a:solidFill>
                          <a:effectLst/>
                          <a:latin typeface="Calibri"/>
                          <a:ea typeface="Times New Roman"/>
                          <a:cs typeface="Times New Roman"/>
                        </a:rPr>
                        <a:t>LV</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20.8</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41.7</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20.8</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16.7</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0.0</a:t>
                      </a:r>
                      <a:endParaRPr lang="es-ES_tradnl" sz="1600" i="0" dirty="0">
                        <a:effectLst/>
                        <a:latin typeface="Cambria"/>
                        <a:ea typeface="ＭＳ 明朝"/>
                        <a:cs typeface="Times New Roman"/>
                      </a:endParaRPr>
                    </a:p>
                  </a:txBody>
                  <a:tcPr marL="68580" marR="68580" marT="0" marB="0" anchor="ctr"/>
                </a:tc>
              </a:tr>
              <a:tr h="269384">
                <a:tc>
                  <a:txBody>
                    <a:bodyPr/>
                    <a:lstStyle/>
                    <a:p>
                      <a:pPr>
                        <a:spcAft>
                          <a:spcPts val="0"/>
                        </a:spcAft>
                      </a:pPr>
                      <a:r>
                        <a:rPr lang="es-ES_tradnl" sz="1600" i="0">
                          <a:solidFill>
                            <a:srgbClr val="000000"/>
                          </a:solidFill>
                          <a:effectLst/>
                          <a:latin typeface="Calibri"/>
                          <a:ea typeface="Times New Roman"/>
                          <a:cs typeface="Times New Roman"/>
                        </a:rPr>
                        <a:t>PP</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42.1</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10.5</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31.6</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15.8</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0.0</a:t>
                      </a:r>
                      <a:endParaRPr lang="es-ES_tradnl" sz="1600" i="0" dirty="0">
                        <a:effectLst/>
                        <a:latin typeface="Cambria"/>
                        <a:ea typeface="ＭＳ 明朝"/>
                        <a:cs typeface="Times New Roman"/>
                      </a:endParaRPr>
                    </a:p>
                  </a:txBody>
                  <a:tcPr marL="68580" marR="68580" marT="0" marB="0" anchor="ctr"/>
                </a:tc>
              </a:tr>
              <a:tr h="269384">
                <a:tc>
                  <a:txBody>
                    <a:bodyPr/>
                    <a:lstStyle/>
                    <a:p>
                      <a:pPr>
                        <a:spcAft>
                          <a:spcPts val="0"/>
                        </a:spcAft>
                      </a:pPr>
                      <a:r>
                        <a:rPr lang="es-ES_tradnl" sz="1600" i="0">
                          <a:solidFill>
                            <a:srgbClr val="000000"/>
                          </a:solidFill>
                          <a:effectLst/>
                          <a:latin typeface="Calibri"/>
                          <a:ea typeface="Times New Roman"/>
                          <a:cs typeface="Times New Roman"/>
                        </a:rPr>
                        <a:t>HY</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60.9</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26.1</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13.0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0.0</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0.0</a:t>
                      </a:r>
                      <a:endParaRPr lang="es-ES_tradnl" sz="1600" i="0" dirty="0">
                        <a:effectLst/>
                        <a:latin typeface="Cambria"/>
                        <a:ea typeface="ＭＳ 明朝"/>
                        <a:cs typeface="Times New Roman"/>
                      </a:endParaRPr>
                    </a:p>
                  </a:txBody>
                  <a:tcPr marL="68580" marR="68580" marT="0" marB="0" anchor="ctr"/>
                </a:tc>
              </a:tr>
              <a:tr h="269384">
                <a:tc>
                  <a:txBody>
                    <a:bodyPr/>
                    <a:lstStyle/>
                    <a:p>
                      <a:pPr>
                        <a:spcAft>
                          <a:spcPts val="0"/>
                        </a:spcAft>
                      </a:pPr>
                      <a:r>
                        <a:rPr lang="es-ES_tradnl" sz="1600" i="0">
                          <a:solidFill>
                            <a:srgbClr val="000000"/>
                          </a:solidFill>
                          <a:effectLst/>
                          <a:latin typeface="Calibri"/>
                          <a:ea typeface="Times New Roman"/>
                          <a:cs typeface="Times New Roman"/>
                        </a:rPr>
                        <a:t>PCB</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33.4</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38.9</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11.1</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11.1</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5.6</a:t>
                      </a:r>
                      <a:endParaRPr lang="es-ES_tradnl" sz="1600" i="0" dirty="0">
                        <a:effectLst/>
                        <a:latin typeface="Cambria"/>
                        <a:ea typeface="ＭＳ 明朝"/>
                        <a:cs typeface="Times New Roman"/>
                      </a:endParaRPr>
                    </a:p>
                  </a:txBody>
                  <a:tcPr marL="68580" marR="68580" marT="0" marB="0" anchor="ctr"/>
                </a:tc>
              </a:tr>
              <a:tr h="269384">
                <a:tc>
                  <a:txBody>
                    <a:bodyPr/>
                    <a:lstStyle/>
                    <a:p>
                      <a:pPr>
                        <a:spcAft>
                          <a:spcPts val="0"/>
                        </a:spcAft>
                      </a:pPr>
                      <a:r>
                        <a:rPr lang="es-ES_tradnl" sz="1600" i="0">
                          <a:solidFill>
                            <a:srgbClr val="000000"/>
                          </a:solidFill>
                          <a:effectLst/>
                          <a:latin typeface="Calibri"/>
                          <a:ea typeface="Times New Roman"/>
                          <a:cs typeface="Times New Roman"/>
                        </a:rPr>
                        <a:t>SFM</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b="1" i="0" dirty="0">
                          <a:solidFill>
                            <a:srgbClr val="000000"/>
                          </a:solidFill>
                          <a:effectLst/>
                          <a:latin typeface="Calibri"/>
                          <a:ea typeface="Times New Roman"/>
                          <a:cs typeface="Times New Roman"/>
                        </a:rPr>
                        <a:t>60.0</a:t>
                      </a:r>
                      <a:endParaRPr lang="es-ES_tradnl" sz="16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26.7</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6.7</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a:solidFill>
                            <a:srgbClr val="000000"/>
                          </a:solidFill>
                          <a:effectLst/>
                          <a:latin typeface="Calibri"/>
                          <a:ea typeface="Times New Roman"/>
                          <a:cs typeface="Times New Roman"/>
                        </a:rPr>
                        <a:t>6.7</a:t>
                      </a:r>
                      <a:endParaRPr lang="es-ES_tradnl" sz="1600" i="0">
                        <a:effectLst/>
                        <a:latin typeface="Cambria"/>
                        <a:ea typeface="ＭＳ 明朝"/>
                        <a:cs typeface="Times New Roman"/>
                      </a:endParaRPr>
                    </a:p>
                  </a:txBody>
                  <a:tcPr marL="68580" marR="68580" marT="0" marB="0" anchor="ctr"/>
                </a:tc>
                <a:tc>
                  <a:txBody>
                    <a:bodyPr/>
                    <a:lstStyle/>
                    <a:p>
                      <a:pPr algn="r">
                        <a:spcAft>
                          <a:spcPts val="0"/>
                        </a:spcAft>
                      </a:pPr>
                      <a:r>
                        <a:rPr lang="es-ES_tradnl" sz="1600" i="0" dirty="0">
                          <a:solidFill>
                            <a:srgbClr val="000000"/>
                          </a:solidFill>
                          <a:effectLst/>
                          <a:latin typeface="Calibri"/>
                          <a:ea typeface="Times New Roman"/>
                          <a:cs typeface="Times New Roman"/>
                        </a:rPr>
                        <a:t>0.0</a:t>
                      </a:r>
                      <a:endParaRPr lang="es-ES_tradnl" sz="1600" i="0" dirty="0">
                        <a:effectLst/>
                        <a:latin typeface="Cambria"/>
                        <a:ea typeface="ＭＳ 明朝"/>
                        <a:cs typeface="Times New Roman"/>
                      </a:endParaRPr>
                    </a:p>
                  </a:txBody>
                  <a:tcPr marL="68580" marR="68580" marT="0" marB="0" anchor="ctr"/>
                </a:tc>
              </a:tr>
            </a:tbl>
          </a:graphicData>
        </a:graphic>
      </p:graphicFrame>
      <p:sp>
        <p:nvSpPr>
          <p:cNvPr id="5" name="CuadroTexto 4"/>
          <p:cNvSpPr txBox="1"/>
          <p:nvPr/>
        </p:nvSpPr>
        <p:spPr>
          <a:xfrm>
            <a:off x="418279" y="6166910"/>
            <a:ext cx="8268521" cy="437089"/>
          </a:xfrm>
          <a:prstGeom prst="rect">
            <a:avLst/>
          </a:prstGeom>
          <a:noFill/>
        </p:spPr>
        <p:txBody>
          <a:bodyPr wrap="square" rtlCol="0">
            <a:spAutoFit/>
          </a:bodyPr>
          <a:lstStyle/>
          <a:p>
            <a:pPr algn="just"/>
            <a:r>
              <a:rPr lang="es-ES" sz="1100" i="1" dirty="0" smtClean="0">
                <a:solidFill>
                  <a:srgbClr val="800000"/>
                </a:solidFill>
              </a:rPr>
              <a:t>(Los hogares demandantes de vivienda de SDO del segmento RD$ Hasta 500, requieren un plazo de seis a doce meses para reunir la cuota inicial )</a:t>
            </a:r>
            <a:endParaRPr lang="es-ES" sz="1100" i="1" dirty="0">
              <a:solidFill>
                <a:srgbClr val="800000"/>
              </a:solidFill>
            </a:endParaRPr>
          </a:p>
        </p:txBody>
      </p:sp>
    </p:spTree>
    <p:extLst>
      <p:ext uri="{BB962C8B-B14F-4D97-AF65-F5344CB8AC3E}">
        <p14:creationId xmlns:p14="http://schemas.microsoft.com/office/powerpoint/2010/main" val="370062608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700" b="1" dirty="0" smtClean="0"/>
              <a:t>FUENTES DE PROCEDENCIA DE LA CUOTA INICIAL</a:t>
            </a:r>
            <a:endParaRPr lang="es-ES" sz="2700" b="1" dirty="0"/>
          </a:p>
        </p:txBody>
      </p:sp>
      <p:sp>
        <p:nvSpPr>
          <p:cNvPr id="3" name="Marcador de contenido 2"/>
          <p:cNvSpPr>
            <a:spLocks noGrp="1"/>
          </p:cNvSpPr>
          <p:nvPr>
            <p:ph idx="1"/>
          </p:nvPr>
        </p:nvSpPr>
        <p:spPr/>
        <p:txBody>
          <a:bodyPr anchor="ctr">
            <a:normAutofit/>
          </a:bodyPr>
          <a:lstStyle/>
          <a:p>
            <a:pPr algn="just"/>
            <a:r>
              <a:rPr lang="es-ES" sz="2000" dirty="0" smtClean="0"/>
              <a:t>De </a:t>
            </a:r>
            <a:r>
              <a:rPr lang="es-ES" sz="2000" dirty="0"/>
              <a:t>ocho posibles alternativas consideradas, </a:t>
            </a:r>
            <a:r>
              <a:rPr lang="es-ES" sz="2000" dirty="0" smtClean="0"/>
              <a:t>la </a:t>
            </a:r>
            <a:r>
              <a:rPr lang="es-ES" sz="2000" dirty="0"/>
              <a:t>fuente primordial corresponde a </a:t>
            </a:r>
            <a:r>
              <a:rPr lang="es-ES" sz="2000" b="1" dirty="0"/>
              <a:t>ahorros </a:t>
            </a:r>
            <a:r>
              <a:rPr lang="es-ES" sz="2000" dirty="0"/>
              <a:t>la cual abarca la mayoría de los hogares, en orden de importancia, en </a:t>
            </a:r>
            <a:r>
              <a:rPr lang="es-ES" sz="2000" dirty="0" smtClean="0"/>
              <a:t>BC</a:t>
            </a:r>
            <a:r>
              <a:rPr lang="es-ES" sz="2000" dirty="0"/>
              <a:t>, SDN, LA, SFM, PP, HY, SC y PCB; y la proporción más alta de los mismos en </a:t>
            </a:r>
            <a:r>
              <a:rPr lang="es-ES" sz="2000" dirty="0" smtClean="0"/>
              <a:t>SDO</a:t>
            </a:r>
            <a:r>
              <a:rPr lang="es-ES" sz="2000" dirty="0"/>
              <a:t>, DN, SDE y </a:t>
            </a:r>
            <a:r>
              <a:rPr lang="es-ES" sz="2000" dirty="0" smtClean="0"/>
              <a:t>LV.</a:t>
            </a:r>
          </a:p>
          <a:p>
            <a:pPr algn="just"/>
            <a:endParaRPr lang="es-ES" sz="2000" dirty="0" smtClean="0"/>
          </a:p>
          <a:p>
            <a:pPr algn="just"/>
            <a:r>
              <a:rPr lang="es-ES" sz="2000" dirty="0" smtClean="0"/>
              <a:t>En </a:t>
            </a:r>
            <a:r>
              <a:rPr lang="es-ES" sz="2000" dirty="0"/>
              <a:t>cuanto a las otras fuentes de </a:t>
            </a:r>
            <a:r>
              <a:rPr lang="es-ES" sz="2000" dirty="0" smtClean="0"/>
              <a:t>procedencia, </a:t>
            </a:r>
            <a:r>
              <a:rPr lang="es-ES" sz="2000" dirty="0"/>
              <a:t>no obstante representar proporciones menores de </a:t>
            </a:r>
            <a:r>
              <a:rPr lang="es-ES" sz="2000" dirty="0" smtClean="0"/>
              <a:t>hogares se destaca:</a:t>
            </a:r>
          </a:p>
          <a:p>
            <a:pPr lvl="1" algn="just"/>
            <a:r>
              <a:rPr lang="es-ES" sz="1800" dirty="0"/>
              <a:t>Prestaciones sociales del trabajo en SFM</a:t>
            </a:r>
          </a:p>
          <a:p>
            <a:pPr lvl="1" algn="just"/>
            <a:r>
              <a:rPr lang="es-ES" sz="1800" dirty="0"/>
              <a:t>Préstamo bancario en PCB</a:t>
            </a:r>
          </a:p>
          <a:p>
            <a:pPr lvl="1" algn="just"/>
            <a:r>
              <a:rPr lang="es-ES" sz="1800" dirty="0"/>
              <a:t>Préstamo de la empresa y familiar en PP</a:t>
            </a:r>
          </a:p>
          <a:p>
            <a:pPr lvl="1" algn="just"/>
            <a:r>
              <a:rPr lang="es-ES" sz="1800" dirty="0"/>
              <a:t>Venta de activos en DN</a:t>
            </a:r>
          </a:p>
          <a:p>
            <a:pPr lvl="1" algn="just"/>
            <a:r>
              <a:rPr lang="es-ES" sz="1800" dirty="0"/>
              <a:t>Remesas en SDE</a:t>
            </a:r>
          </a:p>
          <a:p>
            <a:pPr lvl="1" algn="just"/>
            <a:r>
              <a:rPr lang="es-ES" sz="1800" dirty="0"/>
              <a:t>Otras fuentes, diferentes a las anteriores, en </a:t>
            </a:r>
            <a:r>
              <a:rPr lang="es-ES" sz="1800" dirty="0" smtClean="0"/>
              <a:t>LV</a:t>
            </a:r>
            <a:endParaRPr lang="es-ES" sz="1800" dirty="0"/>
          </a:p>
        </p:txBody>
      </p:sp>
    </p:spTree>
    <p:extLst>
      <p:ext uri="{BB962C8B-B14F-4D97-AF65-F5344CB8AC3E}">
        <p14:creationId xmlns:p14="http://schemas.microsoft.com/office/powerpoint/2010/main" val="367124018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900" b="1" dirty="0" smtClean="0"/>
              <a:t>CUOTA MENSUAL MAXIMA A PAGAR POR EL CRÉDITO HIPOTECARIO. </a:t>
            </a:r>
            <a:r>
              <a:rPr lang="es-ES" sz="2300" dirty="0" smtClean="0"/>
              <a:t>(% Hogares) Julio de 2017</a:t>
            </a:r>
            <a:endParaRPr lang="es-ES" sz="23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40597554"/>
              </p:ext>
            </p:extLst>
          </p:nvPr>
        </p:nvGraphicFramePr>
        <p:xfrm>
          <a:off x="457200" y="1600200"/>
          <a:ext cx="8229600" cy="4698174"/>
        </p:xfrm>
        <a:graphic>
          <a:graphicData uri="http://schemas.openxmlformats.org/drawingml/2006/table">
            <a:tbl>
              <a:tblPr firstRow="1" bandRow="1">
                <a:tableStyleId>{5C22544A-7EE6-4342-B048-85BDC9FD1C3A}</a:tableStyleId>
              </a:tblPr>
              <a:tblGrid>
                <a:gridCol w="1456267"/>
                <a:gridCol w="812800"/>
                <a:gridCol w="982133"/>
                <a:gridCol w="1066800"/>
                <a:gridCol w="1032933"/>
                <a:gridCol w="1066800"/>
                <a:gridCol w="965200"/>
                <a:gridCol w="846667"/>
              </a:tblGrid>
              <a:tr h="354770">
                <a:tc rowSpan="2">
                  <a:txBody>
                    <a:bodyPr/>
                    <a:lstStyle/>
                    <a:p>
                      <a:pPr algn="ctr"/>
                      <a:r>
                        <a:rPr lang="es-ES" sz="1500" b="1" dirty="0" smtClean="0">
                          <a:solidFill>
                            <a:srgbClr val="FFFFFF"/>
                          </a:solidFill>
                        </a:rPr>
                        <a:t>Municipio</a:t>
                      </a:r>
                      <a:endParaRPr lang="es-ES" sz="1500" b="1" dirty="0">
                        <a:solidFill>
                          <a:srgbClr val="FFFFFF"/>
                        </a:solidFill>
                      </a:endParaRPr>
                    </a:p>
                  </a:txBody>
                  <a:tcPr anchor="ctr"/>
                </a:tc>
                <a:tc gridSpan="7">
                  <a:txBody>
                    <a:bodyPr/>
                    <a:lstStyle/>
                    <a:p>
                      <a:pPr algn="ctr"/>
                      <a:r>
                        <a:rPr lang="es-ES" sz="1500" b="1" dirty="0" smtClean="0">
                          <a:solidFill>
                            <a:srgbClr val="FFFFFF"/>
                          </a:solidFill>
                        </a:rPr>
                        <a:t>Cuota mensual máxima (RD$ Miles)</a:t>
                      </a:r>
                      <a:endParaRPr lang="es-ES" sz="1500" b="1" dirty="0">
                        <a:solidFill>
                          <a:srgbClr val="FFFFFF"/>
                        </a:solidFill>
                      </a:endParaRPr>
                    </a:p>
                  </a:txBody>
                  <a:tcPr anchor="ctr"/>
                </a:tc>
                <a:tc hMerge="1">
                  <a:txBody>
                    <a:bodyPr/>
                    <a:lstStyle/>
                    <a:p>
                      <a:endParaRPr lang="es-ES" sz="1500" b="1" dirty="0">
                        <a:solidFill>
                          <a:srgbClr val="FFFFFF"/>
                        </a:solidFill>
                      </a:endParaRPr>
                    </a:p>
                  </a:txBody>
                  <a:tcPr/>
                </a:tc>
                <a:tc hMerge="1">
                  <a:txBody>
                    <a:bodyPr/>
                    <a:lstStyle/>
                    <a:p>
                      <a:endParaRPr lang="es-ES" sz="1500" b="1" dirty="0">
                        <a:solidFill>
                          <a:srgbClr val="FFFFFF"/>
                        </a:solidFill>
                      </a:endParaRPr>
                    </a:p>
                  </a:txBody>
                  <a:tcPr/>
                </a:tc>
                <a:tc hMerge="1">
                  <a:txBody>
                    <a:bodyPr/>
                    <a:lstStyle/>
                    <a:p>
                      <a:endParaRPr lang="es-ES" sz="1500" b="1" dirty="0">
                        <a:solidFill>
                          <a:srgbClr val="FFFFFF"/>
                        </a:solidFill>
                      </a:endParaRPr>
                    </a:p>
                  </a:txBody>
                  <a:tcPr/>
                </a:tc>
                <a:tc hMerge="1">
                  <a:txBody>
                    <a:bodyPr/>
                    <a:lstStyle/>
                    <a:p>
                      <a:endParaRPr lang="es-ES" sz="1500" b="1" dirty="0">
                        <a:solidFill>
                          <a:srgbClr val="FFFFFF"/>
                        </a:solidFill>
                      </a:endParaRPr>
                    </a:p>
                  </a:txBody>
                  <a:tcPr/>
                </a:tc>
                <a:tc hMerge="1">
                  <a:txBody>
                    <a:bodyPr/>
                    <a:lstStyle/>
                    <a:p>
                      <a:endParaRPr lang="es-ES" sz="1500" b="1" dirty="0">
                        <a:solidFill>
                          <a:srgbClr val="FFFFFF"/>
                        </a:solidFill>
                      </a:endParaRPr>
                    </a:p>
                  </a:txBody>
                  <a:tcPr/>
                </a:tc>
                <a:tc hMerge="1">
                  <a:txBody>
                    <a:bodyPr/>
                    <a:lstStyle/>
                    <a:p>
                      <a:endParaRPr lang="es-ES" sz="1500" b="1" dirty="0">
                        <a:solidFill>
                          <a:srgbClr val="FFFFFF"/>
                        </a:solidFill>
                      </a:endParaRPr>
                    </a:p>
                  </a:txBody>
                  <a:tcPr/>
                </a:tc>
              </a:tr>
              <a:tr h="354770">
                <a:tc vMerge="1">
                  <a:txBody>
                    <a:bodyPr/>
                    <a:lstStyle/>
                    <a:p>
                      <a:endParaRPr lang="es-ES" sz="1500" b="1" dirty="0">
                        <a:solidFill>
                          <a:srgbClr val="FFFFFF"/>
                        </a:solidFill>
                      </a:endParaRPr>
                    </a:p>
                  </a:txBody>
                  <a:tcPr>
                    <a:solidFill>
                      <a:schemeClr val="accent1"/>
                    </a:solidFill>
                  </a:tcPr>
                </a:tc>
                <a:tc>
                  <a:txBody>
                    <a:bodyPr/>
                    <a:lstStyle/>
                    <a:p>
                      <a:pPr algn="ctr"/>
                      <a:r>
                        <a:rPr lang="es-ES" sz="1500" b="1" dirty="0" smtClean="0">
                          <a:solidFill>
                            <a:srgbClr val="FFFFFF"/>
                          </a:solidFill>
                        </a:rPr>
                        <a:t>&lt; 5</a:t>
                      </a:r>
                      <a:endParaRPr lang="es-ES" sz="1500" b="1" dirty="0">
                        <a:solidFill>
                          <a:srgbClr val="FFFFFF"/>
                        </a:solidFill>
                      </a:endParaRPr>
                    </a:p>
                  </a:txBody>
                  <a:tcPr anchor="ctr">
                    <a:solidFill>
                      <a:schemeClr val="accent1"/>
                    </a:solidFill>
                  </a:tcPr>
                </a:tc>
                <a:tc>
                  <a:txBody>
                    <a:bodyPr/>
                    <a:lstStyle/>
                    <a:p>
                      <a:pPr algn="ctr"/>
                      <a:r>
                        <a:rPr lang="es-ES" sz="1500" b="1" dirty="0" smtClean="0">
                          <a:solidFill>
                            <a:srgbClr val="FFFFFF"/>
                          </a:solidFill>
                        </a:rPr>
                        <a:t>5 - &lt; 10</a:t>
                      </a:r>
                      <a:endParaRPr lang="es-ES" sz="1500" b="1" dirty="0">
                        <a:solidFill>
                          <a:srgbClr val="FFFFFF"/>
                        </a:solidFill>
                      </a:endParaRPr>
                    </a:p>
                  </a:txBody>
                  <a:tcPr anchor="ctr">
                    <a:solidFill>
                      <a:schemeClr val="accent1"/>
                    </a:solidFill>
                  </a:tcPr>
                </a:tc>
                <a:tc>
                  <a:txBody>
                    <a:bodyPr/>
                    <a:lstStyle/>
                    <a:p>
                      <a:pPr algn="ctr"/>
                      <a:r>
                        <a:rPr lang="es-ES" sz="1500" b="1" dirty="0" smtClean="0">
                          <a:solidFill>
                            <a:srgbClr val="FFFFFF"/>
                          </a:solidFill>
                        </a:rPr>
                        <a:t>10 - &lt; 15</a:t>
                      </a:r>
                      <a:endParaRPr lang="es-ES" sz="1500" b="1" dirty="0">
                        <a:solidFill>
                          <a:srgbClr val="FFFFFF"/>
                        </a:solidFill>
                      </a:endParaRPr>
                    </a:p>
                  </a:txBody>
                  <a:tcPr anchor="ctr">
                    <a:solidFill>
                      <a:schemeClr val="accent1"/>
                    </a:solidFill>
                  </a:tcPr>
                </a:tc>
                <a:tc>
                  <a:txBody>
                    <a:bodyPr/>
                    <a:lstStyle/>
                    <a:p>
                      <a:pPr algn="ctr"/>
                      <a:r>
                        <a:rPr lang="es-ES" sz="1500" b="1" dirty="0" smtClean="0">
                          <a:solidFill>
                            <a:srgbClr val="FFFFFF"/>
                          </a:solidFill>
                        </a:rPr>
                        <a:t>15 - &lt; 20</a:t>
                      </a:r>
                      <a:endParaRPr lang="es-ES" sz="1500" b="1" dirty="0">
                        <a:solidFill>
                          <a:srgbClr val="FFFFFF"/>
                        </a:solidFill>
                      </a:endParaRPr>
                    </a:p>
                  </a:txBody>
                  <a:tcPr anchor="ctr">
                    <a:solidFill>
                      <a:schemeClr val="accent1"/>
                    </a:solidFill>
                  </a:tcPr>
                </a:tc>
                <a:tc>
                  <a:txBody>
                    <a:bodyPr/>
                    <a:lstStyle/>
                    <a:p>
                      <a:pPr algn="ctr"/>
                      <a:r>
                        <a:rPr lang="es-ES" sz="1500" b="1" dirty="0" smtClean="0">
                          <a:solidFill>
                            <a:srgbClr val="FFFFFF"/>
                          </a:solidFill>
                        </a:rPr>
                        <a:t>20 - &lt; 30</a:t>
                      </a:r>
                      <a:endParaRPr lang="es-ES" sz="1500" b="1" dirty="0">
                        <a:solidFill>
                          <a:srgbClr val="FFFFFF"/>
                        </a:solidFill>
                      </a:endParaRPr>
                    </a:p>
                  </a:txBody>
                  <a:tcPr anchor="ctr">
                    <a:solidFill>
                      <a:schemeClr val="accent1"/>
                    </a:solidFill>
                  </a:tcPr>
                </a:tc>
                <a:tc>
                  <a:txBody>
                    <a:bodyPr/>
                    <a:lstStyle/>
                    <a:p>
                      <a:pPr algn="ctr"/>
                      <a:r>
                        <a:rPr lang="es-ES" sz="1500" b="1" dirty="0" smtClean="0">
                          <a:solidFill>
                            <a:srgbClr val="FFFFFF"/>
                          </a:solidFill>
                        </a:rPr>
                        <a:t>&gt; 30</a:t>
                      </a:r>
                      <a:endParaRPr lang="es-ES" sz="1500" b="1" dirty="0">
                        <a:solidFill>
                          <a:srgbClr val="FFFFFF"/>
                        </a:solidFill>
                      </a:endParaRPr>
                    </a:p>
                  </a:txBody>
                  <a:tcPr anchor="ctr">
                    <a:solidFill>
                      <a:schemeClr val="accent1"/>
                    </a:solidFill>
                  </a:tcPr>
                </a:tc>
                <a:tc>
                  <a:txBody>
                    <a:bodyPr/>
                    <a:lstStyle/>
                    <a:p>
                      <a:pPr algn="ctr"/>
                      <a:r>
                        <a:rPr lang="es-ES" sz="1500" b="1" dirty="0" err="1" smtClean="0">
                          <a:solidFill>
                            <a:srgbClr val="FFFFFF"/>
                          </a:solidFill>
                        </a:rPr>
                        <a:t>n.i</a:t>
                      </a:r>
                      <a:r>
                        <a:rPr lang="es-ES" sz="1500" b="1" dirty="0" smtClean="0">
                          <a:solidFill>
                            <a:srgbClr val="FFFFFF"/>
                          </a:solidFill>
                        </a:rPr>
                        <a:t>.</a:t>
                      </a:r>
                      <a:endParaRPr lang="es-ES" sz="1500" b="1" dirty="0">
                        <a:solidFill>
                          <a:srgbClr val="FFFFFF"/>
                        </a:solidFill>
                      </a:endParaRPr>
                    </a:p>
                  </a:txBody>
                  <a:tcPr anchor="ctr">
                    <a:solidFill>
                      <a:schemeClr val="accent1"/>
                    </a:solidFill>
                  </a:tcPr>
                </a:tc>
              </a:tr>
              <a:tr h="306818">
                <a:tc>
                  <a:txBody>
                    <a:bodyPr/>
                    <a:lstStyle/>
                    <a:p>
                      <a:pPr algn="just">
                        <a:spcAft>
                          <a:spcPts val="0"/>
                        </a:spcAft>
                      </a:pPr>
                      <a:r>
                        <a:rPr lang="es-ES_tradnl" sz="1400" i="0" dirty="0">
                          <a:solidFill>
                            <a:srgbClr val="000000"/>
                          </a:solidFill>
                          <a:effectLst/>
                          <a:latin typeface="Calibri"/>
                          <a:ea typeface="Times New Roman"/>
                          <a:cs typeface="Times New Roman"/>
                        </a:rPr>
                        <a:t>GSD</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18.1</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32.1</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26.5</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8.8</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5.4</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2.2</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6.9</a:t>
                      </a:r>
                      <a:endParaRPr lang="es-ES_tradnl" sz="1400" i="0">
                        <a:effectLst/>
                        <a:latin typeface="Cambria"/>
                        <a:ea typeface="ＭＳ 明朝"/>
                        <a:cs typeface="Times New Roman"/>
                      </a:endParaRPr>
                    </a:p>
                  </a:txBody>
                  <a:tcPr marL="68580" marR="68580" marT="0" marB="0" anchor="ctr"/>
                </a:tc>
              </a:tr>
              <a:tr h="306818">
                <a:tc>
                  <a:txBody>
                    <a:bodyPr/>
                    <a:lstStyle/>
                    <a:p>
                      <a:pPr algn="just">
                        <a:spcAft>
                          <a:spcPts val="0"/>
                        </a:spcAft>
                      </a:pPr>
                      <a:r>
                        <a:rPr lang="es-ES_tradnl" sz="1400" i="0" dirty="0">
                          <a:solidFill>
                            <a:srgbClr val="000000"/>
                          </a:solidFill>
                          <a:effectLst/>
                          <a:latin typeface="Calibri"/>
                          <a:ea typeface="Times New Roman"/>
                          <a:cs typeface="Times New Roman"/>
                        </a:rPr>
                        <a:t>DN</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11.4</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31.8</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18.2</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13.6</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4.5</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4.5</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15.9</a:t>
                      </a:r>
                      <a:endParaRPr lang="es-ES_tradnl" sz="1400" i="0">
                        <a:effectLst/>
                        <a:latin typeface="Cambria"/>
                        <a:ea typeface="ＭＳ 明朝"/>
                        <a:cs typeface="Times New Roman"/>
                      </a:endParaRPr>
                    </a:p>
                  </a:txBody>
                  <a:tcPr marL="68580" marR="68580" marT="0" marB="0" anchor="ctr"/>
                </a:tc>
              </a:tr>
              <a:tr h="306818">
                <a:tc>
                  <a:txBody>
                    <a:bodyPr/>
                    <a:lstStyle/>
                    <a:p>
                      <a:pPr algn="just">
                        <a:spcAft>
                          <a:spcPts val="0"/>
                        </a:spcAft>
                      </a:pPr>
                      <a:r>
                        <a:rPr lang="es-ES_tradnl" sz="1400" i="0" dirty="0">
                          <a:solidFill>
                            <a:srgbClr val="000000"/>
                          </a:solidFill>
                          <a:effectLst/>
                          <a:latin typeface="Calibri"/>
                          <a:ea typeface="Times New Roman"/>
                          <a:cs typeface="Times New Roman"/>
                        </a:rPr>
                        <a:t>SDE</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14.7</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32.4</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33.8</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8.8</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7.4</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2.9</a:t>
                      </a:r>
                      <a:endParaRPr lang="es-ES_tradnl" sz="1400" i="0">
                        <a:effectLst/>
                        <a:latin typeface="Cambria"/>
                        <a:ea typeface="ＭＳ 明朝"/>
                        <a:cs typeface="Times New Roman"/>
                      </a:endParaRPr>
                    </a:p>
                  </a:txBody>
                  <a:tcPr marL="68580" marR="68580" marT="0" marB="0" anchor="ctr"/>
                </a:tc>
              </a:tr>
              <a:tr h="306818">
                <a:tc>
                  <a:txBody>
                    <a:bodyPr/>
                    <a:lstStyle/>
                    <a:p>
                      <a:pPr algn="just">
                        <a:spcAft>
                          <a:spcPts val="0"/>
                        </a:spcAft>
                      </a:pPr>
                      <a:r>
                        <a:rPr lang="es-ES_tradnl" sz="1400" i="0" dirty="0">
                          <a:solidFill>
                            <a:srgbClr val="000000"/>
                          </a:solidFill>
                          <a:effectLst/>
                          <a:latin typeface="Calibri"/>
                          <a:ea typeface="Times New Roman"/>
                          <a:cs typeface="Times New Roman"/>
                        </a:rPr>
                        <a:t>SDN</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41.9</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34.9</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18.6</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4.7</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0.0</a:t>
                      </a:r>
                      <a:endParaRPr lang="es-ES_tradnl" sz="1400" i="0" dirty="0">
                        <a:effectLst/>
                        <a:latin typeface="Cambria"/>
                        <a:ea typeface="ＭＳ 明朝"/>
                        <a:cs typeface="Times New Roman"/>
                      </a:endParaRPr>
                    </a:p>
                  </a:txBody>
                  <a:tcPr marL="68580" marR="68580" marT="0" marB="0" anchor="ctr"/>
                </a:tc>
              </a:tr>
              <a:tr h="306818">
                <a:tc>
                  <a:txBody>
                    <a:bodyPr/>
                    <a:lstStyle/>
                    <a:p>
                      <a:pPr algn="just">
                        <a:spcAft>
                          <a:spcPts val="0"/>
                        </a:spcAft>
                      </a:pPr>
                      <a:r>
                        <a:rPr lang="es-ES_tradnl" sz="1400" i="0" dirty="0">
                          <a:solidFill>
                            <a:srgbClr val="000000"/>
                          </a:solidFill>
                          <a:effectLst/>
                          <a:latin typeface="Calibri"/>
                          <a:ea typeface="Times New Roman"/>
                          <a:cs typeface="Times New Roman"/>
                        </a:rPr>
                        <a:t>SDO</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9.4</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30.2</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32.1</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7.5</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9.4</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5.7</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5.7</a:t>
                      </a:r>
                      <a:endParaRPr lang="es-ES_tradnl" sz="1400" i="0">
                        <a:effectLst/>
                        <a:latin typeface="Cambria"/>
                        <a:ea typeface="ＭＳ 明朝"/>
                        <a:cs typeface="Times New Roman"/>
                      </a:endParaRPr>
                    </a:p>
                  </a:txBody>
                  <a:tcPr marL="68580" marR="68580" marT="0" marB="0" anchor="ctr"/>
                </a:tc>
              </a:tr>
              <a:tr h="306818">
                <a:tc>
                  <a:txBody>
                    <a:bodyPr/>
                    <a:lstStyle/>
                    <a:p>
                      <a:pPr algn="just">
                        <a:spcAft>
                          <a:spcPts val="0"/>
                        </a:spcAft>
                      </a:pPr>
                      <a:r>
                        <a:rPr lang="es-ES_tradnl" sz="1400" i="0" dirty="0">
                          <a:solidFill>
                            <a:srgbClr val="000000"/>
                          </a:solidFill>
                          <a:effectLst/>
                          <a:latin typeface="Calibri"/>
                          <a:ea typeface="Times New Roman"/>
                          <a:cs typeface="Times New Roman"/>
                        </a:rPr>
                        <a:t>LA</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30.8</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23.1</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15.4</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7.7</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23.1</a:t>
                      </a:r>
                      <a:endParaRPr lang="es-ES_tradnl" sz="1400" i="0">
                        <a:effectLst/>
                        <a:latin typeface="Cambria"/>
                        <a:ea typeface="ＭＳ 明朝"/>
                        <a:cs typeface="Times New Roman"/>
                      </a:endParaRPr>
                    </a:p>
                  </a:txBody>
                  <a:tcPr marL="68580" marR="68580" marT="0" marB="0" anchor="ctr"/>
                </a:tc>
              </a:tr>
              <a:tr h="306818">
                <a:tc>
                  <a:txBody>
                    <a:bodyPr/>
                    <a:lstStyle/>
                    <a:p>
                      <a:pPr algn="just">
                        <a:spcAft>
                          <a:spcPts val="0"/>
                        </a:spcAft>
                      </a:pPr>
                      <a:r>
                        <a:rPr lang="es-ES_tradnl" sz="1400" i="0" dirty="0">
                          <a:solidFill>
                            <a:srgbClr val="000000"/>
                          </a:solidFill>
                          <a:effectLst/>
                          <a:latin typeface="Calibri"/>
                          <a:ea typeface="Times New Roman"/>
                          <a:cs typeface="Times New Roman"/>
                        </a:rPr>
                        <a:t>BC</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20.0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40.0</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20.0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10.0</a:t>
                      </a:r>
                      <a:endParaRPr lang="es-ES_tradnl" sz="1400" i="0">
                        <a:effectLst/>
                        <a:latin typeface="Cambria"/>
                        <a:ea typeface="ＭＳ 明朝"/>
                        <a:cs typeface="Times New Roman"/>
                      </a:endParaRPr>
                    </a:p>
                  </a:txBody>
                  <a:tcPr marL="68580" marR="68580" marT="0" marB="0" anchor="ctr"/>
                </a:tc>
              </a:tr>
              <a:tr h="306818">
                <a:tc>
                  <a:txBody>
                    <a:bodyPr/>
                    <a:lstStyle/>
                    <a:p>
                      <a:pPr algn="just">
                        <a:spcAft>
                          <a:spcPts val="0"/>
                        </a:spcAft>
                      </a:pPr>
                      <a:r>
                        <a:rPr lang="es-ES_tradnl" sz="1400" i="0" dirty="0">
                          <a:solidFill>
                            <a:srgbClr val="000000"/>
                          </a:solidFill>
                          <a:effectLst/>
                          <a:latin typeface="Calibri"/>
                          <a:ea typeface="Times New Roman"/>
                          <a:cs typeface="Times New Roman"/>
                        </a:rPr>
                        <a:t>SC</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3.0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36.4</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39.4</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6.1</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3.0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12.1</a:t>
                      </a:r>
                      <a:endParaRPr lang="es-ES_tradnl" sz="1400" i="0">
                        <a:effectLst/>
                        <a:latin typeface="Cambria"/>
                        <a:ea typeface="ＭＳ 明朝"/>
                        <a:cs typeface="Times New Roman"/>
                      </a:endParaRPr>
                    </a:p>
                  </a:txBody>
                  <a:tcPr marL="68580" marR="68580" marT="0" marB="0" anchor="ctr"/>
                </a:tc>
              </a:tr>
              <a:tr h="306818">
                <a:tc>
                  <a:txBody>
                    <a:bodyPr/>
                    <a:lstStyle/>
                    <a:p>
                      <a:pPr algn="just">
                        <a:spcAft>
                          <a:spcPts val="0"/>
                        </a:spcAft>
                      </a:pPr>
                      <a:r>
                        <a:rPr lang="es-ES_tradnl" sz="1400" i="0" dirty="0">
                          <a:solidFill>
                            <a:srgbClr val="000000"/>
                          </a:solidFill>
                          <a:effectLst/>
                          <a:latin typeface="Calibri"/>
                          <a:ea typeface="Times New Roman"/>
                          <a:cs typeface="Times New Roman"/>
                        </a:rPr>
                        <a:t>LV</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8.3</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29.2</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54.2</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4.2</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4.2</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r>
              <a:tr h="306818">
                <a:tc>
                  <a:txBody>
                    <a:bodyPr/>
                    <a:lstStyle/>
                    <a:p>
                      <a:pPr algn="just">
                        <a:spcAft>
                          <a:spcPts val="0"/>
                        </a:spcAft>
                      </a:pPr>
                      <a:r>
                        <a:rPr lang="es-ES_tradnl" sz="1400" i="0" dirty="0">
                          <a:solidFill>
                            <a:srgbClr val="000000"/>
                          </a:solidFill>
                          <a:effectLst/>
                          <a:latin typeface="Calibri"/>
                          <a:ea typeface="Times New Roman"/>
                          <a:cs typeface="Times New Roman"/>
                        </a:rPr>
                        <a:t>PP</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5.3</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57.9</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10.5</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10.5</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10.5</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5.3</a:t>
                      </a:r>
                      <a:endParaRPr lang="es-ES_tradnl" sz="1400" i="0">
                        <a:effectLst/>
                        <a:latin typeface="Cambria"/>
                        <a:ea typeface="ＭＳ 明朝"/>
                        <a:cs typeface="Times New Roman"/>
                      </a:endParaRPr>
                    </a:p>
                  </a:txBody>
                  <a:tcPr marL="68580" marR="68580" marT="0" marB="0" anchor="ctr"/>
                </a:tc>
              </a:tr>
              <a:tr h="306818">
                <a:tc>
                  <a:txBody>
                    <a:bodyPr/>
                    <a:lstStyle/>
                    <a:p>
                      <a:pPr algn="just">
                        <a:spcAft>
                          <a:spcPts val="0"/>
                        </a:spcAft>
                      </a:pPr>
                      <a:r>
                        <a:rPr lang="es-ES_tradnl" sz="1400" i="0" dirty="0">
                          <a:solidFill>
                            <a:srgbClr val="000000"/>
                          </a:solidFill>
                          <a:effectLst/>
                          <a:latin typeface="Calibri"/>
                          <a:ea typeface="Times New Roman"/>
                          <a:cs typeface="Times New Roman"/>
                        </a:rPr>
                        <a:t>HY</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8.7</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43.5</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26.1</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8.7</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0.0</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13.0</a:t>
                      </a:r>
                      <a:endParaRPr lang="es-ES_tradnl" sz="1400" i="0">
                        <a:effectLst/>
                        <a:latin typeface="Cambria"/>
                        <a:ea typeface="ＭＳ 明朝"/>
                        <a:cs typeface="Times New Roman"/>
                      </a:endParaRPr>
                    </a:p>
                  </a:txBody>
                  <a:tcPr marL="68580" marR="68580" marT="0" marB="0" anchor="ctr"/>
                </a:tc>
              </a:tr>
              <a:tr h="306818">
                <a:tc>
                  <a:txBody>
                    <a:bodyPr/>
                    <a:lstStyle/>
                    <a:p>
                      <a:pPr algn="just">
                        <a:spcAft>
                          <a:spcPts val="0"/>
                        </a:spcAft>
                      </a:pPr>
                      <a:r>
                        <a:rPr lang="es-ES_tradnl" sz="1400" i="0" dirty="0">
                          <a:solidFill>
                            <a:srgbClr val="000000"/>
                          </a:solidFill>
                          <a:effectLst/>
                          <a:latin typeface="Calibri"/>
                          <a:ea typeface="Times New Roman"/>
                          <a:cs typeface="Times New Roman"/>
                        </a:rPr>
                        <a:t>PCB</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16.7</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22.2</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22.2</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16.7</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11.1</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5.6</a:t>
                      </a:r>
                      <a:endParaRPr lang="es-ES_tradnl" sz="1400" i="0">
                        <a:effectLst/>
                        <a:latin typeface="Cambria"/>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Calibri"/>
                          <a:ea typeface="Times New Roman"/>
                          <a:cs typeface="Times New Roman"/>
                        </a:rPr>
                        <a:t>5.6</a:t>
                      </a:r>
                      <a:endParaRPr lang="es-ES_tradnl" sz="1400" i="0">
                        <a:effectLst/>
                        <a:latin typeface="Cambria"/>
                        <a:ea typeface="ＭＳ 明朝"/>
                        <a:cs typeface="Times New Roman"/>
                      </a:endParaRPr>
                    </a:p>
                  </a:txBody>
                  <a:tcPr marL="68580" marR="68580" marT="0" marB="0" anchor="ctr"/>
                </a:tc>
              </a:tr>
              <a:tr h="306818">
                <a:tc>
                  <a:txBody>
                    <a:bodyPr/>
                    <a:lstStyle/>
                    <a:p>
                      <a:pPr algn="just">
                        <a:spcAft>
                          <a:spcPts val="0"/>
                        </a:spcAft>
                      </a:pPr>
                      <a:r>
                        <a:rPr lang="es-ES_tradnl" sz="1400" i="0" dirty="0">
                          <a:solidFill>
                            <a:srgbClr val="000000"/>
                          </a:solidFill>
                          <a:effectLst/>
                          <a:latin typeface="Calibri"/>
                          <a:ea typeface="Times New Roman"/>
                          <a:cs typeface="Times New Roman"/>
                        </a:rPr>
                        <a:t>SFM</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20.0</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26.7</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Calibri"/>
                          <a:ea typeface="Times New Roman"/>
                          <a:cs typeface="Times New Roman"/>
                        </a:rPr>
                        <a:t>46.7</a:t>
                      </a:r>
                      <a:endParaRPr lang="es-ES_tradnl" sz="1400" b="1"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0.0</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0.0</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0.0</a:t>
                      </a:r>
                      <a:endParaRPr lang="es-ES_tradnl" sz="1400" i="0" dirty="0">
                        <a:effectLst/>
                        <a:latin typeface="Cambria"/>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Calibri"/>
                          <a:ea typeface="Times New Roman"/>
                          <a:cs typeface="Times New Roman"/>
                        </a:rPr>
                        <a:t>6.7</a:t>
                      </a:r>
                      <a:endParaRPr lang="es-ES_tradnl" sz="1400" i="0" dirty="0">
                        <a:effectLst/>
                        <a:latin typeface="Cambria"/>
                        <a:ea typeface="ＭＳ 明朝"/>
                        <a:cs typeface="Times New Roman"/>
                      </a:endParaRPr>
                    </a:p>
                  </a:txBody>
                  <a:tcPr marL="68580" marR="68580" marT="0" marB="0" anchor="ctr"/>
                </a:tc>
              </a:tr>
            </a:tbl>
          </a:graphicData>
        </a:graphic>
      </p:graphicFrame>
      <p:sp>
        <p:nvSpPr>
          <p:cNvPr id="5" name="CuadroTexto 4"/>
          <p:cNvSpPr txBox="1"/>
          <p:nvPr/>
        </p:nvSpPr>
        <p:spPr>
          <a:xfrm>
            <a:off x="440267" y="6439329"/>
            <a:ext cx="1141120" cy="261610"/>
          </a:xfrm>
          <a:prstGeom prst="rect">
            <a:avLst/>
          </a:prstGeom>
          <a:noFill/>
        </p:spPr>
        <p:txBody>
          <a:bodyPr wrap="none" rtlCol="0">
            <a:spAutoFit/>
          </a:bodyPr>
          <a:lstStyle/>
          <a:p>
            <a:r>
              <a:rPr lang="es-ES" sz="1100" dirty="0" err="1" smtClean="0"/>
              <a:t>n.i</a:t>
            </a:r>
            <a:r>
              <a:rPr lang="es-ES" sz="1100" dirty="0" smtClean="0"/>
              <a:t>.: No informa</a:t>
            </a:r>
            <a:endParaRPr lang="es-ES" sz="1100" dirty="0"/>
          </a:p>
        </p:txBody>
      </p:sp>
    </p:spTree>
    <p:extLst>
      <p:ext uri="{BB962C8B-B14F-4D97-AF65-F5344CB8AC3E}">
        <p14:creationId xmlns:p14="http://schemas.microsoft.com/office/powerpoint/2010/main" val="331021384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es-ES" sz="2200" b="1" dirty="0" smtClean="0"/>
              <a:t>EL HOGAR CONSIDERA QUE EL CRÉDITO HIPOTECARIO SE AJUSTA A SUS CONDICIONES ECONÓMICAS E INGRESOS. </a:t>
            </a:r>
            <a:br>
              <a:rPr lang="es-ES" sz="2200" b="1" dirty="0" smtClean="0"/>
            </a:br>
            <a:r>
              <a:rPr lang="es-ES" sz="2000" dirty="0" smtClean="0"/>
              <a:t>(</a:t>
            </a:r>
            <a:r>
              <a:rPr lang="es-ES" sz="2000" dirty="0"/>
              <a:t>% Hogares) Julio de 2017</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56818044"/>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353855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b="1" dirty="0" smtClean="0"/>
              <a:t>CONOCIMIENTO DEL BONO ITBIS</a:t>
            </a:r>
            <a:br>
              <a:rPr lang="es-ES" sz="2800" b="1" dirty="0" smtClean="0"/>
            </a:br>
            <a:r>
              <a:rPr lang="es-ES" sz="2200" dirty="0" smtClean="0"/>
              <a:t>(% Hogares) Julio de 2017</a:t>
            </a:r>
            <a:endParaRPr lang="es-ES" sz="22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74197076"/>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520448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700" dirty="0" smtClean="0"/>
              <a:t>GESTIONES DE BÚSQUEDA DE LA VIVIENDA</a:t>
            </a:r>
            <a:endParaRPr lang="es-ES" sz="3700" dirty="0"/>
          </a:p>
        </p:txBody>
      </p:sp>
      <p:sp>
        <p:nvSpPr>
          <p:cNvPr id="3" name="Marcador de texto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07059917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b="1" dirty="0" smtClean="0"/>
              <a:t>BUSQUEDA DE VIVIENDA PARA COMPRAR</a:t>
            </a:r>
            <a:br>
              <a:rPr lang="es-ES" sz="2800" b="1" dirty="0" smtClean="0"/>
            </a:br>
            <a:r>
              <a:rPr lang="es-ES" sz="2200" dirty="0" smtClean="0"/>
              <a:t>(</a:t>
            </a:r>
            <a:r>
              <a:rPr lang="es-ES" sz="2200" dirty="0"/>
              <a:t>% Hogares) Julio de 2017</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18204747"/>
              </p:ext>
            </p:extLst>
          </p:nvPr>
        </p:nvGraphicFramePr>
        <p:xfrm>
          <a:off x="711200" y="1600200"/>
          <a:ext cx="7789333" cy="4563533"/>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829734" y="6205152"/>
            <a:ext cx="7518400" cy="430887"/>
          </a:xfrm>
          <a:prstGeom prst="rect">
            <a:avLst/>
          </a:prstGeom>
          <a:noFill/>
        </p:spPr>
        <p:txBody>
          <a:bodyPr wrap="square" rtlCol="0">
            <a:spAutoFit/>
          </a:bodyPr>
          <a:lstStyle/>
          <a:p>
            <a:r>
              <a:rPr lang="es-ES_tradnl" sz="1100" i="1" dirty="0" smtClean="0"/>
              <a:t>A Julio </a:t>
            </a:r>
            <a:r>
              <a:rPr lang="es-ES_tradnl" sz="1100" i="1" dirty="0"/>
              <a:t>de </a:t>
            </a:r>
            <a:r>
              <a:rPr lang="es-ES_tradnl" sz="1100" i="1" dirty="0" smtClean="0"/>
              <a:t>2017 </a:t>
            </a:r>
            <a:r>
              <a:rPr lang="es-ES_tradnl" sz="1100" i="1" dirty="0"/>
              <a:t>de cada diez hogares demandantes efectivos de vivienda alrededor de tres de ellos se encontraban adelantando las </a:t>
            </a:r>
            <a:r>
              <a:rPr lang="es-ES_tradnl" sz="1100" b="1" i="1" dirty="0"/>
              <a:t>gestiones de búsqueda</a:t>
            </a:r>
            <a:r>
              <a:rPr lang="es-ES_tradnl" sz="1100" i="1" dirty="0"/>
              <a:t> correspondientes</a:t>
            </a:r>
            <a:r>
              <a:rPr lang="es-ES_tradnl" sz="1100" dirty="0"/>
              <a:t> </a:t>
            </a:r>
            <a:endParaRPr lang="es-ES" sz="1100" dirty="0"/>
          </a:p>
        </p:txBody>
      </p:sp>
    </p:spTree>
    <p:extLst>
      <p:ext uri="{BB962C8B-B14F-4D97-AF65-F5344CB8AC3E}">
        <p14:creationId xmlns:p14="http://schemas.microsoft.com/office/powerpoint/2010/main" val="354879615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000" b="1" dirty="0" smtClean="0"/>
              <a:t>TIEMPO EN QUE EL HOGAR CONSIDERA QUE COMPRARÁ LA VIVIENDA </a:t>
            </a:r>
            <a:r>
              <a:rPr lang="es-ES" sz="2400" dirty="0" smtClean="0"/>
              <a:t>(</a:t>
            </a:r>
            <a:r>
              <a:rPr lang="es-ES" sz="2400" dirty="0"/>
              <a:t>% Hogares) Julio de 2017</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50763298"/>
              </p:ext>
            </p:extLst>
          </p:nvPr>
        </p:nvGraphicFramePr>
        <p:xfrm>
          <a:off x="457200" y="1855258"/>
          <a:ext cx="8229600" cy="4307166"/>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36300">
                <a:tc rowSpan="2">
                  <a:txBody>
                    <a:bodyPr/>
                    <a:lstStyle/>
                    <a:p>
                      <a:pPr algn="ctr"/>
                      <a:r>
                        <a:rPr lang="es-ES" sz="1400" dirty="0" smtClean="0">
                          <a:latin typeface="+mn-lt"/>
                        </a:rPr>
                        <a:t>Municipio</a:t>
                      </a:r>
                      <a:endParaRPr lang="es-ES" sz="1400" dirty="0">
                        <a:latin typeface="+mn-lt"/>
                      </a:endParaRPr>
                    </a:p>
                  </a:txBody>
                  <a:tcPr anchor="ctr"/>
                </a:tc>
                <a:tc gridSpan="4">
                  <a:txBody>
                    <a:bodyPr/>
                    <a:lstStyle/>
                    <a:p>
                      <a:pPr algn="ctr"/>
                      <a:r>
                        <a:rPr lang="es-ES" sz="1400" dirty="0" smtClean="0">
                          <a:latin typeface="+mn-lt"/>
                        </a:rPr>
                        <a:t>Tiempo</a:t>
                      </a:r>
                      <a:r>
                        <a:rPr lang="es-ES" sz="1400" baseline="0" dirty="0" smtClean="0">
                          <a:latin typeface="+mn-lt"/>
                        </a:rPr>
                        <a:t> en que el hogar va a comprar la vivienda (meses)</a:t>
                      </a:r>
                      <a:endParaRPr lang="es-ES" sz="1400" dirty="0">
                        <a:latin typeface="+mn-lt"/>
                      </a:endParaRPr>
                    </a:p>
                  </a:txBody>
                  <a:tcPr anchor="ctr"/>
                </a:tc>
                <a:tc hMerge="1">
                  <a:txBody>
                    <a:bodyPr/>
                    <a:lstStyle/>
                    <a:p>
                      <a:endParaRPr lang="es-ES" sz="1400" dirty="0">
                        <a:latin typeface="+mn-lt"/>
                      </a:endParaRPr>
                    </a:p>
                  </a:txBody>
                  <a:tcPr/>
                </a:tc>
                <a:tc hMerge="1">
                  <a:txBody>
                    <a:bodyPr/>
                    <a:lstStyle/>
                    <a:p>
                      <a:endParaRPr lang="es-ES" sz="1400" dirty="0">
                        <a:latin typeface="+mn-lt"/>
                      </a:endParaRPr>
                    </a:p>
                  </a:txBody>
                  <a:tcPr/>
                </a:tc>
                <a:tc hMerge="1">
                  <a:txBody>
                    <a:bodyPr/>
                    <a:lstStyle/>
                    <a:p>
                      <a:endParaRPr lang="es-ES" sz="1400" dirty="0">
                        <a:latin typeface="+mn-lt"/>
                      </a:endParaRPr>
                    </a:p>
                  </a:txBody>
                  <a:tcPr/>
                </a:tc>
              </a:tr>
              <a:tr h="336300">
                <a:tc vMerge="1">
                  <a:txBody>
                    <a:bodyPr/>
                    <a:lstStyle/>
                    <a:p>
                      <a:endParaRPr lang="es-ES" sz="1400" b="1" dirty="0">
                        <a:solidFill>
                          <a:srgbClr val="FFFFFF"/>
                        </a:solidFill>
                        <a:latin typeface="+mn-lt"/>
                      </a:endParaRPr>
                    </a:p>
                  </a:txBody>
                  <a:tcPr>
                    <a:solidFill>
                      <a:schemeClr val="accent1"/>
                    </a:solidFill>
                  </a:tcPr>
                </a:tc>
                <a:tc>
                  <a:txBody>
                    <a:bodyPr/>
                    <a:lstStyle/>
                    <a:p>
                      <a:pPr algn="ctr"/>
                      <a:r>
                        <a:rPr lang="es-ES" sz="1400" b="1" dirty="0" smtClean="0">
                          <a:solidFill>
                            <a:srgbClr val="FFFFFF"/>
                          </a:solidFill>
                          <a:latin typeface="+mn-lt"/>
                        </a:rPr>
                        <a:t>&lt; 6</a:t>
                      </a:r>
                      <a:endParaRPr lang="es-ES" sz="1400" b="1" dirty="0">
                        <a:solidFill>
                          <a:srgbClr val="FFFFFF"/>
                        </a:solidFill>
                        <a:latin typeface="+mn-lt"/>
                      </a:endParaRPr>
                    </a:p>
                  </a:txBody>
                  <a:tcPr anchor="ctr">
                    <a:solidFill>
                      <a:schemeClr val="accent1"/>
                    </a:solidFill>
                  </a:tcPr>
                </a:tc>
                <a:tc>
                  <a:txBody>
                    <a:bodyPr/>
                    <a:lstStyle/>
                    <a:p>
                      <a:pPr algn="ctr"/>
                      <a:r>
                        <a:rPr lang="es-ES" sz="1400" b="1" dirty="0" smtClean="0">
                          <a:solidFill>
                            <a:srgbClr val="FFFFFF"/>
                          </a:solidFill>
                          <a:latin typeface="+mn-lt"/>
                        </a:rPr>
                        <a:t>6 - &lt; 12</a:t>
                      </a:r>
                      <a:endParaRPr lang="es-ES" sz="1400" b="1" dirty="0">
                        <a:solidFill>
                          <a:srgbClr val="FFFFFF"/>
                        </a:solidFill>
                        <a:latin typeface="+mn-lt"/>
                      </a:endParaRPr>
                    </a:p>
                  </a:txBody>
                  <a:tcPr anchor="ctr">
                    <a:solidFill>
                      <a:schemeClr val="accent1"/>
                    </a:solidFill>
                  </a:tcPr>
                </a:tc>
                <a:tc>
                  <a:txBody>
                    <a:bodyPr/>
                    <a:lstStyle/>
                    <a:p>
                      <a:pPr algn="ctr"/>
                      <a:r>
                        <a:rPr lang="es-ES" sz="1400" b="1" dirty="0" smtClean="0">
                          <a:solidFill>
                            <a:srgbClr val="FFFFFF"/>
                          </a:solidFill>
                          <a:latin typeface="+mn-lt"/>
                        </a:rPr>
                        <a:t>12 - 24</a:t>
                      </a:r>
                      <a:endParaRPr lang="es-ES" sz="1400" b="1" dirty="0">
                        <a:solidFill>
                          <a:srgbClr val="FFFFFF"/>
                        </a:solidFill>
                        <a:latin typeface="+mn-lt"/>
                      </a:endParaRPr>
                    </a:p>
                  </a:txBody>
                  <a:tcPr anchor="ctr">
                    <a:solidFill>
                      <a:schemeClr val="accent1"/>
                    </a:solidFill>
                  </a:tcPr>
                </a:tc>
                <a:tc>
                  <a:txBody>
                    <a:bodyPr/>
                    <a:lstStyle/>
                    <a:p>
                      <a:pPr algn="ctr"/>
                      <a:r>
                        <a:rPr lang="es-ES" sz="1400" b="1" dirty="0" smtClean="0">
                          <a:solidFill>
                            <a:srgbClr val="FFFFFF"/>
                          </a:solidFill>
                          <a:latin typeface="+mn-lt"/>
                        </a:rPr>
                        <a:t>&gt; 24</a:t>
                      </a:r>
                      <a:endParaRPr lang="es-ES" sz="1400" b="1" dirty="0">
                        <a:solidFill>
                          <a:srgbClr val="FFFFFF"/>
                        </a:solidFill>
                        <a:latin typeface="+mn-lt"/>
                      </a:endParaRPr>
                    </a:p>
                  </a:txBody>
                  <a:tcPr anchor="ctr">
                    <a:solidFill>
                      <a:schemeClr val="accent1"/>
                    </a:solidFill>
                  </a:tcPr>
                </a:tc>
              </a:tr>
              <a:tr h="279582">
                <a:tc>
                  <a:txBody>
                    <a:bodyPr/>
                    <a:lstStyle/>
                    <a:p>
                      <a:pPr algn="just">
                        <a:spcAft>
                          <a:spcPts val="0"/>
                        </a:spcAft>
                      </a:pPr>
                      <a:r>
                        <a:rPr lang="es-ES_tradnl" sz="1400" i="0">
                          <a:solidFill>
                            <a:srgbClr val="000000"/>
                          </a:solidFill>
                          <a:effectLst/>
                          <a:latin typeface="+mn-lt"/>
                          <a:ea typeface="Times New Roman"/>
                          <a:cs typeface="Times New Roman"/>
                        </a:rPr>
                        <a:t>GSD</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30.2</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8.9</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b="1" i="0" dirty="0">
                          <a:solidFill>
                            <a:srgbClr val="000000"/>
                          </a:solidFill>
                          <a:effectLst/>
                          <a:latin typeface="+mn-lt"/>
                          <a:ea typeface="Times New Roman"/>
                          <a:cs typeface="Times New Roman"/>
                        </a:rPr>
                        <a:t>37.5</a:t>
                      </a:r>
                      <a:endParaRPr lang="es-ES_tradnl" sz="1400" b="1" i="0" dirty="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23.4</a:t>
                      </a:r>
                      <a:endParaRPr lang="es-ES_tradnl" sz="1400" i="0">
                        <a:effectLst/>
                        <a:latin typeface="+mn-lt"/>
                        <a:ea typeface="ＭＳ 明朝"/>
                        <a:cs typeface="Times New Roman"/>
                      </a:endParaRPr>
                    </a:p>
                  </a:txBody>
                  <a:tcPr marL="68580" marR="68580" marT="0" marB="0" anchor="b"/>
                </a:tc>
              </a:tr>
              <a:tr h="279582">
                <a:tc>
                  <a:txBody>
                    <a:bodyPr/>
                    <a:lstStyle/>
                    <a:p>
                      <a:pPr algn="just">
                        <a:spcAft>
                          <a:spcPts val="0"/>
                        </a:spcAft>
                      </a:pPr>
                      <a:r>
                        <a:rPr lang="es-ES_tradnl" sz="1400" i="0">
                          <a:solidFill>
                            <a:srgbClr val="000000"/>
                          </a:solidFill>
                          <a:effectLst/>
                          <a:latin typeface="+mn-lt"/>
                          <a:ea typeface="Times New Roman"/>
                          <a:cs typeface="Times New Roman"/>
                        </a:rPr>
                        <a:t>DN</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b="1" i="0" dirty="0">
                          <a:solidFill>
                            <a:srgbClr val="000000"/>
                          </a:solidFill>
                          <a:effectLst/>
                          <a:latin typeface="+mn-lt"/>
                          <a:ea typeface="Times New Roman"/>
                          <a:cs typeface="Times New Roman"/>
                        </a:rPr>
                        <a:t>42.9</a:t>
                      </a:r>
                      <a:endParaRPr lang="es-ES_tradnl" sz="1400" b="1" i="0" dirty="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7.1</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b="1" i="0" dirty="0">
                          <a:solidFill>
                            <a:srgbClr val="000000"/>
                          </a:solidFill>
                          <a:effectLst/>
                          <a:latin typeface="+mn-lt"/>
                          <a:ea typeface="Times New Roman"/>
                          <a:cs typeface="Times New Roman"/>
                        </a:rPr>
                        <a:t>42.9</a:t>
                      </a:r>
                      <a:endParaRPr lang="es-ES_tradnl" sz="1400" b="1" i="0" dirty="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7.1</a:t>
                      </a:r>
                      <a:endParaRPr lang="es-ES_tradnl" sz="1400" i="0">
                        <a:effectLst/>
                        <a:latin typeface="+mn-lt"/>
                        <a:ea typeface="ＭＳ 明朝"/>
                        <a:cs typeface="Times New Roman"/>
                      </a:endParaRPr>
                    </a:p>
                  </a:txBody>
                  <a:tcPr marL="68580" marR="68580" marT="0" marB="0" anchor="b"/>
                </a:tc>
              </a:tr>
              <a:tr h="279582">
                <a:tc>
                  <a:txBody>
                    <a:bodyPr/>
                    <a:lstStyle/>
                    <a:p>
                      <a:pPr algn="just">
                        <a:spcAft>
                          <a:spcPts val="0"/>
                        </a:spcAft>
                      </a:pPr>
                      <a:r>
                        <a:rPr lang="es-ES_tradnl" sz="1400" i="0">
                          <a:solidFill>
                            <a:srgbClr val="000000"/>
                          </a:solidFill>
                          <a:effectLst/>
                          <a:latin typeface="+mn-lt"/>
                          <a:ea typeface="Times New Roman"/>
                          <a:cs typeface="Times New Roman"/>
                        </a:rPr>
                        <a:t>SDE</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30.0</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0.0</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b="1" i="0" dirty="0">
                          <a:solidFill>
                            <a:srgbClr val="000000"/>
                          </a:solidFill>
                          <a:effectLst/>
                          <a:latin typeface="+mn-lt"/>
                          <a:ea typeface="Times New Roman"/>
                          <a:cs typeface="Times New Roman"/>
                        </a:rPr>
                        <a:t>45.0</a:t>
                      </a:r>
                      <a:endParaRPr lang="es-ES_tradnl" sz="1400" b="1" i="0" dirty="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25.0</a:t>
                      </a:r>
                      <a:endParaRPr lang="es-ES_tradnl" sz="1400" i="0">
                        <a:effectLst/>
                        <a:latin typeface="+mn-lt"/>
                        <a:ea typeface="ＭＳ 明朝"/>
                        <a:cs typeface="Times New Roman"/>
                      </a:endParaRPr>
                    </a:p>
                  </a:txBody>
                  <a:tcPr marL="68580" marR="68580" marT="0" marB="0" anchor="b"/>
                </a:tc>
              </a:tr>
              <a:tr h="279582">
                <a:tc>
                  <a:txBody>
                    <a:bodyPr/>
                    <a:lstStyle/>
                    <a:p>
                      <a:pPr algn="just">
                        <a:spcAft>
                          <a:spcPts val="0"/>
                        </a:spcAft>
                      </a:pPr>
                      <a:r>
                        <a:rPr lang="es-ES_tradnl" sz="1400" i="0">
                          <a:solidFill>
                            <a:srgbClr val="000000"/>
                          </a:solidFill>
                          <a:effectLst/>
                          <a:latin typeface="+mn-lt"/>
                          <a:ea typeface="Times New Roman"/>
                          <a:cs typeface="Times New Roman"/>
                        </a:rPr>
                        <a:t>SDN</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27.3</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0.0</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27.3</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b="1" i="0" dirty="0">
                          <a:solidFill>
                            <a:srgbClr val="000000"/>
                          </a:solidFill>
                          <a:effectLst/>
                          <a:latin typeface="+mn-lt"/>
                          <a:ea typeface="Times New Roman"/>
                          <a:cs typeface="Times New Roman"/>
                        </a:rPr>
                        <a:t>45.5</a:t>
                      </a:r>
                      <a:endParaRPr lang="es-ES_tradnl" sz="1400" b="1" i="0" dirty="0">
                        <a:effectLst/>
                        <a:latin typeface="+mn-lt"/>
                        <a:ea typeface="ＭＳ 明朝"/>
                        <a:cs typeface="Times New Roman"/>
                      </a:endParaRPr>
                    </a:p>
                  </a:txBody>
                  <a:tcPr marL="68580" marR="68580" marT="0" marB="0" anchor="b"/>
                </a:tc>
              </a:tr>
              <a:tr h="279582">
                <a:tc>
                  <a:txBody>
                    <a:bodyPr/>
                    <a:lstStyle/>
                    <a:p>
                      <a:pPr algn="just">
                        <a:spcAft>
                          <a:spcPts val="0"/>
                        </a:spcAft>
                      </a:pPr>
                      <a:r>
                        <a:rPr lang="es-ES_tradnl" sz="1400" i="0">
                          <a:solidFill>
                            <a:srgbClr val="000000"/>
                          </a:solidFill>
                          <a:effectLst/>
                          <a:latin typeface="+mn-lt"/>
                          <a:ea typeface="Times New Roman"/>
                          <a:cs typeface="Times New Roman"/>
                        </a:rPr>
                        <a:t>SDO</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17.7</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b="1" i="0" dirty="0">
                          <a:solidFill>
                            <a:srgbClr val="000000"/>
                          </a:solidFill>
                          <a:effectLst/>
                          <a:latin typeface="+mn-lt"/>
                          <a:ea typeface="Times New Roman"/>
                          <a:cs typeface="Times New Roman"/>
                        </a:rPr>
                        <a:t>35.3</a:t>
                      </a:r>
                      <a:endParaRPr lang="es-ES_tradnl" sz="1400" b="1" i="0" dirty="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17.7</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29.4</a:t>
                      </a:r>
                      <a:endParaRPr lang="es-ES_tradnl" sz="1400" i="0">
                        <a:effectLst/>
                        <a:latin typeface="+mn-lt"/>
                        <a:ea typeface="ＭＳ 明朝"/>
                        <a:cs typeface="Times New Roman"/>
                      </a:endParaRPr>
                    </a:p>
                  </a:txBody>
                  <a:tcPr marL="68580" marR="68580" marT="0" marB="0" anchor="b"/>
                </a:tc>
              </a:tr>
              <a:tr h="279582">
                <a:tc>
                  <a:txBody>
                    <a:bodyPr/>
                    <a:lstStyle/>
                    <a:p>
                      <a:pPr algn="just">
                        <a:spcAft>
                          <a:spcPts val="0"/>
                        </a:spcAft>
                      </a:pPr>
                      <a:r>
                        <a:rPr lang="es-ES_tradnl" sz="1400" i="0">
                          <a:solidFill>
                            <a:srgbClr val="000000"/>
                          </a:solidFill>
                          <a:effectLst/>
                          <a:latin typeface="+mn-lt"/>
                          <a:ea typeface="Times New Roman"/>
                          <a:cs typeface="Times New Roman"/>
                        </a:rPr>
                        <a:t>LA</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0.0</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0.0</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60.0</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40.0</a:t>
                      </a:r>
                      <a:endParaRPr lang="es-ES_tradnl" sz="1400" i="0">
                        <a:effectLst/>
                        <a:latin typeface="+mn-lt"/>
                        <a:ea typeface="ＭＳ 明朝"/>
                        <a:cs typeface="Times New Roman"/>
                      </a:endParaRPr>
                    </a:p>
                  </a:txBody>
                  <a:tcPr marL="68580" marR="68580" marT="0" marB="0" anchor="b"/>
                </a:tc>
              </a:tr>
              <a:tr h="279582">
                <a:tc>
                  <a:txBody>
                    <a:bodyPr/>
                    <a:lstStyle/>
                    <a:p>
                      <a:pPr algn="just">
                        <a:spcAft>
                          <a:spcPts val="0"/>
                        </a:spcAft>
                      </a:pPr>
                      <a:r>
                        <a:rPr lang="es-ES_tradnl" sz="1400" i="0">
                          <a:solidFill>
                            <a:srgbClr val="000000"/>
                          </a:solidFill>
                          <a:effectLst/>
                          <a:latin typeface="+mn-lt"/>
                          <a:ea typeface="Times New Roman"/>
                          <a:cs typeface="Times New Roman"/>
                        </a:rPr>
                        <a:t>BC</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b="1" i="0" dirty="0">
                          <a:solidFill>
                            <a:srgbClr val="000000"/>
                          </a:solidFill>
                          <a:effectLst/>
                          <a:latin typeface="+mn-lt"/>
                          <a:ea typeface="Times New Roman"/>
                          <a:cs typeface="Times New Roman"/>
                        </a:rPr>
                        <a:t>44.5</a:t>
                      </a:r>
                      <a:endParaRPr lang="es-ES_tradnl" sz="1400" b="1" i="0" dirty="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33.4</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22.2</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0.0</a:t>
                      </a:r>
                      <a:endParaRPr lang="es-ES_tradnl" sz="1400" i="0">
                        <a:effectLst/>
                        <a:latin typeface="+mn-lt"/>
                        <a:ea typeface="ＭＳ 明朝"/>
                        <a:cs typeface="Times New Roman"/>
                      </a:endParaRPr>
                    </a:p>
                  </a:txBody>
                  <a:tcPr marL="68580" marR="68580" marT="0" marB="0" anchor="b"/>
                </a:tc>
              </a:tr>
              <a:tr h="279582">
                <a:tc>
                  <a:txBody>
                    <a:bodyPr/>
                    <a:lstStyle/>
                    <a:p>
                      <a:pPr algn="just">
                        <a:spcAft>
                          <a:spcPts val="0"/>
                        </a:spcAft>
                      </a:pPr>
                      <a:r>
                        <a:rPr lang="es-ES_tradnl" sz="1400" i="0">
                          <a:solidFill>
                            <a:srgbClr val="000000"/>
                          </a:solidFill>
                          <a:effectLst/>
                          <a:latin typeface="+mn-lt"/>
                          <a:ea typeface="Times New Roman"/>
                          <a:cs typeface="Times New Roman"/>
                        </a:rPr>
                        <a:t>SC</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b="1" i="0" dirty="0">
                          <a:solidFill>
                            <a:srgbClr val="000000"/>
                          </a:solidFill>
                          <a:effectLst/>
                          <a:latin typeface="+mn-lt"/>
                          <a:ea typeface="Times New Roman"/>
                          <a:cs typeface="Times New Roman"/>
                        </a:rPr>
                        <a:t>38.5</a:t>
                      </a:r>
                      <a:endParaRPr lang="es-ES_tradnl" sz="1400" b="1" i="0" dirty="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0.0</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b="1" i="0" dirty="0">
                          <a:solidFill>
                            <a:srgbClr val="000000"/>
                          </a:solidFill>
                          <a:effectLst/>
                          <a:latin typeface="+mn-lt"/>
                          <a:ea typeface="Times New Roman"/>
                          <a:cs typeface="Times New Roman"/>
                        </a:rPr>
                        <a:t>38.5</a:t>
                      </a:r>
                      <a:endParaRPr lang="es-ES_tradnl" sz="1400" b="1" i="0" dirty="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23.1</a:t>
                      </a:r>
                      <a:endParaRPr lang="es-ES_tradnl" sz="1400" i="0">
                        <a:effectLst/>
                        <a:latin typeface="+mn-lt"/>
                        <a:ea typeface="ＭＳ 明朝"/>
                        <a:cs typeface="Times New Roman"/>
                      </a:endParaRPr>
                    </a:p>
                  </a:txBody>
                  <a:tcPr marL="68580" marR="68580" marT="0" marB="0" anchor="b"/>
                </a:tc>
              </a:tr>
              <a:tr h="279582">
                <a:tc>
                  <a:txBody>
                    <a:bodyPr/>
                    <a:lstStyle/>
                    <a:p>
                      <a:pPr algn="just">
                        <a:spcAft>
                          <a:spcPts val="0"/>
                        </a:spcAft>
                      </a:pPr>
                      <a:r>
                        <a:rPr lang="es-ES_tradnl" sz="1400" i="0" dirty="0">
                          <a:solidFill>
                            <a:srgbClr val="000000"/>
                          </a:solidFill>
                          <a:effectLst/>
                          <a:latin typeface="+mn-lt"/>
                          <a:ea typeface="Times New Roman"/>
                          <a:cs typeface="Times New Roman"/>
                        </a:rPr>
                        <a:t>LV</a:t>
                      </a:r>
                      <a:endParaRPr lang="es-ES_tradnl" sz="1400" i="0" dirty="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36.4</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9.1</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9.1</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b="1" i="0" dirty="0">
                          <a:solidFill>
                            <a:srgbClr val="000000"/>
                          </a:solidFill>
                          <a:effectLst/>
                          <a:latin typeface="+mn-lt"/>
                          <a:ea typeface="Times New Roman"/>
                          <a:cs typeface="Times New Roman"/>
                        </a:rPr>
                        <a:t>45.5</a:t>
                      </a:r>
                      <a:endParaRPr lang="es-ES_tradnl" sz="1400" b="1" i="0" dirty="0">
                        <a:effectLst/>
                        <a:latin typeface="+mn-lt"/>
                        <a:ea typeface="ＭＳ 明朝"/>
                        <a:cs typeface="Times New Roman"/>
                      </a:endParaRPr>
                    </a:p>
                  </a:txBody>
                  <a:tcPr marL="68580" marR="68580" marT="0" marB="0" anchor="b"/>
                </a:tc>
              </a:tr>
              <a:tr h="279582">
                <a:tc>
                  <a:txBody>
                    <a:bodyPr/>
                    <a:lstStyle/>
                    <a:p>
                      <a:pPr algn="just">
                        <a:spcAft>
                          <a:spcPts val="0"/>
                        </a:spcAft>
                      </a:pPr>
                      <a:r>
                        <a:rPr lang="es-ES_tradnl" sz="1400" i="0">
                          <a:solidFill>
                            <a:srgbClr val="000000"/>
                          </a:solidFill>
                          <a:effectLst/>
                          <a:latin typeface="+mn-lt"/>
                          <a:ea typeface="Times New Roman"/>
                          <a:cs typeface="Times New Roman"/>
                        </a:rPr>
                        <a:t>PP</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b="1" i="0" dirty="0">
                          <a:solidFill>
                            <a:srgbClr val="000000"/>
                          </a:solidFill>
                          <a:effectLst/>
                          <a:latin typeface="+mn-lt"/>
                          <a:ea typeface="Times New Roman"/>
                          <a:cs typeface="Times New Roman"/>
                        </a:rPr>
                        <a:t>54.6</a:t>
                      </a:r>
                      <a:endParaRPr lang="es-ES_tradnl" sz="1400" b="1" i="0" dirty="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18.2</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27.3</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0.0</a:t>
                      </a:r>
                      <a:endParaRPr lang="es-ES_tradnl" sz="1400" i="0">
                        <a:effectLst/>
                        <a:latin typeface="+mn-lt"/>
                        <a:ea typeface="ＭＳ 明朝"/>
                        <a:cs typeface="Times New Roman"/>
                      </a:endParaRPr>
                    </a:p>
                  </a:txBody>
                  <a:tcPr marL="68580" marR="68580" marT="0" marB="0" anchor="b"/>
                </a:tc>
              </a:tr>
              <a:tr h="279582">
                <a:tc>
                  <a:txBody>
                    <a:bodyPr/>
                    <a:lstStyle/>
                    <a:p>
                      <a:pPr algn="just">
                        <a:spcAft>
                          <a:spcPts val="0"/>
                        </a:spcAft>
                      </a:pPr>
                      <a:r>
                        <a:rPr lang="es-ES_tradnl" sz="1400" i="0">
                          <a:solidFill>
                            <a:srgbClr val="000000"/>
                          </a:solidFill>
                          <a:effectLst/>
                          <a:latin typeface="+mn-lt"/>
                          <a:ea typeface="Times New Roman"/>
                          <a:cs typeface="Times New Roman"/>
                        </a:rPr>
                        <a:t>HY</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28.6</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0.0</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14.3</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b="1" i="0" dirty="0">
                          <a:solidFill>
                            <a:srgbClr val="000000"/>
                          </a:solidFill>
                          <a:effectLst/>
                          <a:latin typeface="+mn-lt"/>
                          <a:ea typeface="Times New Roman"/>
                          <a:cs typeface="Times New Roman"/>
                        </a:rPr>
                        <a:t>57.1</a:t>
                      </a:r>
                      <a:endParaRPr lang="es-ES_tradnl" sz="1400" b="1" i="0" dirty="0">
                        <a:effectLst/>
                        <a:latin typeface="+mn-lt"/>
                        <a:ea typeface="ＭＳ 明朝"/>
                        <a:cs typeface="Times New Roman"/>
                      </a:endParaRPr>
                    </a:p>
                  </a:txBody>
                  <a:tcPr marL="68580" marR="68580" marT="0" marB="0" anchor="b"/>
                </a:tc>
              </a:tr>
              <a:tr h="279582">
                <a:tc>
                  <a:txBody>
                    <a:bodyPr/>
                    <a:lstStyle/>
                    <a:p>
                      <a:pPr algn="just">
                        <a:spcAft>
                          <a:spcPts val="0"/>
                        </a:spcAft>
                      </a:pPr>
                      <a:r>
                        <a:rPr lang="es-ES_tradnl" sz="1400" i="0">
                          <a:solidFill>
                            <a:srgbClr val="000000"/>
                          </a:solidFill>
                          <a:effectLst/>
                          <a:latin typeface="+mn-lt"/>
                          <a:ea typeface="Times New Roman"/>
                          <a:cs typeface="Times New Roman"/>
                        </a:rPr>
                        <a:t>PCB</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34.0</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26.4</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b="1" i="0" dirty="0">
                          <a:solidFill>
                            <a:srgbClr val="000000"/>
                          </a:solidFill>
                          <a:effectLst/>
                          <a:latin typeface="+mn-lt"/>
                          <a:ea typeface="Times New Roman"/>
                          <a:cs typeface="Times New Roman"/>
                        </a:rPr>
                        <a:t>39.6</a:t>
                      </a:r>
                      <a:endParaRPr lang="es-ES_tradnl" sz="1400" b="1" i="0" dirty="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0.0</a:t>
                      </a:r>
                      <a:endParaRPr lang="es-ES_tradnl" sz="1400" i="0">
                        <a:effectLst/>
                        <a:latin typeface="+mn-lt"/>
                        <a:ea typeface="ＭＳ 明朝"/>
                        <a:cs typeface="Times New Roman"/>
                      </a:endParaRPr>
                    </a:p>
                  </a:txBody>
                  <a:tcPr marL="68580" marR="68580" marT="0" marB="0" anchor="b"/>
                </a:tc>
              </a:tr>
              <a:tr h="279582">
                <a:tc>
                  <a:txBody>
                    <a:bodyPr/>
                    <a:lstStyle/>
                    <a:p>
                      <a:pPr algn="just">
                        <a:spcAft>
                          <a:spcPts val="0"/>
                        </a:spcAft>
                      </a:pPr>
                      <a:r>
                        <a:rPr lang="es-ES_tradnl" sz="1400" i="0">
                          <a:solidFill>
                            <a:srgbClr val="000000"/>
                          </a:solidFill>
                          <a:effectLst/>
                          <a:latin typeface="+mn-lt"/>
                          <a:ea typeface="Times New Roman"/>
                          <a:cs typeface="Times New Roman"/>
                        </a:rPr>
                        <a:t>SFM</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30.2</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dirty="0">
                          <a:solidFill>
                            <a:srgbClr val="000000"/>
                          </a:solidFill>
                          <a:effectLst/>
                          <a:latin typeface="+mn-lt"/>
                          <a:ea typeface="Times New Roman"/>
                          <a:cs typeface="Times New Roman"/>
                        </a:rPr>
                        <a:t>8.9</a:t>
                      </a:r>
                      <a:endParaRPr lang="es-ES_tradnl" sz="1400" i="0" dirty="0">
                        <a:effectLst/>
                        <a:latin typeface="+mn-lt"/>
                        <a:ea typeface="ＭＳ 明朝"/>
                        <a:cs typeface="Times New Roman"/>
                      </a:endParaRPr>
                    </a:p>
                  </a:txBody>
                  <a:tcPr marL="68580" marR="68580" marT="0" marB="0" anchor="b"/>
                </a:tc>
                <a:tc>
                  <a:txBody>
                    <a:bodyPr/>
                    <a:lstStyle/>
                    <a:p>
                      <a:pPr algn="r">
                        <a:spcAft>
                          <a:spcPts val="0"/>
                        </a:spcAft>
                      </a:pPr>
                      <a:r>
                        <a:rPr lang="es-ES_tradnl" sz="1400" b="1" i="0" dirty="0">
                          <a:solidFill>
                            <a:srgbClr val="000000"/>
                          </a:solidFill>
                          <a:effectLst/>
                          <a:latin typeface="+mn-lt"/>
                          <a:ea typeface="Times New Roman"/>
                          <a:cs typeface="Times New Roman"/>
                        </a:rPr>
                        <a:t>37.5</a:t>
                      </a:r>
                      <a:endParaRPr lang="es-ES_tradnl" sz="1400" b="1" i="0" dirty="0">
                        <a:effectLst/>
                        <a:latin typeface="+mn-lt"/>
                        <a:ea typeface="ＭＳ 明朝"/>
                        <a:cs typeface="Times New Roman"/>
                      </a:endParaRPr>
                    </a:p>
                  </a:txBody>
                  <a:tcPr marL="68580" marR="68580" marT="0" marB="0" anchor="b"/>
                </a:tc>
                <a:tc>
                  <a:txBody>
                    <a:bodyPr/>
                    <a:lstStyle/>
                    <a:p>
                      <a:pPr algn="r">
                        <a:spcAft>
                          <a:spcPts val="0"/>
                        </a:spcAft>
                      </a:pPr>
                      <a:r>
                        <a:rPr lang="es-ES_tradnl" sz="1400" i="0" dirty="0">
                          <a:solidFill>
                            <a:srgbClr val="000000"/>
                          </a:solidFill>
                          <a:effectLst/>
                          <a:latin typeface="+mn-lt"/>
                          <a:ea typeface="Times New Roman"/>
                          <a:cs typeface="Times New Roman"/>
                        </a:rPr>
                        <a:t>23.4</a:t>
                      </a:r>
                      <a:endParaRPr lang="es-ES_tradnl" sz="1400" i="0" dirty="0">
                        <a:effectLst/>
                        <a:latin typeface="+mn-lt"/>
                        <a:ea typeface="ＭＳ 明朝"/>
                        <a:cs typeface="Times New Roman"/>
                      </a:endParaRPr>
                    </a:p>
                  </a:txBody>
                  <a:tcPr marL="68580" marR="68580" marT="0" marB="0" anchor="b"/>
                </a:tc>
              </a:tr>
            </a:tbl>
          </a:graphicData>
        </a:graphic>
      </p:graphicFrame>
    </p:spTree>
    <p:extLst>
      <p:ext uri="{BB962C8B-B14F-4D97-AF65-F5344CB8AC3E}">
        <p14:creationId xmlns:p14="http://schemas.microsoft.com/office/powerpoint/2010/main" val="325707620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000" b="1" dirty="0" smtClean="0"/>
              <a:t>TIPO DE VIVIENDA QUE EL HOGAR PIENSA COMPRAR </a:t>
            </a:r>
            <a:r>
              <a:rPr lang="es-ES" sz="2400" dirty="0" smtClean="0"/>
              <a:t>(</a:t>
            </a:r>
            <a:r>
              <a:rPr lang="es-ES" sz="2400" dirty="0"/>
              <a:t>% Hogares) Julio de 2017</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28781862"/>
              </p:ext>
            </p:extLst>
          </p:nvPr>
        </p:nvGraphicFramePr>
        <p:xfrm>
          <a:off x="457200" y="1693333"/>
          <a:ext cx="8229600" cy="4307166"/>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36300">
                <a:tc rowSpan="2">
                  <a:txBody>
                    <a:bodyPr/>
                    <a:lstStyle/>
                    <a:p>
                      <a:pPr algn="ctr"/>
                      <a:r>
                        <a:rPr lang="es-ES" sz="1400" dirty="0" smtClean="0">
                          <a:latin typeface="+mn-lt"/>
                        </a:rPr>
                        <a:t>Municipio</a:t>
                      </a:r>
                      <a:endParaRPr lang="es-ES" sz="1400" dirty="0">
                        <a:latin typeface="+mn-lt"/>
                      </a:endParaRPr>
                    </a:p>
                  </a:txBody>
                  <a:tcPr anchor="ctr"/>
                </a:tc>
                <a:tc gridSpan="4">
                  <a:txBody>
                    <a:bodyPr/>
                    <a:lstStyle/>
                    <a:p>
                      <a:pPr algn="ctr"/>
                      <a:r>
                        <a:rPr lang="es-ES" sz="1400" dirty="0" smtClean="0">
                          <a:latin typeface="+mn-lt"/>
                        </a:rPr>
                        <a:t>Tipo</a:t>
                      </a:r>
                      <a:r>
                        <a:rPr lang="es-ES" sz="1400" baseline="0" dirty="0" smtClean="0">
                          <a:latin typeface="+mn-lt"/>
                        </a:rPr>
                        <a:t> de vivienda que el hogar piensa comprar</a:t>
                      </a:r>
                      <a:endParaRPr lang="es-ES" sz="1400" dirty="0">
                        <a:latin typeface="+mn-lt"/>
                      </a:endParaRPr>
                    </a:p>
                  </a:txBody>
                  <a:tcPr anchor="ctr"/>
                </a:tc>
                <a:tc hMerge="1">
                  <a:txBody>
                    <a:bodyPr/>
                    <a:lstStyle/>
                    <a:p>
                      <a:endParaRPr lang="es-ES" sz="1400" dirty="0">
                        <a:latin typeface="+mn-lt"/>
                      </a:endParaRPr>
                    </a:p>
                  </a:txBody>
                  <a:tcPr/>
                </a:tc>
                <a:tc hMerge="1">
                  <a:txBody>
                    <a:bodyPr/>
                    <a:lstStyle/>
                    <a:p>
                      <a:endParaRPr lang="es-ES" sz="1400" dirty="0">
                        <a:latin typeface="+mn-lt"/>
                      </a:endParaRPr>
                    </a:p>
                  </a:txBody>
                  <a:tcPr/>
                </a:tc>
                <a:tc hMerge="1">
                  <a:txBody>
                    <a:bodyPr/>
                    <a:lstStyle/>
                    <a:p>
                      <a:endParaRPr lang="es-ES" sz="1400" dirty="0">
                        <a:latin typeface="+mn-lt"/>
                      </a:endParaRPr>
                    </a:p>
                  </a:txBody>
                  <a:tcPr/>
                </a:tc>
              </a:tr>
              <a:tr h="336300">
                <a:tc vMerge="1">
                  <a:txBody>
                    <a:bodyPr/>
                    <a:lstStyle/>
                    <a:p>
                      <a:endParaRPr lang="es-ES" sz="1400" b="1" dirty="0">
                        <a:solidFill>
                          <a:srgbClr val="FFFFFF"/>
                        </a:solidFill>
                        <a:latin typeface="+mn-lt"/>
                      </a:endParaRPr>
                    </a:p>
                  </a:txBody>
                  <a:tcPr>
                    <a:solidFill>
                      <a:schemeClr val="accent1"/>
                    </a:solidFill>
                  </a:tcPr>
                </a:tc>
                <a:tc>
                  <a:txBody>
                    <a:bodyPr/>
                    <a:lstStyle/>
                    <a:p>
                      <a:pPr algn="ctr"/>
                      <a:r>
                        <a:rPr lang="es-ES" sz="1400" b="1" dirty="0" smtClean="0">
                          <a:solidFill>
                            <a:srgbClr val="FFFFFF"/>
                          </a:solidFill>
                          <a:latin typeface="+mn-lt"/>
                        </a:rPr>
                        <a:t>Casa</a:t>
                      </a:r>
                      <a:r>
                        <a:rPr lang="es-ES" sz="1400" b="1" baseline="30000" dirty="0" smtClean="0">
                          <a:solidFill>
                            <a:srgbClr val="FFFFFF"/>
                          </a:solidFill>
                          <a:latin typeface="+mn-lt"/>
                        </a:rPr>
                        <a:t>1</a:t>
                      </a:r>
                      <a:endParaRPr lang="es-ES" sz="1400" b="1" baseline="30000" dirty="0">
                        <a:solidFill>
                          <a:srgbClr val="FFFFFF"/>
                        </a:solidFill>
                        <a:latin typeface="+mn-lt"/>
                      </a:endParaRPr>
                    </a:p>
                  </a:txBody>
                  <a:tcPr anchor="ctr">
                    <a:solidFill>
                      <a:schemeClr val="accent1"/>
                    </a:solidFill>
                  </a:tcPr>
                </a:tc>
                <a:tc>
                  <a:txBody>
                    <a:bodyPr/>
                    <a:lstStyle/>
                    <a:p>
                      <a:pPr algn="ctr"/>
                      <a:r>
                        <a:rPr lang="es-ES" sz="1400" b="1" dirty="0" smtClean="0">
                          <a:solidFill>
                            <a:srgbClr val="FFFFFF"/>
                          </a:solidFill>
                          <a:latin typeface="+mn-lt"/>
                        </a:rPr>
                        <a:t>Apartamento</a:t>
                      </a:r>
                      <a:r>
                        <a:rPr lang="es-ES" sz="1400" b="1" baseline="30000" dirty="0" smtClean="0">
                          <a:solidFill>
                            <a:srgbClr val="FFFFFF"/>
                          </a:solidFill>
                          <a:latin typeface="+mn-lt"/>
                        </a:rPr>
                        <a:t>2</a:t>
                      </a:r>
                      <a:endParaRPr lang="es-ES" sz="1400" b="1" dirty="0">
                        <a:solidFill>
                          <a:srgbClr val="FFFFFF"/>
                        </a:solidFill>
                        <a:latin typeface="+mn-lt"/>
                      </a:endParaRPr>
                    </a:p>
                  </a:txBody>
                  <a:tcPr anchor="ctr">
                    <a:solidFill>
                      <a:schemeClr val="accent1"/>
                    </a:solidFill>
                  </a:tcPr>
                </a:tc>
                <a:tc>
                  <a:txBody>
                    <a:bodyPr/>
                    <a:lstStyle/>
                    <a:p>
                      <a:pPr algn="ctr"/>
                      <a:r>
                        <a:rPr lang="es-ES" sz="1400" b="1" dirty="0" smtClean="0">
                          <a:solidFill>
                            <a:srgbClr val="FFFFFF"/>
                          </a:solidFill>
                          <a:latin typeface="+mn-lt"/>
                        </a:rPr>
                        <a:t>Solar</a:t>
                      </a:r>
                      <a:r>
                        <a:rPr lang="es-ES" sz="1400" b="1" baseline="30000" dirty="0" smtClean="0">
                          <a:solidFill>
                            <a:srgbClr val="FFFFFF"/>
                          </a:solidFill>
                          <a:latin typeface="+mn-lt"/>
                        </a:rPr>
                        <a:t>3</a:t>
                      </a:r>
                      <a:endParaRPr lang="es-ES" sz="1400" b="1" dirty="0">
                        <a:solidFill>
                          <a:srgbClr val="FFFFFF"/>
                        </a:solidFill>
                        <a:latin typeface="+mn-lt"/>
                      </a:endParaRPr>
                    </a:p>
                  </a:txBody>
                  <a:tcPr anchor="ctr">
                    <a:solidFill>
                      <a:schemeClr val="accent1"/>
                    </a:solidFill>
                  </a:tcPr>
                </a:tc>
                <a:tc>
                  <a:txBody>
                    <a:bodyPr/>
                    <a:lstStyle/>
                    <a:p>
                      <a:pPr algn="ctr"/>
                      <a:r>
                        <a:rPr lang="es-ES" sz="1400" b="1" dirty="0" smtClean="0">
                          <a:solidFill>
                            <a:srgbClr val="FFFFFF"/>
                          </a:solidFill>
                          <a:latin typeface="+mn-lt"/>
                        </a:rPr>
                        <a:t>Indiferente</a:t>
                      </a:r>
                      <a:endParaRPr lang="es-ES" sz="1400" b="1" dirty="0">
                        <a:solidFill>
                          <a:srgbClr val="FFFFFF"/>
                        </a:solidFill>
                        <a:latin typeface="+mn-lt"/>
                      </a:endParaRPr>
                    </a:p>
                  </a:txBody>
                  <a:tcPr anchor="ctr">
                    <a:solidFill>
                      <a:schemeClr val="accent1"/>
                    </a:solidFill>
                  </a:tcPr>
                </a:tc>
              </a:tr>
              <a:tr h="279582">
                <a:tc>
                  <a:txBody>
                    <a:bodyPr/>
                    <a:lstStyle/>
                    <a:p>
                      <a:pPr algn="just">
                        <a:spcAft>
                          <a:spcPts val="0"/>
                        </a:spcAft>
                      </a:pPr>
                      <a:r>
                        <a:rPr lang="es-ES_tradnl" sz="1400" i="0" dirty="0">
                          <a:solidFill>
                            <a:srgbClr val="000000"/>
                          </a:solidFill>
                          <a:effectLst/>
                          <a:latin typeface="+mn-lt"/>
                          <a:ea typeface="Times New Roman"/>
                          <a:cs typeface="Times New Roman"/>
                        </a:rPr>
                        <a:t>GSD</a:t>
                      </a:r>
                      <a:endParaRPr lang="es-ES_tradnl" sz="1400" i="0" dirty="0">
                        <a:effectLst/>
                        <a:latin typeface="+mn-lt"/>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mn-lt"/>
                          <a:ea typeface="Times New Roman"/>
                          <a:cs typeface="Times New Roman"/>
                        </a:rPr>
                        <a:t>75.6</a:t>
                      </a:r>
                      <a:endParaRPr lang="es-ES_tradnl" sz="14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mn-lt"/>
                          <a:ea typeface="Times New Roman"/>
                          <a:cs typeface="Times New Roman"/>
                        </a:rPr>
                        <a:t>13.1</a:t>
                      </a:r>
                      <a:endParaRPr lang="es-ES_tradnl" sz="1400" i="0" dirty="0">
                        <a:effectLst/>
                        <a:latin typeface="+mn-lt"/>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mn-lt"/>
                          <a:ea typeface="Times New Roman"/>
                          <a:cs typeface="Times New Roman"/>
                        </a:rPr>
                        <a:t>9.9</a:t>
                      </a:r>
                      <a:endParaRPr lang="es-ES_tradnl" sz="1400" i="0" dirty="0">
                        <a:effectLst/>
                        <a:latin typeface="+mn-lt"/>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mn-lt"/>
                          <a:ea typeface="Times New Roman"/>
                          <a:cs typeface="Times New Roman"/>
                        </a:rPr>
                        <a:t>1.4</a:t>
                      </a:r>
                      <a:endParaRPr lang="es-ES_tradnl" sz="1400" i="0" dirty="0">
                        <a:effectLst/>
                        <a:latin typeface="+mn-lt"/>
                        <a:ea typeface="ＭＳ 明朝"/>
                        <a:cs typeface="Times New Roman"/>
                      </a:endParaRPr>
                    </a:p>
                  </a:txBody>
                  <a:tcPr marL="68580" marR="68580" marT="0" marB="0" anchor="ctr"/>
                </a:tc>
              </a:tr>
              <a:tr h="279582">
                <a:tc>
                  <a:txBody>
                    <a:bodyPr/>
                    <a:lstStyle/>
                    <a:p>
                      <a:pPr algn="just">
                        <a:spcAft>
                          <a:spcPts val="0"/>
                        </a:spcAft>
                      </a:pPr>
                      <a:r>
                        <a:rPr lang="es-ES_tradnl" sz="1400" i="0">
                          <a:solidFill>
                            <a:srgbClr val="000000"/>
                          </a:solidFill>
                          <a:effectLst/>
                          <a:latin typeface="+mn-lt"/>
                          <a:ea typeface="Times New Roman"/>
                          <a:cs typeface="Times New Roman"/>
                        </a:rPr>
                        <a:t>DN</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mn-lt"/>
                          <a:ea typeface="Times New Roman"/>
                          <a:cs typeface="Times New Roman"/>
                        </a:rPr>
                        <a:t>74.2</a:t>
                      </a:r>
                      <a:endParaRPr lang="es-ES_tradnl" sz="14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18.2</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6.1</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mn-lt"/>
                          <a:ea typeface="Times New Roman"/>
                          <a:cs typeface="Times New Roman"/>
                        </a:rPr>
                        <a:t>1.5</a:t>
                      </a:r>
                      <a:endParaRPr lang="es-ES_tradnl" sz="1400" i="0" dirty="0">
                        <a:effectLst/>
                        <a:latin typeface="+mn-lt"/>
                        <a:ea typeface="ＭＳ 明朝"/>
                        <a:cs typeface="Times New Roman"/>
                      </a:endParaRPr>
                    </a:p>
                  </a:txBody>
                  <a:tcPr marL="68580" marR="68580" marT="0" marB="0" anchor="ctr"/>
                </a:tc>
              </a:tr>
              <a:tr h="279582">
                <a:tc>
                  <a:txBody>
                    <a:bodyPr/>
                    <a:lstStyle/>
                    <a:p>
                      <a:pPr algn="just">
                        <a:spcAft>
                          <a:spcPts val="0"/>
                        </a:spcAft>
                      </a:pPr>
                      <a:r>
                        <a:rPr lang="es-ES_tradnl" sz="1400" i="0">
                          <a:solidFill>
                            <a:srgbClr val="000000"/>
                          </a:solidFill>
                          <a:effectLst/>
                          <a:latin typeface="+mn-lt"/>
                          <a:ea typeface="Times New Roman"/>
                          <a:cs typeface="Times New Roman"/>
                        </a:rPr>
                        <a:t>SDE</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mn-lt"/>
                          <a:ea typeface="Times New Roman"/>
                          <a:cs typeface="Times New Roman"/>
                        </a:rPr>
                        <a:t>82.7</a:t>
                      </a:r>
                      <a:endParaRPr lang="es-ES_tradnl" sz="14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14.3</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3.1</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mn-lt"/>
                          <a:ea typeface="Times New Roman"/>
                          <a:cs typeface="Times New Roman"/>
                        </a:rPr>
                        <a:t>0.0</a:t>
                      </a:r>
                      <a:endParaRPr lang="es-ES_tradnl" sz="1400" i="0" dirty="0">
                        <a:effectLst/>
                        <a:latin typeface="+mn-lt"/>
                        <a:ea typeface="ＭＳ 明朝"/>
                        <a:cs typeface="Times New Roman"/>
                      </a:endParaRPr>
                    </a:p>
                  </a:txBody>
                  <a:tcPr marL="68580" marR="68580" marT="0" marB="0" anchor="ctr"/>
                </a:tc>
              </a:tr>
              <a:tr h="279582">
                <a:tc>
                  <a:txBody>
                    <a:bodyPr/>
                    <a:lstStyle/>
                    <a:p>
                      <a:pPr algn="just">
                        <a:spcAft>
                          <a:spcPts val="0"/>
                        </a:spcAft>
                      </a:pPr>
                      <a:r>
                        <a:rPr lang="es-ES_tradnl" sz="1400" i="0">
                          <a:solidFill>
                            <a:srgbClr val="000000"/>
                          </a:solidFill>
                          <a:effectLst/>
                          <a:latin typeface="+mn-lt"/>
                          <a:ea typeface="Times New Roman"/>
                          <a:cs typeface="Times New Roman"/>
                        </a:rPr>
                        <a:t>SDN</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mn-lt"/>
                          <a:ea typeface="Times New Roman"/>
                          <a:cs typeface="Times New Roman"/>
                        </a:rPr>
                        <a:t>78.0</a:t>
                      </a:r>
                      <a:endParaRPr lang="es-ES_tradnl" sz="14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6.8</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15.3</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mn-lt"/>
                          <a:ea typeface="Times New Roman"/>
                          <a:cs typeface="Times New Roman"/>
                        </a:rPr>
                        <a:t>0.0</a:t>
                      </a:r>
                      <a:endParaRPr lang="es-ES_tradnl" sz="1400" i="0" dirty="0">
                        <a:effectLst/>
                        <a:latin typeface="+mn-lt"/>
                        <a:ea typeface="ＭＳ 明朝"/>
                        <a:cs typeface="Times New Roman"/>
                      </a:endParaRPr>
                    </a:p>
                  </a:txBody>
                  <a:tcPr marL="68580" marR="68580" marT="0" marB="0" anchor="ctr"/>
                </a:tc>
              </a:tr>
              <a:tr h="279582">
                <a:tc>
                  <a:txBody>
                    <a:bodyPr/>
                    <a:lstStyle/>
                    <a:p>
                      <a:pPr algn="just">
                        <a:spcAft>
                          <a:spcPts val="0"/>
                        </a:spcAft>
                      </a:pPr>
                      <a:r>
                        <a:rPr lang="es-ES_tradnl" sz="1400" i="0">
                          <a:solidFill>
                            <a:srgbClr val="000000"/>
                          </a:solidFill>
                          <a:effectLst/>
                          <a:latin typeface="+mn-lt"/>
                          <a:ea typeface="Times New Roman"/>
                          <a:cs typeface="Times New Roman"/>
                        </a:rPr>
                        <a:t>SDO</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mn-lt"/>
                          <a:ea typeface="Times New Roman"/>
                          <a:cs typeface="Times New Roman"/>
                        </a:rPr>
                        <a:t>68.9</a:t>
                      </a:r>
                      <a:endParaRPr lang="es-ES_tradnl" sz="14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10.8</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14.9</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mn-lt"/>
                          <a:ea typeface="Times New Roman"/>
                          <a:cs typeface="Times New Roman"/>
                        </a:rPr>
                        <a:t>5.4</a:t>
                      </a:r>
                      <a:endParaRPr lang="es-ES_tradnl" sz="1400" i="0" dirty="0">
                        <a:effectLst/>
                        <a:latin typeface="+mn-lt"/>
                        <a:ea typeface="ＭＳ 明朝"/>
                        <a:cs typeface="Times New Roman"/>
                      </a:endParaRPr>
                    </a:p>
                  </a:txBody>
                  <a:tcPr marL="68580" marR="68580" marT="0" marB="0" anchor="ctr"/>
                </a:tc>
              </a:tr>
              <a:tr h="279582">
                <a:tc>
                  <a:txBody>
                    <a:bodyPr/>
                    <a:lstStyle/>
                    <a:p>
                      <a:pPr algn="just">
                        <a:spcAft>
                          <a:spcPts val="0"/>
                        </a:spcAft>
                      </a:pPr>
                      <a:r>
                        <a:rPr lang="es-ES_tradnl" sz="1400" i="0">
                          <a:solidFill>
                            <a:srgbClr val="000000"/>
                          </a:solidFill>
                          <a:effectLst/>
                          <a:latin typeface="+mn-lt"/>
                          <a:ea typeface="Times New Roman"/>
                          <a:cs typeface="Times New Roman"/>
                        </a:rPr>
                        <a:t>LA</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42.1</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0.0</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mn-lt"/>
                          <a:ea typeface="Times New Roman"/>
                          <a:cs typeface="Times New Roman"/>
                        </a:rPr>
                        <a:t>52.6</a:t>
                      </a:r>
                      <a:endParaRPr lang="es-ES_tradnl" sz="14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mn-lt"/>
                          <a:ea typeface="Times New Roman"/>
                          <a:cs typeface="Times New Roman"/>
                        </a:rPr>
                        <a:t>5.3</a:t>
                      </a:r>
                      <a:endParaRPr lang="es-ES_tradnl" sz="1400" i="0" dirty="0">
                        <a:effectLst/>
                        <a:latin typeface="+mn-lt"/>
                        <a:ea typeface="ＭＳ 明朝"/>
                        <a:cs typeface="Times New Roman"/>
                      </a:endParaRPr>
                    </a:p>
                  </a:txBody>
                  <a:tcPr marL="68580" marR="68580" marT="0" marB="0" anchor="ctr"/>
                </a:tc>
              </a:tr>
              <a:tr h="279582">
                <a:tc>
                  <a:txBody>
                    <a:bodyPr/>
                    <a:lstStyle/>
                    <a:p>
                      <a:pPr algn="just">
                        <a:spcAft>
                          <a:spcPts val="0"/>
                        </a:spcAft>
                      </a:pPr>
                      <a:r>
                        <a:rPr lang="es-ES_tradnl" sz="1400" i="0">
                          <a:solidFill>
                            <a:srgbClr val="000000"/>
                          </a:solidFill>
                          <a:effectLst/>
                          <a:latin typeface="+mn-lt"/>
                          <a:ea typeface="Times New Roman"/>
                          <a:cs typeface="Times New Roman"/>
                        </a:rPr>
                        <a:t>BC</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mn-lt"/>
                          <a:ea typeface="Times New Roman"/>
                          <a:cs typeface="Times New Roman"/>
                        </a:rPr>
                        <a:t>56.0</a:t>
                      </a:r>
                      <a:endParaRPr lang="es-ES_tradnl" sz="14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16.0</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28.0</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mn-lt"/>
                          <a:ea typeface="Times New Roman"/>
                          <a:cs typeface="Times New Roman"/>
                        </a:rPr>
                        <a:t>0.0</a:t>
                      </a:r>
                      <a:endParaRPr lang="es-ES_tradnl" sz="1400" i="0" dirty="0">
                        <a:effectLst/>
                        <a:latin typeface="+mn-lt"/>
                        <a:ea typeface="ＭＳ 明朝"/>
                        <a:cs typeface="Times New Roman"/>
                      </a:endParaRPr>
                    </a:p>
                  </a:txBody>
                  <a:tcPr marL="68580" marR="68580" marT="0" marB="0" anchor="ctr"/>
                </a:tc>
              </a:tr>
              <a:tr h="279582">
                <a:tc>
                  <a:txBody>
                    <a:bodyPr/>
                    <a:lstStyle/>
                    <a:p>
                      <a:pPr algn="just">
                        <a:spcAft>
                          <a:spcPts val="0"/>
                        </a:spcAft>
                      </a:pPr>
                      <a:r>
                        <a:rPr lang="es-ES_tradnl" sz="1400" i="0">
                          <a:solidFill>
                            <a:srgbClr val="000000"/>
                          </a:solidFill>
                          <a:effectLst/>
                          <a:latin typeface="+mn-lt"/>
                          <a:ea typeface="Times New Roman"/>
                          <a:cs typeface="Times New Roman"/>
                        </a:rPr>
                        <a:t>SC</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mn-lt"/>
                          <a:ea typeface="Times New Roman"/>
                          <a:cs typeface="Times New Roman"/>
                        </a:rPr>
                        <a:t>85.4</a:t>
                      </a:r>
                      <a:endParaRPr lang="es-ES_tradnl" sz="14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8.3</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0.0</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mn-lt"/>
                          <a:ea typeface="Times New Roman"/>
                          <a:cs typeface="Times New Roman"/>
                        </a:rPr>
                        <a:t>6.3</a:t>
                      </a:r>
                      <a:endParaRPr lang="es-ES_tradnl" sz="1400" i="0" dirty="0">
                        <a:effectLst/>
                        <a:latin typeface="+mn-lt"/>
                        <a:ea typeface="ＭＳ 明朝"/>
                        <a:cs typeface="Times New Roman"/>
                      </a:endParaRPr>
                    </a:p>
                  </a:txBody>
                  <a:tcPr marL="68580" marR="68580" marT="0" marB="0" anchor="ctr"/>
                </a:tc>
              </a:tr>
              <a:tr h="279582">
                <a:tc>
                  <a:txBody>
                    <a:bodyPr/>
                    <a:lstStyle/>
                    <a:p>
                      <a:pPr algn="just">
                        <a:spcAft>
                          <a:spcPts val="0"/>
                        </a:spcAft>
                      </a:pPr>
                      <a:r>
                        <a:rPr lang="es-ES_tradnl" sz="1400" i="0" dirty="0">
                          <a:solidFill>
                            <a:srgbClr val="000000"/>
                          </a:solidFill>
                          <a:effectLst/>
                          <a:latin typeface="+mn-lt"/>
                          <a:ea typeface="Times New Roman"/>
                          <a:cs typeface="Times New Roman"/>
                        </a:rPr>
                        <a:t>LV</a:t>
                      </a:r>
                      <a:endParaRPr lang="es-ES_tradnl" sz="1400" i="0" dirty="0">
                        <a:effectLst/>
                        <a:latin typeface="+mn-lt"/>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mn-lt"/>
                          <a:ea typeface="Times New Roman"/>
                          <a:cs typeface="Times New Roman"/>
                        </a:rPr>
                        <a:t>88.9</a:t>
                      </a:r>
                      <a:endParaRPr lang="es-ES_tradnl" sz="14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4.5</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4.5</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mn-lt"/>
                          <a:ea typeface="Times New Roman"/>
                          <a:cs typeface="Times New Roman"/>
                        </a:rPr>
                        <a:t>2.2</a:t>
                      </a:r>
                      <a:endParaRPr lang="es-ES_tradnl" sz="1400" i="0" dirty="0">
                        <a:effectLst/>
                        <a:latin typeface="+mn-lt"/>
                        <a:ea typeface="ＭＳ 明朝"/>
                        <a:cs typeface="Times New Roman"/>
                      </a:endParaRPr>
                    </a:p>
                  </a:txBody>
                  <a:tcPr marL="68580" marR="68580" marT="0" marB="0" anchor="ctr"/>
                </a:tc>
              </a:tr>
              <a:tr h="279582">
                <a:tc>
                  <a:txBody>
                    <a:bodyPr/>
                    <a:lstStyle/>
                    <a:p>
                      <a:pPr algn="just">
                        <a:spcAft>
                          <a:spcPts val="0"/>
                        </a:spcAft>
                      </a:pPr>
                      <a:r>
                        <a:rPr lang="es-ES_tradnl" sz="1400" i="0">
                          <a:solidFill>
                            <a:srgbClr val="000000"/>
                          </a:solidFill>
                          <a:effectLst/>
                          <a:latin typeface="+mn-lt"/>
                          <a:ea typeface="Times New Roman"/>
                          <a:cs typeface="Times New Roman"/>
                        </a:rPr>
                        <a:t>PP</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mn-lt"/>
                          <a:ea typeface="Times New Roman"/>
                          <a:cs typeface="Times New Roman"/>
                        </a:rPr>
                        <a:t>94.6</a:t>
                      </a:r>
                      <a:endParaRPr lang="es-ES_tradnl" sz="14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2.7</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2.7</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mn-lt"/>
                          <a:ea typeface="Times New Roman"/>
                          <a:cs typeface="Times New Roman"/>
                        </a:rPr>
                        <a:t>0.0</a:t>
                      </a:r>
                      <a:endParaRPr lang="es-ES_tradnl" sz="1400" i="0" dirty="0">
                        <a:effectLst/>
                        <a:latin typeface="+mn-lt"/>
                        <a:ea typeface="ＭＳ 明朝"/>
                        <a:cs typeface="Times New Roman"/>
                      </a:endParaRPr>
                    </a:p>
                  </a:txBody>
                  <a:tcPr marL="68580" marR="68580" marT="0" marB="0" anchor="ctr"/>
                </a:tc>
              </a:tr>
              <a:tr h="279582">
                <a:tc>
                  <a:txBody>
                    <a:bodyPr/>
                    <a:lstStyle/>
                    <a:p>
                      <a:pPr algn="just">
                        <a:spcAft>
                          <a:spcPts val="0"/>
                        </a:spcAft>
                      </a:pPr>
                      <a:r>
                        <a:rPr lang="es-ES_tradnl" sz="1400" i="0">
                          <a:solidFill>
                            <a:srgbClr val="000000"/>
                          </a:solidFill>
                          <a:effectLst/>
                          <a:latin typeface="+mn-lt"/>
                          <a:ea typeface="Times New Roman"/>
                          <a:cs typeface="Times New Roman"/>
                        </a:rPr>
                        <a:t>HY</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mn-lt"/>
                          <a:ea typeface="Times New Roman"/>
                          <a:cs typeface="Times New Roman"/>
                        </a:rPr>
                        <a:t>71.0</a:t>
                      </a:r>
                      <a:endParaRPr lang="es-ES_tradnl" sz="14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5.3</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23.7</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mn-lt"/>
                          <a:ea typeface="Times New Roman"/>
                          <a:cs typeface="Times New Roman"/>
                        </a:rPr>
                        <a:t>0.0</a:t>
                      </a:r>
                      <a:endParaRPr lang="es-ES_tradnl" sz="1400" i="0" dirty="0">
                        <a:effectLst/>
                        <a:latin typeface="+mn-lt"/>
                        <a:ea typeface="ＭＳ 明朝"/>
                        <a:cs typeface="Times New Roman"/>
                      </a:endParaRPr>
                    </a:p>
                  </a:txBody>
                  <a:tcPr marL="68580" marR="68580" marT="0" marB="0" anchor="ctr"/>
                </a:tc>
              </a:tr>
              <a:tr h="279582">
                <a:tc>
                  <a:txBody>
                    <a:bodyPr/>
                    <a:lstStyle/>
                    <a:p>
                      <a:pPr algn="just">
                        <a:spcAft>
                          <a:spcPts val="0"/>
                        </a:spcAft>
                      </a:pPr>
                      <a:r>
                        <a:rPr lang="es-ES_tradnl" sz="1400" i="0">
                          <a:solidFill>
                            <a:srgbClr val="000000"/>
                          </a:solidFill>
                          <a:effectLst/>
                          <a:latin typeface="+mn-lt"/>
                          <a:ea typeface="Times New Roman"/>
                          <a:cs typeface="Times New Roman"/>
                        </a:rPr>
                        <a:t>PCB</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mn-lt"/>
                          <a:ea typeface="Times New Roman"/>
                          <a:cs typeface="Times New Roman"/>
                        </a:rPr>
                        <a:t>61.9</a:t>
                      </a:r>
                      <a:endParaRPr lang="es-ES_tradnl" sz="14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23.4</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14.7</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mn-lt"/>
                          <a:ea typeface="Times New Roman"/>
                          <a:cs typeface="Times New Roman"/>
                        </a:rPr>
                        <a:t>0.0</a:t>
                      </a:r>
                      <a:endParaRPr lang="es-ES_tradnl" sz="1400" i="0" dirty="0">
                        <a:effectLst/>
                        <a:latin typeface="+mn-lt"/>
                        <a:ea typeface="ＭＳ 明朝"/>
                        <a:cs typeface="Times New Roman"/>
                      </a:endParaRPr>
                    </a:p>
                  </a:txBody>
                  <a:tcPr marL="68580" marR="68580" marT="0" marB="0" anchor="ctr"/>
                </a:tc>
              </a:tr>
              <a:tr h="279582">
                <a:tc>
                  <a:txBody>
                    <a:bodyPr/>
                    <a:lstStyle/>
                    <a:p>
                      <a:pPr algn="just">
                        <a:spcAft>
                          <a:spcPts val="0"/>
                        </a:spcAft>
                      </a:pPr>
                      <a:r>
                        <a:rPr lang="es-ES_tradnl" sz="1400" i="0">
                          <a:solidFill>
                            <a:srgbClr val="000000"/>
                          </a:solidFill>
                          <a:effectLst/>
                          <a:latin typeface="+mn-lt"/>
                          <a:ea typeface="Times New Roman"/>
                          <a:cs typeface="Times New Roman"/>
                        </a:rPr>
                        <a:t>SFM</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b="1" i="0" dirty="0">
                          <a:solidFill>
                            <a:srgbClr val="000000"/>
                          </a:solidFill>
                          <a:effectLst/>
                          <a:latin typeface="+mn-lt"/>
                          <a:ea typeface="Times New Roman"/>
                          <a:cs typeface="Times New Roman"/>
                        </a:rPr>
                        <a:t>82.8</a:t>
                      </a:r>
                      <a:endParaRPr lang="es-ES_tradnl" sz="14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10.3</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6.9</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mn-lt"/>
                          <a:ea typeface="Times New Roman"/>
                          <a:cs typeface="Times New Roman"/>
                        </a:rPr>
                        <a:t>0.0</a:t>
                      </a:r>
                      <a:endParaRPr lang="es-ES_tradnl" sz="1400" i="0" dirty="0">
                        <a:effectLst/>
                        <a:latin typeface="+mn-lt"/>
                        <a:ea typeface="ＭＳ 明朝"/>
                        <a:cs typeface="Times New Roman"/>
                      </a:endParaRPr>
                    </a:p>
                  </a:txBody>
                  <a:tcPr marL="68580" marR="68580" marT="0" marB="0" anchor="ctr"/>
                </a:tc>
              </a:tr>
            </a:tbl>
          </a:graphicData>
        </a:graphic>
      </p:graphicFrame>
      <p:sp>
        <p:nvSpPr>
          <p:cNvPr id="3" name="CuadroTexto 2"/>
          <p:cNvSpPr txBox="1"/>
          <p:nvPr/>
        </p:nvSpPr>
        <p:spPr>
          <a:xfrm>
            <a:off x="457200" y="6000499"/>
            <a:ext cx="8229600" cy="600164"/>
          </a:xfrm>
          <a:prstGeom prst="rect">
            <a:avLst/>
          </a:prstGeom>
          <a:noFill/>
        </p:spPr>
        <p:txBody>
          <a:bodyPr wrap="square" rtlCol="0">
            <a:spAutoFit/>
          </a:bodyPr>
          <a:lstStyle/>
          <a:p>
            <a:pPr algn="just"/>
            <a:r>
              <a:rPr lang="es-ES_tradnl" sz="1100" i="1" baseline="30000" dirty="0"/>
              <a:t>1</a:t>
            </a:r>
            <a:r>
              <a:rPr lang="es-ES_tradnl" sz="1100" i="1" dirty="0"/>
              <a:t> Incluye: Casa totalmente independiente; Casa dúplex totalmente independiente; Casas aparcadas (varias en hileras); Casas en recinto cerrado (varias en recinto cerrado</a:t>
            </a:r>
            <a:r>
              <a:rPr lang="es-ES_tradnl" sz="1100" i="1" dirty="0" smtClean="0"/>
              <a:t>). </a:t>
            </a:r>
            <a:r>
              <a:rPr lang="es-ES_tradnl" sz="1100" i="1" baseline="30000" dirty="0" smtClean="0"/>
              <a:t>2</a:t>
            </a:r>
            <a:r>
              <a:rPr lang="es-ES_tradnl" sz="1100" i="1" dirty="0" smtClean="0"/>
              <a:t> </a:t>
            </a:r>
            <a:r>
              <a:rPr lang="es-ES_tradnl" sz="1100" i="1" dirty="0"/>
              <a:t>Incluye: Apartamento en multifamiliar (pequeño); Apartamento en condominio (grande</a:t>
            </a:r>
            <a:r>
              <a:rPr lang="es-ES_tradnl" sz="1100" i="1" dirty="0" smtClean="0"/>
              <a:t>). </a:t>
            </a:r>
            <a:r>
              <a:rPr lang="es-ES_tradnl" sz="1100" i="1" baseline="30000" dirty="0" smtClean="0"/>
              <a:t>3</a:t>
            </a:r>
            <a:r>
              <a:rPr lang="es-ES_tradnl" sz="1100" i="1" dirty="0" smtClean="0"/>
              <a:t> </a:t>
            </a:r>
            <a:r>
              <a:rPr lang="es-ES_tradnl" sz="1100" i="1" dirty="0"/>
              <a:t>Incluye: Solar urbanizado, con servicios; Solar sin urbanizar, sin </a:t>
            </a:r>
            <a:r>
              <a:rPr lang="es-ES_tradnl" sz="1100" i="1" dirty="0" smtClean="0"/>
              <a:t>servicios</a:t>
            </a:r>
            <a:endParaRPr lang="es-ES_tradnl" sz="1100" dirty="0"/>
          </a:p>
        </p:txBody>
      </p:sp>
    </p:spTree>
    <p:extLst>
      <p:ext uri="{BB962C8B-B14F-4D97-AF65-F5344CB8AC3E}">
        <p14:creationId xmlns:p14="http://schemas.microsoft.com/office/powerpoint/2010/main" val="3688485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632012"/>
          </a:xfrm>
        </p:spPr>
        <p:txBody>
          <a:bodyPr>
            <a:normAutofit/>
          </a:bodyPr>
          <a:lstStyle/>
          <a:p>
            <a:r>
              <a:rPr lang="es-ES" sz="3200" b="1" dirty="0" smtClean="0"/>
              <a:t>OBJETIVOS ESPECÍFICOS</a:t>
            </a:r>
            <a:endParaRPr lang="es-ES" sz="3200" b="1" dirty="0"/>
          </a:p>
        </p:txBody>
      </p:sp>
      <p:sp>
        <p:nvSpPr>
          <p:cNvPr id="4" name="Marcador de contenido 3"/>
          <p:cNvSpPr>
            <a:spLocks noGrp="1"/>
          </p:cNvSpPr>
          <p:nvPr>
            <p:ph idx="1"/>
          </p:nvPr>
        </p:nvSpPr>
        <p:spPr>
          <a:xfrm>
            <a:off x="457200" y="1299881"/>
            <a:ext cx="8229600" cy="5319059"/>
          </a:xfrm>
        </p:spPr>
        <p:txBody>
          <a:bodyPr anchor="ctr">
            <a:noAutofit/>
          </a:bodyPr>
          <a:lstStyle/>
          <a:p>
            <a:pPr algn="just">
              <a:buClr>
                <a:schemeClr val="accent1">
                  <a:lumMod val="50000"/>
                </a:schemeClr>
              </a:buClr>
              <a:buFont typeface="Wingdings" charset="2"/>
              <a:buChar char="q"/>
            </a:pPr>
            <a:r>
              <a:rPr lang="es-ES_tradnl" sz="1700" b="1" dirty="0" smtClean="0">
                <a:solidFill>
                  <a:srgbClr val="000000"/>
                </a:solidFill>
              </a:rPr>
              <a:t>Estimación de la demanda efectiva</a:t>
            </a:r>
            <a:r>
              <a:rPr lang="es-ES_tradnl" sz="1700" dirty="0" smtClean="0">
                <a:solidFill>
                  <a:srgbClr val="000000"/>
                </a:solidFill>
              </a:rPr>
              <a:t>: Total (por municipio) y por segmento de precio</a:t>
            </a:r>
          </a:p>
          <a:p>
            <a:pPr algn="just">
              <a:buClr>
                <a:schemeClr val="accent1">
                  <a:lumMod val="50000"/>
                </a:schemeClr>
              </a:buClr>
              <a:buFont typeface="Wingdings" charset="2"/>
              <a:buChar char="q"/>
            </a:pPr>
            <a:r>
              <a:rPr lang="es-ES_tradnl" sz="1700" b="1" dirty="0" smtClean="0"/>
              <a:t>Principales </a:t>
            </a:r>
            <a:r>
              <a:rPr lang="es-ES_tradnl" sz="1700" b="1" dirty="0"/>
              <a:t>condiciones habitacionales de los hogares demandantes efectivos</a:t>
            </a:r>
            <a:r>
              <a:rPr lang="es-ES_tradnl" sz="1700" dirty="0"/>
              <a:t>: Tipo de vivienda actual; personas en la vivienda; tamaño del hogar; composición de la vivienda actual; área de la vivienda; tenencia y número de vehículos que posee el hogar</a:t>
            </a:r>
          </a:p>
          <a:p>
            <a:pPr algn="just">
              <a:buClr>
                <a:schemeClr val="accent1">
                  <a:lumMod val="50000"/>
                </a:schemeClr>
              </a:buClr>
              <a:buFont typeface="Wingdings" charset="2"/>
              <a:buChar char="q"/>
            </a:pPr>
            <a:r>
              <a:rPr lang="es-ES_tradnl" sz="1700" b="1" dirty="0"/>
              <a:t>Principales características socioeconómicas de los hogares demandantes efectivos</a:t>
            </a:r>
            <a:r>
              <a:rPr lang="es-ES_tradnl" sz="1700" dirty="0"/>
              <a:t>: Forma de tenencia de la vivienda actual; gasto mensual en vivienda; edad del jefe de hogar; situación laboral, tipo de empleo y posición ocupacional del jefe de hogar; número de personas del hogar que trabajan; ingreso mensual del hogar; ahorro mensual del hogar.</a:t>
            </a:r>
          </a:p>
          <a:p>
            <a:pPr algn="just">
              <a:buClr>
                <a:schemeClr val="accent1">
                  <a:lumMod val="50000"/>
                </a:schemeClr>
              </a:buClr>
              <a:buFont typeface="Wingdings" charset="2"/>
              <a:buChar char="q"/>
            </a:pPr>
            <a:r>
              <a:rPr lang="es-ES_tradnl" sz="1700" b="1" dirty="0"/>
              <a:t>Aspectos económicos de la demanda efectiva de vivienda</a:t>
            </a:r>
            <a:r>
              <a:rPr lang="es-ES_tradnl" sz="1700" dirty="0"/>
              <a:t>: Expectativas sobre el precio de la vivienda; necesidad de financiación</a:t>
            </a:r>
          </a:p>
          <a:p>
            <a:pPr algn="just">
              <a:buClr>
                <a:schemeClr val="accent1">
                  <a:lumMod val="50000"/>
                </a:schemeClr>
              </a:buClr>
              <a:buFont typeface="Wingdings" charset="2"/>
              <a:buChar char="q"/>
            </a:pPr>
            <a:r>
              <a:rPr lang="es-ES_tradnl" sz="1700" b="1" dirty="0"/>
              <a:t>Gestiones de búsqueda de la vivienda demandada</a:t>
            </a:r>
            <a:endParaRPr lang="es-ES_tradnl" sz="1700" dirty="0"/>
          </a:p>
          <a:p>
            <a:pPr algn="just">
              <a:buClr>
                <a:schemeClr val="accent1">
                  <a:lumMod val="50000"/>
                </a:schemeClr>
              </a:buClr>
              <a:buFont typeface="Wingdings" charset="2"/>
              <a:buChar char="q"/>
            </a:pPr>
            <a:r>
              <a:rPr lang="es-ES_tradnl" sz="1700" b="1" dirty="0"/>
              <a:t>Aspectos cualitativos de la demanda efectiva de vivienda</a:t>
            </a:r>
            <a:endParaRPr lang="es-ES_tradnl" sz="1700" dirty="0"/>
          </a:p>
          <a:p>
            <a:pPr algn="just">
              <a:buClr>
                <a:schemeClr val="accent1">
                  <a:lumMod val="50000"/>
                </a:schemeClr>
              </a:buClr>
              <a:buFont typeface="Wingdings" charset="2"/>
              <a:buChar char="q"/>
            </a:pPr>
            <a:r>
              <a:rPr lang="es-ES_tradnl" sz="1700" b="1" dirty="0"/>
              <a:t>Demanda insatisfecha</a:t>
            </a:r>
            <a:r>
              <a:rPr lang="es-ES_tradnl" sz="1700" dirty="0"/>
              <a:t>: Diferencia entre la demanda efectiva (hogares) y la oferta inmediata de vivienda (unidades), a cada segmento de precios. </a:t>
            </a:r>
            <a:endParaRPr lang="es-ES" sz="1700" dirty="0"/>
          </a:p>
        </p:txBody>
      </p:sp>
    </p:spTree>
    <p:extLst>
      <p:ext uri="{BB962C8B-B14F-4D97-AF65-F5344CB8AC3E}">
        <p14:creationId xmlns:p14="http://schemas.microsoft.com/office/powerpoint/2010/main" val="91552603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100" b="1" dirty="0" smtClean="0"/>
              <a:t>ESTADO DE LA VIVIENDA DEMANDADA</a:t>
            </a:r>
            <a:r>
              <a:rPr lang="es-ES" b="1" dirty="0" smtClean="0"/>
              <a:t> </a:t>
            </a:r>
            <a:r>
              <a:rPr lang="es-ES" sz="2400" dirty="0"/>
              <a:t>(% Hogares) Julio de 2017</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98595522"/>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065539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794"/>
            <a:ext cx="8229600" cy="990600"/>
          </a:xfrm>
        </p:spPr>
        <p:txBody>
          <a:bodyPr>
            <a:normAutofit/>
          </a:bodyPr>
          <a:lstStyle/>
          <a:p>
            <a:r>
              <a:rPr lang="es-ES" sz="2800" b="1" dirty="0" smtClean="0"/>
              <a:t>BARRIO O SECTOR DE LA CIUDAD DE PREFERENCIA -GSD</a:t>
            </a:r>
            <a:r>
              <a:rPr lang="es-ES" sz="2800" dirty="0" smtClean="0"/>
              <a:t> </a:t>
            </a:r>
            <a:r>
              <a:rPr lang="es-ES" sz="2200" dirty="0"/>
              <a:t>(% Hogares) Julio de 2017</a:t>
            </a:r>
          </a:p>
        </p:txBody>
      </p:sp>
      <p:pic>
        <p:nvPicPr>
          <p:cNvPr id="3" name="Imagen 2"/>
          <p:cNvPicPr>
            <a:picLocks noChangeAspect="1"/>
          </p:cNvPicPr>
          <p:nvPr/>
        </p:nvPicPr>
        <p:blipFill>
          <a:blip r:embed="rId3"/>
          <a:stretch>
            <a:fillRect/>
          </a:stretch>
        </p:blipFill>
        <p:spPr>
          <a:xfrm>
            <a:off x="687293" y="1211821"/>
            <a:ext cx="7156825" cy="5646179"/>
          </a:xfrm>
          <a:prstGeom prst="rect">
            <a:avLst/>
          </a:prstGeom>
        </p:spPr>
      </p:pic>
    </p:spTree>
    <p:extLst>
      <p:ext uri="{BB962C8B-B14F-4D97-AF65-F5344CB8AC3E}">
        <p14:creationId xmlns:p14="http://schemas.microsoft.com/office/powerpoint/2010/main" val="381048778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794"/>
            <a:ext cx="8229600" cy="990600"/>
          </a:xfrm>
        </p:spPr>
        <p:txBody>
          <a:bodyPr>
            <a:normAutofit/>
          </a:bodyPr>
          <a:lstStyle/>
          <a:p>
            <a:r>
              <a:rPr lang="es-ES" sz="2800" b="1" dirty="0" smtClean="0"/>
              <a:t>BARRIO O SECTOR DE LA CIUDAD DE PREFERENCIA –OTROS</a:t>
            </a:r>
            <a:r>
              <a:rPr lang="es-ES" sz="2800" dirty="0" smtClean="0"/>
              <a:t> </a:t>
            </a:r>
            <a:r>
              <a:rPr lang="es-ES" sz="2200" dirty="0"/>
              <a:t>(% Hogares) Julio de 2017</a:t>
            </a:r>
          </a:p>
        </p:txBody>
      </p:sp>
      <p:pic>
        <p:nvPicPr>
          <p:cNvPr id="4" name="Imagen 3"/>
          <p:cNvPicPr>
            <a:picLocks noChangeAspect="1"/>
          </p:cNvPicPr>
          <p:nvPr/>
        </p:nvPicPr>
        <p:blipFill>
          <a:blip r:embed="rId2"/>
          <a:stretch>
            <a:fillRect/>
          </a:stretch>
        </p:blipFill>
        <p:spPr>
          <a:xfrm>
            <a:off x="728133" y="1379914"/>
            <a:ext cx="7687734" cy="5478086"/>
          </a:xfrm>
          <a:prstGeom prst="rect">
            <a:avLst/>
          </a:prstGeom>
        </p:spPr>
      </p:pic>
    </p:spTree>
    <p:extLst>
      <p:ext uri="{BB962C8B-B14F-4D97-AF65-F5344CB8AC3E}">
        <p14:creationId xmlns:p14="http://schemas.microsoft.com/office/powerpoint/2010/main" val="111749238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900" b="1" dirty="0" smtClean="0"/>
              <a:t>RAZONES QUE JUSTIFICAN EL BARRIO DE PREFERENCIA. </a:t>
            </a:r>
            <a:r>
              <a:rPr lang="es-ES" sz="2300" dirty="0" smtClean="0"/>
              <a:t>(% Hogares) Julio de 2017</a:t>
            </a:r>
            <a:endParaRPr lang="es-ES" sz="23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31495065"/>
              </p:ext>
            </p:extLst>
          </p:nvPr>
        </p:nvGraphicFramePr>
        <p:xfrm>
          <a:off x="457200" y="1659466"/>
          <a:ext cx="8229600" cy="486364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372533">
                <a:tc rowSpan="2">
                  <a:txBody>
                    <a:bodyPr/>
                    <a:lstStyle/>
                    <a:p>
                      <a:pPr algn="ctr"/>
                      <a:r>
                        <a:rPr lang="es-ES" sz="1100" dirty="0" smtClean="0"/>
                        <a:t>Municipio</a:t>
                      </a:r>
                      <a:endParaRPr lang="es-ES" sz="1100" dirty="0"/>
                    </a:p>
                  </a:txBody>
                  <a:tcPr anchor="ctr"/>
                </a:tc>
                <a:tc gridSpan="7">
                  <a:txBody>
                    <a:bodyPr/>
                    <a:lstStyle/>
                    <a:p>
                      <a:pPr algn="ctr"/>
                      <a:r>
                        <a:rPr lang="es-ES" sz="1100" dirty="0" smtClean="0"/>
                        <a:t>Razones que justifican el bario</a:t>
                      </a:r>
                      <a:r>
                        <a:rPr lang="es-ES" sz="1100" baseline="0" dirty="0" smtClean="0"/>
                        <a:t> de preferencia para compra de vivienda</a:t>
                      </a:r>
                      <a:endParaRPr lang="es-ES" sz="1100" dirty="0"/>
                    </a:p>
                  </a:txBody>
                  <a:tcPr anchor="ctr"/>
                </a:tc>
                <a:tc hMerge="1">
                  <a:txBody>
                    <a:bodyPr/>
                    <a:lstStyle/>
                    <a:p>
                      <a:endParaRPr lang="es-ES" sz="1100" dirty="0"/>
                    </a:p>
                  </a:txBody>
                  <a:tcPr/>
                </a:tc>
                <a:tc hMerge="1">
                  <a:txBody>
                    <a:bodyPr/>
                    <a:lstStyle/>
                    <a:p>
                      <a:endParaRPr lang="es-ES" sz="1100" dirty="0"/>
                    </a:p>
                  </a:txBody>
                  <a:tcPr/>
                </a:tc>
                <a:tc hMerge="1">
                  <a:txBody>
                    <a:bodyPr/>
                    <a:lstStyle/>
                    <a:p>
                      <a:endParaRPr lang="es-ES" sz="1100" dirty="0"/>
                    </a:p>
                  </a:txBody>
                  <a:tcPr/>
                </a:tc>
                <a:tc hMerge="1">
                  <a:txBody>
                    <a:bodyPr/>
                    <a:lstStyle/>
                    <a:p>
                      <a:endParaRPr lang="es-ES" sz="1100" dirty="0"/>
                    </a:p>
                  </a:txBody>
                  <a:tcPr/>
                </a:tc>
                <a:tc hMerge="1">
                  <a:txBody>
                    <a:bodyPr/>
                    <a:lstStyle/>
                    <a:p>
                      <a:endParaRPr lang="es-ES" sz="1100" dirty="0"/>
                    </a:p>
                  </a:txBody>
                  <a:tcPr/>
                </a:tc>
                <a:tc hMerge="1">
                  <a:txBody>
                    <a:bodyPr/>
                    <a:lstStyle/>
                    <a:p>
                      <a:endParaRPr lang="es-ES" sz="1100" dirty="0"/>
                    </a:p>
                  </a:txBody>
                  <a:tcPr/>
                </a:tc>
              </a:tr>
              <a:tr h="875073">
                <a:tc vMerge="1">
                  <a:txBody>
                    <a:bodyPr/>
                    <a:lstStyle/>
                    <a:p>
                      <a:endParaRPr lang="es-ES" sz="1100" b="1" dirty="0">
                        <a:solidFill>
                          <a:srgbClr val="FFFFFF"/>
                        </a:solidFill>
                      </a:endParaRPr>
                    </a:p>
                  </a:txBody>
                  <a:tcPr>
                    <a:solidFill>
                      <a:schemeClr val="accent1"/>
                    </a:solidFill>
                  </a:tcPr>
                </a:tc>
                <a:tc>
                  <a:txBody>
                    <a:bodyPr/>
                    <a:lstStyle/>
                    <a:p>
                      <a:pPr algn="ctr"/>
                      <a:r>
                        <a:rPr lang="es-ES" sz="1100" b="1" dirty="0" smtClean="0">
                          <a:solidFill>
                            <a:srgbClr val="FFFFFF"/>
                          </a:solidFill>
                        </a:rPr>
                        <a:t>Tranquilidad / seguridad</a:t>
                      </a:r>
                      <a:endParaRPr lang="es-ES" sz="1100" b="1" dirty="0">
                        <a:solidFill>
                          <a:srgbClr val="FFFFFF"/>
                        </a:solidFill>
                      </a:endParaRPr>
                    </a:p>
                  </a:txBody>
                  <a:tcPr anchor="ctr">
                    <a:solidFill>
                      <a:schemeClr val="accent1"/>
                    </a:solidFill>
                  </a:tcPr>
                </a:tc>
                <a:tc>
                  <a:txBody>
                    <a:bodyPr/>
                    <a:lstStyle/>
                    <a:p>
                      <a:pPr algn="ctr"/>
                      <a:r>
                        <a:rPr lang="es-ES" sz="1100" b="1" dirty="0" smtClean="0">
                          <a:solidFill>
                            <a:srgbClr val="FFFFFF"/>
                          </a:solidFill>
                        </a:rPr>
                        <a:t>Facilidades / todo</a:t>
                      </a:r>
                      <a:r>
                        <a:rPr lang="es-ES" sz="1100" b="1" baseline="0" dirty="0" smtClean="0">
                          <a:solidFill>
                            <a:srgbClr val="FFFFFF"/>
                          </a:solidFill>
                        </a:rPr>
                        <a:t> queda cerca</a:t>
                      </a:r>
                      <a:endParaRPr lang="es-ES" sz="1100" b="1" dirty="0">
                        <a:solidFill>
                          <a:srgbClr val="FFFFFF"/>
                        </a:solidFill>
                      </a:endParaRPr>
                    </a:p>
                  </a:txBody>
                  <a:tcPr anchor="ctr">
                    <a:solidFill>
                      <a:schemeClr val="accent1"/>
                    </a:solidFill>
                  </a:tcPr>
                </a:tc>
                <a:tc>
                  <a:txBody>
                    <a:bodyPr/>
                    <a:lstStyle/>
                    <a:p>
                      <a:pPr algn="ctr"/>
                      <a:r>
                        <a:rPr lang="es-ES" sz="1100" b="1" dirty="0" smtClean="0">
                          <a:solidFill>
                            <a:srgbClr val="FFFFFF"/>
                          </a:solidFill>
                        </a:rPr>
                        <a:t>Es de la zona / familiares cercanos</a:t>
                      </a:r>
                      <a:endParaRPr lang="es-ES" sz="1100" b="1" dirty="0">
                        <a:solidFill>
                          <a:srgbClr val="FFFFFF"/>
                        </a:solidFill>
                      </a:endParaRPr>
                    </a:p>
                  </a:txBody>
                  <a:tcPr anchor="ctr">
                    <a:solidFill>
                      <a:schemeClr val="accent1"/>
                    </a:solidFill>
                  </a:tcPr>
                </a:tc>
                <a:tc>
                  <a:txBody>
                    <a:bodyPr/>
                    <a:lstStyle/>
                    <a:p>
                      <a:pPr algn="ctr"/>
                      <a:r>
                        <a:rPr lang="es-ES" sz="1100" b="1" dirty="0" smtClean="0">
                          <a:solidFill>
                            <a:srgbClr val="FFFFFF"/>
                          </a:solidFill>
                        </a:rPr>
                        <a:t>Economía / más barato</a:t>
                      </a:r>
                      <a:endParaRPr lang="es-ES" sz="1100" b="1" dirty="0">
                        <a:solidFill>
                          <a:srgbClr val="FFFFFF"/>
                        </a:solidFill>
                      </a:endParaRPr>
                    </a:p>
                  </a:txBody>
                  <a:tcPr anchor="ctr">
                    <a:solidFill>
                      <a:schemeClr val="accent1"/>
                    </a:solidFill>
                  </a:tcPr>
                </a:tc>
                <a:tc>
                  <a:txBody>
                    <a:bodyPr/>
                    <a:lstStyle/>
                    <a:p>
                      <a:pPr algn="ctr"/>
                      <a:r>
                        <a:rPr lang="es-ES" sz="1100" b="1" dirty="0" smtClean="0">
                          <a:solidFill>
                            <a:srgbClr val="FFFFFF"/>
                          </a:solidFill>
                        </a:rPr>
                        <a:t>Buen ambiente / le gusta</a:t>
                      </a:r>
                      <a:endParaRPr lang="es-ES" sz="1100" b="1" dirty="0">
                        <a:solidFill>
                          <a:srgbClr val="FFFFFF"/>
                        </a:solidFill>
                      </a:endParaRPr>
                    </a:p>
                  </a:txBody>
                  <a:tcPr anchor="ctr">
                    <a:solidFill>
                      <a:schemeClr val="accent1"/>
                    </a:solidFill>
                  </a:tcPr>
                </a:tc>
                <a:tc>
                  <a:txBody>
                    <a:bodyPr/>
                    <a:lstStyle/>
                    <a:p>
                      <a:pPr algn="ctr"/>
                      <a:r>
                        <a:rPr lang="es-ES" sz="1100" b="1" dirty="0" smtClean="0">
                          <a:solidFill>
                            <a:srgbClr val="FFFFFF"/>
                          </a:solidFill>
                        </a:rPr>
                        <a:t>Solo le interesa cambiar localización actual</a:t>
                      </a:r>
                      <a:endParaRPr lang="es-ES" sz="1100" b="1" dirty="0">
                        <a:solidFill>
                          <a:srgbClr val="FFFFFF"/>
                        </a:solidFill>
                      </a:endParaRPr>
                    </a:p>
                  </a:txBody>
                  <a:tcPr anchor="ctr">
                    <a:solidFill>
                      <a:schemeClr val="accent1"/>
                    </a:solidFill>
                  </a:tcPr>
                </a:tc>
                <a:tc>
                  <a:txBody>
                    <a:bodyPr/>
                    <a:lstStyle/>
                    <a:p>
                      <a:pPr algn="ctr"/>
                      <a:r>
                        <a:rPr lang="es-ES" sz="1100" b="1" dirty="0" smtClean="0">
                          <a:solidFill>
                            <a:srgbClr val="FFFFFF"/>
                          </a:solidFill>
                        </a:rPr>
                        <a:t>No informa</a:t>
                      </a:r>
                      <a:endParaRPr lang="es-ES" sz="1100" b="1" dirty="0">
                        <a:solidFill>
                          <a:srgbClr val="FFFFFF"/>
                        </a:solidFill>
                      </a:endParaRPr>
                    </a:p>
                  </a:txBody>
                  <a:tcPr anchor="ctr">
                    <a:solidFill>
                      <a:schemeClr val="accent1"/>
                    </a:solidFill>
                  </a:tcPr>
                </a:tc>
              </a:tr>
              <a:tr h="273959">
                <a:tc>
                  <a:txBody>
                    <a:bodyPr/>
                    <a:lstStyle/>
                    <a:p>
                      <a:pPr algn="just">
                        <a:spcAft>
                          <a:spcPts val="0"/>
                        </a:spcAft>
                      </a:pPr>
                      <a:r>
                        <a:rPr lang="es-ES_tradnl" sz="1100" i="0" dirty="0">
                          <a:solidFill>
                            <a:srgbClr val="000000"/>
                          </a:solidFill>
                          <a:effectLst/>
                          <a:latin typeface="+mn-lt"/>
                          <a:ea typeface="Times New Roman"/>
                          <a:cs typeface="Times New Roman"/>
                        </a:rPr>
                        <a:t>GSD</a:t>
                      </a:r>
                      <a:endParaRPr lang="es-ES_tradnl" sz="1100"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41.0</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dirty="0">
                          <a:solidFill>
                            <a:srgbClr val="000000"/>
                          </a:solidFill>
                          <a:effectLst/>
                          <a:latin typeface="+mn-lt"/>
                          <a:ea typeface="Times New Roman"/>
                          <a:cs typeface="Times New Roman"/>
                        </a:rPr>
                        <a:t>14.3</a:t>
                      </a:r>
                      <a:endParaRPr lang="es-ES_tradnl" sz="1100"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17.1</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dirty="0">
                          <a:solidFill>
                            <a:srgbClr val="000000"/>
                          </a:solidFill>
                          <a:effectLst/>
                          <a:latin typeface="+mn-lt"/>
                          <a:ea typeface="Times New Roman"/>
                          <a:cs typeface="Times New Roman"/>
                        </a:rPr>
                        <a:t>2.5</a:t>
                      </a:r>
                      <a:endParaRPr lang="es-ES_tradnl" sz="1100"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dirty="0">
                          <a:solidFill>
                            <a:srgbClr val="000000"/>
                          </a:solidFill>
                          <a:effectLst/>
                          <a:latin typeface="+mn-lt"/>
                          <a:ea typeface="Times New Roman"/>
                          <a:cs typeface="Times New Roman"/>
                        </a:rPr>
                        <a:t>6.4</a:t>
                      </a:r>
                      <a:endParaRPr lang="es-ES_tradnl" sz="1100"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dirty="0">
                          <a:solidFill>
                            <a:srgbClr val="000000"/>
                          </a:solidFill>
                          <a:effectLst/>
                          <a:latin typeface="+mn-lt"/>
                          <a:ea typeface="Times New Roman"/>
                          <a:cs typeface="Times New Roman"/>
                        </a:rPr>
                        <a:t>7.8</a:t>
                      </a:r>
                      <a:endParaRPr lang="es-ES_tradnl" sz="1100"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dirty="0">
                          <a:solidFill>
                            <a:srgbClr val="000000"/>
                          </a:solidFill>
                          <a:effectLst/>
                          <a:latin typeface="+mn-lt"/>
                          <a:ea typeface="Times New Roman"/>
                          <a:cs typeface="Times New Roman"/>
                        </a:rPr>
                        <a:t>11.0</a:t>
                      </a:r>
                      <a:endParaRPr lang="es-ES_tradnl" sz="1100" i="0" dirty="0">
                        <a:effectLst/>
                        <a:latin typeface="+mn-lt"/>
                        <a:ea typeface="ＭＳ 明朝"/>
                        <a:cs typeface="Times New Roman"/>
                      </a:endParaRPr>
                    </a:p>
                  </a:txBody>
                  <a:tcPr marL="68580" marR="68580" marT="0" marB="0" anchor="ctr"/>
                </a:tc>
              </a:tr>
              <a:tr h="273959">
                <a:tc>
                  <a:txBody>
                    <a:bodyPr/>
                    <a:lstStyle/>
                    <a:p>
                      <a:pPr algn="just">
                        <a:spcAft>
                          <a:spcPts val="0"/>
                        </a:spcAft>
                      </a:pPr>
                      <a:r>
                        <a:rPr lang="es-ES_tradnl" sz="1100" i="0">
                          <a:solidFill>
                            <a:srgbClr val="000000"/>
                          </a:solidFill>
                          <a:effectLst/>
                          <a:latin typeface="+mn-lt"/>
                          <a:ea typeface="Times New Roman"/>
                          <a:cs typeface="Times New Roman"/>
                        </a:rPr>
                        <a:t>DN</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36.4</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9.1</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15.2</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0.0</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3.0</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6.1</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dirty="0">
                          <a:solidFill>
                            <a:srgbClr val="000000"/>
                          </a:solidFill>
                          <a:effectLst/>
                          <a:latin typeface="+mn-lt"/>
                          <a:ea typeface="Times New Roman"/>
                          <a:cs typeface="Times New Roman"/>
                        </a:rPr>
                        <a:t>30.3</a:t>
                      </a:r>
                      <a:endParaRPr lang="es-ES_tradnl" sz="1100" i="0" dirty="0">
                        <a:effectLst/>
                        <a:latin typeface="+mn-lt"/>
                        <a:ea typeface="ＭＳ 明朝"/>
                        <a:cs typeface="Times New Roman"/>
                      </a:endParaRPr>
                    </a:p>
                  </a:txBody>
                  <a:tcPr marL="68580" marR="68580" marT="0" marB="0" anchor="ctr"/>
                </a:tc>
              </a:tr>
              <a:tr h="273959">
                <a:tc>
                  <a:txBody>
                    <a:bodyPr/>
                    <a:lstStyle/>
                    <a:p>
                      <a:pPr algn="just">
                        <a:spcAft>
                          <a:spcPts val="0"/>
                        </a:spcAft>
                      </a:pPr>
                      <a:r>
                        <a:rPr lang="es-ES_tradnl" sz="1100" i="0">
                          <a:solidFill>
                            <a:srgbClr val="000000"/>
                          </a:solidFill>
                          <a:effectLst/>
                          <a:latin typeface="+mn-lt"/>
                          <a:ea typeface="Times New Roman"/>
                          <a:cs typeface="Times New Roman"/>
                        </a:rPr>
                        <a:t>SDE</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50.0</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15.3</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15.3</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2.0</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8.2</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8.2</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dirty="0">
                          <a:solidFill>
                            <a:srgbClr val="000000"/>
                          </a:solidFill>
                          <a:effectLst/>
                          <a:latin typeface="+mn-lt"/>
                          <a:ea typeface="Times New Roman"/>
                          <a:cs typeface="Times New Roman"/>
                        </a:rPr>
                        <a:t>1.0</a:t>
                      </a:r>
                      <a:endParaRPr lang="es-ES_tradnl" sz="1100" i="0" dirty="0">
                        <a:effectLst/>
                        <a:latin typeface="+mn-lt"/>
                        <a:ea typeface="ＭＳ 明朝"/>
                        <a:cs typeface="Times New Roman"/>
                      </a:endParaRPr>
                    </a:p>
                  </a:txBody>
                  <a:tcPr marL="68580" marR="68580" marT="0" marB="0" anchor="ctr"/>
                </a:tc>
              </a:tr>
              <a:tr h="273959">
                <a:tc>
                  <a:txBody>
                    <a:bodyPr/>
                    <a:lstStyle/>
                    <a:p>
                      <a:pPr algn="just">
                        <a:spcAft>
                          <a:spcPts val="0"/>
                        </a:spcAft>
                      </a:pPr>
                      <a:r>
                        <a:rPr lang="es-ES_tradnl" sz="1100" i="0">
                          <a:solidFill>
                            <a:srgbClr val="000000"/>
                          </a:solidFill>
                          <a:effectLst/>
                          <a:latin typeface="+mn-lt"/>
                          <a:ea typeface="Times New Roman"/>
                          <a:cs typeface="Times New Roman"/>
                        </a:rPr>
                        <a:t>SDN</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42.4</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20.3</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18.6</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5.1</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6.8</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6.8</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dirty="0">
                          <a:solidFill>
                            <a:srgbClr val="000000"/>
                          </a:solidFill>
                          <a:effectLst/>
                          <a:latin typeface="+mn-lt"/>
                          <a:ea typeface="Times New Roman"/>
                          <a:cs typeface="Times New Roman"/>
                        </a:rPr>
                        <a:t>0.0</a:t>
                      </a:r>
                      <a:endParaRPr lang="es-ES_tradnl" sz="1100" i="0" dirty="0">
                        <a:effectLst/>
                        <a:latin typeface="+mn-lt"/>
                        <a:ea typeface="ＭＳ 明朝"/>
                        <a:cs typeface="Times New Roman"/>
                      </a:endParaRPr>
                    </a:p>
                  </a:txBody>
                  <a:tcPr marL="68580" marR="68580" marT="0" marB="0" anchor="ctr"/>
                </a:tc>
              </a:tr>
              <a:tr h="273959">
                <a:tc>
                  <a:txBody>
                    <a:bodyPr/>
                    <a:lstStyle/>
                    <a:p>
                      <a:pPr algn="just">
                        <a:spcAft>
                          <a:spcPts val="0"/>
                        </a:spcAft>
                      </a:pPr>
                      <a:r>
                        <a:rPr lang="es-ES_tradnl" sz="1100" i="0">
                          <a:solidFill>
                            <a:srgbClr val="000000"/>
                          </a:solidFill>
                          <a:effectLst/>
                          <a:latin typeface="+mn-lt"/>
                          <a:ea typeface="Times New Roman"/>
                          <a:cs typeface="Times New Roman"/>
                        </a:rPr>
                        <a:t>SDO</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36.5</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17.6</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16.2</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5.4</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4.1</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9.5</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dirty="0">
                          <a:solidFill>
                            <a:srgbClr val="000000"/>
                          </a:solidFill>
                          <a:effectLst/>
                          <a:latin typeface="+mn-lt"/>
                          <a:ea typeface="Times New Roman"/>
                          <a:cs typeface="Times New Roman"/>
                        </a:rPr>
                        <a:t>10.8</a:t>
                      </a:r>
                      <a:endParaRPr lang="es-ES_tradnl" sz="1100" i="0" dirty="0">
                        <a:effectLst/>
                        <a:latin typeface="+mn-lt"/>
                        <a:ea typeface="ＭＳ 明朝"/>
                        <a:cs typeface="Times New Roman"/>
                      </a:endParaRPr>
                    </a:p>
                  </a:txBody>
                  <a:tcPr marL="68580" marR="68580" marT="0" marB="0" anchor="ctr"/>
                </a:tc>
              </a:tr>
              <a:tr h="273959">
                <a:tc>
                  <a:txBody>
                    <a:bodyPr/>
                    <a:lstStyle/>
                    <a:p>
                      <a:pPr algn="just">
                        <a:spcAft>
                          <a:spcPts val="0"/>
                        </a:spcAft>
                      </a:pPr>
                      <a:r>
                        <a:rPr lang="es-ES_tradnl" sz="1100" i="0">
                          <a:solidFill>
                            <a:srgbClr val="000000"/>
                          </a:solidFill>
                          <a:effectLst/>
                          <a:latin typeface="+mn-lt"/>
                          <a:ea typeface="Times New Roman"/>
                          <a:cs typeface="Times New Roman"/>
                        </a:rPr>
                        <a:t>LA</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5.3</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10.5</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36.8</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0.0</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15.8</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15.8</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dirty="0">
                          <a:solidFill>
                            <a:srgbClr val="000000"/>
                          </a:solidFill>
                          <a:effectLst/>
                          <a:latin typeface="+mn-lt"/>
                          <a:ea typeface="Times New Roman"/>
                          <a:cs typeface="Times New Roman"/>
                        </a:rPr>
                        <a:t>15.8</a:t>
                      </a:r>
                      <a:endParaRPr lang="es-ES_tradnl" sz="1100" i="0" dirty="0">
                        <a:effectLst/>
                        <a:latin typeface="+mn-lt"/>
                        <a:ea typeface="ＭＳ 明朝"/>
                        <a:cs typeface="Times New Roman"/>
                      </a:endParaRPr>
                    </a:p>
                  </a:txBody>
                  <a:tcPr marL="68580" marR="68580" marT="0" marB="0" anchor="ctr"/>
                </a:tc>
              </a:tr>
              <a:tr h="273959">
                <a:tc>
                  <a:txBody>
                    <a:bodyPr/>
                    <a:lstStyle/>
                    <a:p>
                      <a:pPr algn="just">
                        <a:spcAft>
                          <a:spcPts val="0"/>
                        </a:spcAft>
                      </a:pPr>
                      <a:r>
                        <a:rPr lang="es-ES_tradnl" sz="1100" i="0">
                          <a:solidFill>
                            <a:srgbClr val="000000"/>
                          </a:solidFill>
                          <a:effectLst/>
                          <a:latin typeface="+mn-lt"/>
                          <a:ea typeface="Times New Roman"/>
                          <a:cs typeface="Times New Roman"/>
                        </a:rPr>
                        <a:t>BC</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20.0</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4.0</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28.0</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dirty="0">
                          <a:solidFill>
                            <a:srgbClr val="000000"/>
                          </a:solidFill>
                          <a:effectLst/>
                          <a:latin typeface="+mn-lt"/>
                          <a:ea typeface="Times New Roman"/>
                          <a:cs typeface="Times New Roman"/>
                        </a:rPr>
                        <a:t>4.0</a:t>
                      </a:r>
                      <a:endParaRPr lang="es-ES_tradnl" sz="1100"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8.0</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dirty="0">
                          <a:solidFill>
                            <a:srgbClr val="000000"/>
                          </a:solidFill>
                          <a:effectLst/>
                          <a:latin typeface="+mn-lt"/>
                          <a:ea typeface="Times New Roman"/>
                          <a:cs typeface="Times New Roman"/>
                        </a:rPr>
                        <a:t>4.0</a:t>
                      </a:r>
                      <a:endParaRPr lang="es-ES_tradnl" sz="1100"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dirty="0">
                          <a:solidFill>
                            <a:srgbClr val="000000"/>
                          </a:solidFill>
                          <a:effectLst/>
                          <a:latin typeface="+mn-lt"/>
                          <a:ea typeface="Times New Roman"/>
                          <a:cs typeface="Times New Roman"/>
                        </a:rPr>
                        <a:t>32.0</a:t>
                      </a:r>
                      <a:endParaRPr lang="es-ES_tradnl" sz="1100" i="0" dirty="0">
                        <a:effectLst/>
                        <a:latin typeface="+mn-lt"/>
                        <a:ea typeface="ＭＳ 明朝"/>
                        <a:cs typeface="Times New Roman"/>
                      </a:endParaRPr>
                    </a:p>
                  </a:txBody>
                  <a:tcPr marL="68580" marR="68580" marT="0" marB="0" anchor="ctr"/>
                </a:tc>
              </a:tr>
              <a:tr h="273959">
                <a:tc>
                  <a:txBody>
                    <a:bodyPr/>
                    <a:lstStyle/>
                    <a:p>
                      <a:pPr algn="just">
                        <a:spcAft>
                          <a:spcPts val="0"/>
                        </a:spcAft>
                      </a:pPr>
                      <a:r>
                        <a:rPr lang="es-ES_tradnl" sz="1100" i="0">
                          <a:solidFill>
                            <a:srgbClr val="000000"/>
                          </a:solidFill>
                          <a:effectLst/>
                          <a:latin typeface="+mn-lt"/>
                          <a:ea typeface="Times New Roman"/>
                          <a:cs typeface="Times New Roman"/>
                        </a:rPr>
                        <a:t>SC</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50.0</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14.6</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12.5</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4.2</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4.2</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4.2</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dirty="0">
                          <a:solidFill>
                            <a:srgbClr val="000000"/>
                          </a:solidFill>
                          <a:effectLst/>
                          <a:latin typeface="+mn-lt"/>
                          <a:ea typeface="Times New Roman"/>
                          <a:cs typeface="Times New Roman"/>
                        </a:rPr>
                        <a:t>10.4</a:t>
                      </a:r>
                      <a:endParaRPr lang="es-ES_tradnl" sz="1100" i="0" dirty="0">
                        <a:effectLst/>
                        <a:latin typeface="+mn-lt"/>
                        <a:ea typeface="ＭＳ 明朝"/>
                        <a:cs typeface="Times New Roman"/>
                      </a:endParaRPr>
                    </a:p>
                  </a:txBody>
                  <a:tcPr marL="68580" marR="68580" marT="0" marB="0" anchor="ctr"/>
                </a:tc>
              </a:tr>
              <a:tr h="273959">
                <a:tc>
                  <a:txBody>
                    <a:bodyPr/>
                    <a:lstStyle/>
                    <a:p>
                      <a:pPr algn="just">
                        <a:spcAft>
                          <a:spcPts val="0"/>
                        </a:spcAft>
                      </a:pPr>
                      <a:r>
                        <a:rPr lang="es-ES_tradnl" sz="1100" i="0">
                          <a:solidFill>
                            <a:srgbClr val="000000"/>
                          </a:solidFill>
                          <a:effectLst/>
                          <a:latin typeface="+mn-lt"/>
                          <a:ea typeface="Times New Roman"/>
                          <a:cs typeface="Times New Roman"/>
                        </a:rPr>
                        <a:t>LV</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51.1</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8.9</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24.4</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2.2</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2.2</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6.7</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dirty="0">
                          <a:solidFill>
                            <a:srgbClr val="000000"/>
                          </a:solidFill>
                          <a:effectLst/>
                          <a:latin typeface="+mn-lt"/>
                          <a:ea typeface="Times New Roman"/>
                          <a:cs typeface="Times New Roman"/>
                        </a:rPr>
                        <a:t>4.4</a:t>
                      </a:r>
                      <a:endParaRPr lang="es-ES_tradnl" sz="1100" i="0" dirty="0">
                        <a:effectLst/>
                        <a:latin typeface="+mn-lt"/>
                        <a:ea typeface="ＭＳ 明朝"/>
                        <a:cs typeface="Times New Roman"/>
                      </a:endParaRPr>
                    </a:p>
                  </a:txBody>
                  <a:tcPr marL="68580" marR="68580" marT="0" marB="0" anchor="ctr"/>
                </a:tc>
              </a:tr>
              <a:tr h="273959">
                <a:tc>
                  <a:txBody>
                    <a:bodyPr/>
                    <a:lstStyle/>
                    <a:p>
                      <a:pPr algn="just">
                        <a:spcAft>
                          <a:spcPts val="0"/>
                        </a:spcAft>
                      </a:pPr>
                      <a:r>
                        <a:rPr lang="es-ES_tradnl" sz="1100" i="0">
                          <a:solidFill>
                            <a:srgbClr val="000000"/>
                          </a:solidFill>
                          <a:effectLst/>
                          <a:latin typeface="+mn-lt"/>
                          <a:ea typeface="Times New Roman"/>
                          <a:cs typeface="Times New Roman"/>
                        </a:rPr>
                        <a:t>PP</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45.9</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5.4</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8.1</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13.5</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10.8</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8.1</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dirty="0">
                          <a:solidFill>
                            <a:srgbClr val="000000"/>
                          </a:solidFill>
                          <a:effectLst/>
                          <a:latin typeface="+mn-lt"/>
                          <a:ea typeface="Times New Roman"/>
                          <a:cs typeface="Times New Roman"/>
                        </a:rPr>
                        <a:t>8.1</a:t>
                      </a:r>
                      <a:endParaRPr lang="es-ES_tradnl" sz="1100" i="0" dirty="0">
                        <a:effectLst/>
                        <a:latin typeface="+mn-lt"/>
                        <a:ea typeface="ＭＳ 明朝"/>
                        <a:cs typeface="Times New Roman"/>
                      </a:endParaRPr>
                    </a:p>
                  </a:txBody>
                  <a:tcPr marL="68580" marR="68580" marT="0" marB="0" anchor="ctr"/>
                </a:tc>
              </a:tr>
              <a:tr h="273959">
                <a:tc>
                  <a:txBody>
                    <a:bodyPr/>
                    <a:lstStyle/>
                    <a:p>
                      <a:pPr algn="just">
                        <a:spcAft>
                          <a:spcPts val="0"/>
                        </a:spcAft>
                      </a:pPr>
                      <a:r>
                        <a:rPr lang="es-ES_tradnl" sz="1100" i="0">
                          <a:solidFill>
                            <a:srgbClr val="000000"/>
                          </a:solidFill>
                          <a:effectLst/>
                          <a:latin typeface="+mn-lt"/>
                          <a:ea typeface="Times New Roman"/>
                          <a:cs typeface="Times New Roman"/>
                        </a:rPr>
                        <a:t>HY</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50.0</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5.3</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18.4</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15.8</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2.6</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2.6</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dirty="0">
                          <a:solidFill>
                            <a:srgbClr val="000000"/>
                          </a:solidFill>
                          <a:effectLst/>
                          <a:latin typeface="+mn-lt"/>
                          <a:ea typeface="Times New Roman"/>
                          <a:cs typeface="Times New Roman"/>
                        </a:rPr>
                        <a:t>5.3</a:t>
                      </a:r>
                      <a:endParaRPr lang="es-ES_tradnl" sz="1100" i="0" dirty="0">
                        <a:effectLst/>
                        <a:latin typeface="+mn-lt"/>
                        <a:ea typeface="ＭＳ 明朝"/>
                        <a:cs typeface="Times New Roman"/>
                      </a:endParaRPr>
                    </a:p>
                  </a:txBody>
                  <a:tcPr marL="68580" marR="68580" marT="0" marB="0" anchor="ctr"/>
                </a:tc>
              </a:tr>
              <a:tr h="273959">
                <a:tc>
                  <a:txBody>
                    <a:bodyPr/>
                    <a:lstStyle/>
                    <a:p>
                      <a:pPr algn="just">
                        <a:spcAft>
                          <a:spcPts val="0"/>
                        </a:spcAft>
                      </a:pPr>
                      <a:r>
                        <a:rPr lang="es-ES_tradnl" sz="1100" i="0">
                          <a:solidFill>
                            <a:srgbClr val="000000"/>
                          </a:solidFill>
                          <a:effectLst/>
                          <a:latin typeface="+mn-lt"/>
                          <a:ea typeface="Times New Roman"/>
                          <a:cs typeface="Times New Roman"/>
                        </a:rPr>
                        <a:t>PCB</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42.7</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17.6</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16.3</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8.8</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dirty="0">
                          <a:solidFill>
                            <a:srgbClr val="000000"/>
                          </a:solidFill>
                          <a:effectLst/>
                          <a:latin typeface="+mn-lt"/>
                          <a:ea typeface="Times New Roman"/>
                          <a:cs typeface="Times New Roman"/>
                        </a:rPr>
                        <a:t>5.9</a:t>
                      </a:r>
                      <a:endParaRPr lang="es-ES_tradnl" sz="1100"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2.9</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dirty="0">
                          <a:solidFill>
                            <a:srgbClr val="000000"/>
                          </a:solidFill>
                          <a:effectLst/>
                          <a:latin typeface="+mn-lt"/>
                          <a:ea typeface="Times New Roman"/>
                          <a:cs typeface="Times New Roman"/>
                        </a:rPr>
                        <a:t>5.9</a:t>
                      </a:r>
                      <a:endParaRPr lang="es-ES_tradnl" sz="1100" i="0" dirty="0">
                        <a:effectLst/>
                        <a:latin typeface="+mn-lt"/>
                        <a:ea typeface="ＭＳ 明朝"/>
                        <a:cs typeface="Times New Roman"/>
                      </a:endParaRPr>
                    </a:p>
                  </a:txBody>
                  <a:tcPr marL="68580" marR="68580" marT="0" marB="0" anchor="ctr"/>
                </a:tc>
              </a:tr>
              <a:tr h="273959">
                <a:tc>
                  <a:txBody>
                    <a:bodyPr/>
                    <a:lstStyle/>
                    <a:p>
                      <a:pPr algn="just">
                        <a:spcAft>
                          <a:spcPts val="0"/>
                        </a:spcAft>
                      </a:pPr>
                      <a:r>
                        <a:rPr lang="es-ES_tradnl" sz="1100" i="0">
                          <a:solidFill>
                            <a:srgbClr val="000000"/>
                          </a:solidFill>
                          <a:effectLst/>
                          <a:latin typeface="+mn-lt"/>
                          <a:ea typeface="Times New Roman"/>
                          <a:cs typeface="Times New Roman"/>
                        </a:rPr>
                        <a:t>SFM</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37.9</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13.8</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b="1" i="0" dirty="0">
                          <a:solidFill>
                            <a:srgbClr val="000000"/>
                          </a:solidFill>
                          <a:effectLst/>
                          <a:latin typeface="+mn-lt"/>
                          <a:ea typeface="Times New Roman"/>
                          <a:cs typeface="Times New Roman"/>
                        </a:rPr>
                        <a:t>34.5</a:t>
                      </a:r>
                      <a:endParaRPr lang="es-ES_tradnl" sz="1100" b="1" i="0" dirty="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10.3</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0.0</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a:solidFill>
                            <a:srgbClr val="000000"/>
                          </a:solidFill>
                          <a:effectLst/>
                          <a:latin typeface="+mn-lt"/>
                          <a:ea typeface="Times New Roman"/>
                          <a:cs typeface="Times New Roman"/>
                        </a:rPr>
                        <a:t>0.0</a:t>
                      </a:r>
                      <a:endParaRPr lang="es-ES_tradnl" sz="1100" i="0">
                        <a:effectLst/>
                        <a:latin typeface="+mn-lt"/>
                        <a:ea typeface="ＭＳ 明朝"/>
                        <a:cs typeface="Times New Roman"/>
                      </a:endParaRPr>
                    </a:p>
                  </a:txBody>
                  <a:tcPr marL="68580" marR="68580" marT="0" marB="0" anchor="ctr"/>
                </a:tc>
                <a:tc>
                  <a:txBody>
                    <a:bodyPr/>
                    <a:lstStyle/>
                    <a:p>
                      <a:pPr algn="r">
                        <a:spcAft>
                          <a:spcPts val="0"/>
                        </a:spcAft>
                      </a:pPr>
                      <a:r>
                        <a:rPr lang="es-ES_tradnl" sz="1100" i="0" dirty="0">
                          <a:solidFill>
                            <a:srgbClr val="000000"/>
                          </a:solidFill>
                          <a:effectLst/>
                          <a:latin typeface="+mn-lt"/>
                          <a:ea typeface="Times New Roman"/>
                          <a:cs typeface="Times New Roman"/>
                        </a:rPr>
                        <a:t>3.4</a:t>
                      </a:r>
                      <a:endParaRPr lang="es-ES_tradnl" sz="1100" i="0" dirty="0">
                        <a:effectLst/>
                        <a:latin typeface="+mn-lt"/>
                        <a:ea typeface="ＭＳ 明朝"/>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66353046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700" b="1" dirty="0" smtClean="0"/>
              <a:t>PREFERENCIA ÁREA Vs LOCALIZACIÓN;</a:t>
            </a:r>
            <a:br>
              <a:rPr lang="es-ES" sz="2700" b="1" dirty="0" smtClean="0"/>
            </a:br>
            <a:r>
              <a:rPr lang="es-ES" sz="2700" b="1" dirty="0" smtClean="0"/>
              <a:t>DESTINO DE LA VIVIENDA DEMANDADA</a:t>
            </a:r>
            <a:endParaRPr lang="es-ES" sz="2700" b="1" dirty="0"/>
          </a:p>
        </p:txBody>
      </p:sp>
      <p:sp>
        <p:nvSpPr>
          <p:cNvPr id="3" name="Marcador de contenido 2"/>
          <p:cNvSpPr>
            <a:spLocks noGrp="1"/>
          </p:cNvSpPr>
          <p:nvPr>
            <p:ph idx="1"/>
          </p:nvPr>
        </p:nvSpPr>
        <p:spPr/>
        <p:txBody>
          <a:bodyPr anchor="ctr">
            <a:normAutofit/>
          </a:bodyPr>
          <a:lstStyle/>
          <a:p>
            <a:pPr algn="just">
              <a:lnSpc>
                <a:spcPct val="200000"/>
              </a:lnSpc>
              <a:spcBef>
                <a:spcPts val="0"/>
              </a:spcBef>
            </a:pPr>
            <a:r>
              <a:rPr lang="es-ES" sz="2000" dirty="0" smtClean="0"/>
              <a:t>En </a:t>
            </a:r>
            <a:r>
              <a:rPr lang="es-ES" sz="2000" dirty="0"/>
              <a:t>diez de los doce municipios los hogares le otorgan prioridad a la </a:t>
            </a:r>
            <a:r>
              <a:rPr lang="es-ES" sz="2000" b="1" dirty="0"/>
              <a:t>localización de la vivienda </a:t>
            </a:r>
            <a:r>
              <a:rPr lang="es-ES" sz="2000" dirty="0"/>
              <a:t>sobre su tamaño, esto es, preferirían comprar una vivienda pequeña pero bien localizada a una de mayor tamaño en cualquier sector de la </a:t>
            </a:r>
            <a:r>
              <a:rPr lang="es-ES" sz="2000" dirty="0" smtClean="0"/>
              <a:t>ciudad.</a:t>
            </a:r>
          </a:p>
          <a:p>
            <a:pPr algn="just">
              <a:lnSpc>
                <a:spcPct val="200000"/>
              </a:lnSpc>
              <a:spcBef>
                <a:spcPts val="0"/>
              </a:spcBef>
            </a:pPr>
            <a:r>
              <a:rPr lang="es-ES" sz="2000" dirty="0"/>
              <a:t>El interés de compra de vivienda por parte de los hogares demandantes efectivos </a:t>
            </a:r>
            <a:r>
              <a:rPr lang="es-ES" sz="2000" dirty="0" smtClean="0"/>
              <a:t>corresponde </a:t>
            </a:r>
            <a:r>
              <a:rPr lang="es-ES" sz="2000" dirty="0"/>
              <a:t>a su intención de </a:t>
            </a:r>
            <a:r>
              <a:rPr lang="es-ES" sz="2000" b="1" dirty="0"/>
              <a:t>habitar</a:t>
            </a:r>
            <a:r>
              <a:rPr lang="es-ES" sz="2000" dirty="0"/>
              <a:t> la misma, siendo este el caso de la gran mayoría de la población total. </a:t>
            </a:r>
          </a:p>
        </p:txBody>
      </p:sp>
    </p:spTree>
    <p:extLst>
      <p:ext uri="{BB962C8B-B14F-4D97-AF65-F5344CB8AC3E}">
        <p14:creationId xmlns:p14="http://schemas.microsoft.com/office/powerpoint/2010/main" val="152313545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700" dirty="0" smtClean="0"/>
              <a:t>ASPECTOS CUALITATIVOS DE LA DEMANDA EFECTIVA DE VIVIENDA</a:t>
            </a:r>
            <a:endParaRPr lang="es-ES" sz="3700" dirty="0"/>
          </a:p>
        </p:txBody>
      </p:sp>
      <p:sp>
        <p:nvSpPr>
          <p:cNvPr id="3" name="Marcador de texto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59924616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618067"/>
          </a:xfrm>
        </p:spPr>
        <p:txBody>
          <a:bodyPr>
            <a:normAutofit/>
          </a:bodyPr>
          <a:lstStyle/>
          <a:p>
            <a:r>
              <a:rPr lang="es-ES" sz="2400" b="1" dirty="0" smtClean="0"/>
              <a:t>PERFIL CARÁCTERÍSTICO – GSD</a:t>
            </a:r>
            <a:r>
              <a:rPr lang="es-ES" sz="2400" dirty="0" smtClean="0"/>
              <a:t> </a:t>
            </a:r>
            <a:r>
              <a:rPr lang="es-ES" sz="2000" dirty="0" smtClean="0"/>
              <a:t>(% Hogares) Julio de 2017</a:t>
            </a:r>
            <a:endParaRPr lang="es-ES" sz="2000" dirty="0"/>
          </a:p>
        </p:txBody>
      </p:sp>
      <p:pic>
        <p:nvPicPr>
          <p:cNvPr id="4" name="Imagen 3"/>
          <p:cNvPicPr>
            <a:picLocks noChangeAspect="1"/>
          </p:cNvPicPr>
          <p:nvPr/>
        </p:nvPicPr>
        <p:blipFill>
          <a:blip r:embed="rId2"/>
          <a:stretch>
            <a:fillRect/>
          </a:stretch>
        </p:blipFill>
        <p:spPr>
          <a:xfrm>
            <a:off x="587362" y="1303867"/>
            <a:ext cx="8104784" cy="5317065"/>
          </a:xfrm>
          <a:prstGeom prst="rect">
            <a:avLst/>
          </a:prstGeom>
        </p:spPr>
      </p:pic>
    </p:spTree>
    <p:extLst>
      <p:ext uri="{BB962C8B-B14F-4D97-AF65-F5344CB8AC3E}">
        <p14:creationId xmlns:p14="http://schemas.microsoft.com/office/powerpoint/2010/main" val="299003436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618067"/>
          </a:xfrm>
        </p:spPr>
        <p:txBody>
          <a:bodyPr>
            <a:normAutofit fontScale="90000"/>
          </a:bodyPr>
          <a:lstStyle/>
          <a:p>
            <a:r>
              <a:rPr lang="es-ES" sz="2400" b="1" dirty="0" smtClean="0"/>
              <a:t>PERFIL CARÁCTERÍSTICO – OTROS MUNICIPIOS</a:t>
            </a:r>
            <a:r>
              <a:rPr lang="es-ES" sz="2400" dirty="0" smtClean="0"/>
              <a:t> </a:t>
            </a:r>
            <a:br>
              <a:rPr lang="es-ES" sz="2400" dirty="0" smtClean="0"/>
            </a:br>
            <a:r>
              <a:rPr lang="es-ES" sz="2000" dirty="0" smtClean="0"/>
              <a:t>(% Hogares) Julio de 2017</a:t>
            </a:r>
            <a:endParaRPr lang="es-ES" sz="2000" dirty="0"/>
          </a:p>
        </p:txBody>
      </p:sp>
      <p:pic>
        <p:nvPicPr>
          <p:cNvPr id="3" name="Imagen 2"/>
          <p:cNvPicPr>
            <a:picLocks noChangeAspect="1"/>
          </p:cNvPicPr>
          <p:nvPr/>
        </p:nvPicPr>
        <p:blipFill>
          <a:blip r:embed="rId2"/>
          <a:stretch>
            <a:fillRect/>
          </a:stretch>
        </p:blipFill>
        <p:spPr>
          <a:xfrm>
            <a:off x="451885" y="1380065"/>
            <a:ext cx="8234915" cy="5195181"/>
          </a:xfrm>
          <a:prstGeom prst="rect">
            <a:avLst/>
          </a:prstGeom>
        </p:spPr>
      </p:pic>
    </p:spTree>
    <p:extLst>
      <p:ext uri="{BB962C8B-B14F-4D97-AF65-F5344CB8AC3E}">
        <p14:creationId xmlns:p14="http://schemas.microsoft.com/office/powerpoint/2010/main" val="240653084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700" dirty="0" smtClean="0"/>
              <a:t>DEMANDA INSATISFECHA DE VIVIENDA</a:t>
            </a:r>
            <a:endParaRPr lang="es-ES" sz="3700" dirty="0"/>
          </a:p>
        </p:txBody>
      </p:sp>
      <p:sp>
        <p:nvSpPr>
          <p:cNvPr id="3" name="Marcador de texto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05795183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i="1" dirty="0" smtClean="0"/>
              <a:t>OFERTA DE EDIFICACIONES COMERCIALIZABLES EN SANTO DOMINGO</a:t>
            </a:r>
            <a:endParaRPr lang="es-ES" i="1" dirty="0"/>
          </a:p>
        </p:txBody>
      </p:sp>
      <p:sp>
        <p:nvSpPr>
          <p:cNvPr id="3" name="Marcador de texto 2"/>
          <p:cNvSpPr>
            <a:spLocks noGrp="1"/>
          </p:cNvSpPr>
          <p:nvPr>
            <p:ph type="body" idx="1"/>
          </p:nvPr>
        </p:nvSpPr>
        <p:spPr/>
        <p:txBody>
          <a:bodyPr/>
          <a:lstStyle/>
          <a:p>
            <a:r>
              <a:rPr lang="es-ES" i="1" dirty="0" smtClean="0"/>
              <a:t>PRIMERA ACTUALIZACIÓN. ABRIL DE 2017</a:t>
            </a:r>
            <a:endParaRPr lang="es-ES" i="1" dirty="0"/>
          </a:p>
        </p:txBody>
      </p:sp>
    </p:spTree>
    <p:extLst>
      <p:ext uri="{BB962C8B-B14F-4D97-AF65-F5344CB8AC3E}">
        <p14:creationId xmlns:p14="http://schemas.microsoft.com/office/powerpoint/2010/main" val="37975552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700" b="1" dirty="0"/>
              <a:t>DESAGREGACIÓN DE LOS RESULTADOS</a:t>
            </a:r>
            <a:endParaRPr lang="es-ES" sz="2700" dirty="0"/>
          </a:p>
        </p:txBody>
      </p:sp>
      <p:sp>
        <p:nvSpPr>
          <p:cNvPr id="3" name="Marcador de texto 2"/>
          <p:cNvSpPr>
            <a:spLocks noGrp="1"/>
          </p:cNvSpPr>
          <p:nvPr>
            <p:ph type="body" idx="1"/>
          </p:nvPr>
        </p:nvSpPr>
        <p:spPr/>
        <p:txBody>
          <a:bodyPr/>
          <a:lstStyle/>
          <a:p>
            <a:r>
              <a:rPr lang="es-ES" b="1" dirty="0" smtClean="0"/>
              <a:t>TERRITORIAL (MUNICIPIO)</a:t>
            </a:r>
            <a:endParaRPr lang="es-ES" b="1" dirty="0"/>
          </a:p>
        </p:txBody>
      </p:sp>
      <p:sp>
        <p:nvSpPr>
          <p:cNvPr id="4" name="Marcador de contenido 3"/>
          <p:cNvSpPr>
            <a:spLocks noGrp="1"/>
          </p:cNvSpPr>
          <p:nvPr>
            <p:ph sz="half" idx="2"/>
          </p:nvPr>
        </p:nvSpPr>
        <p:spPr/>
        <p:txBody>
          <a:bodyPr>
            <a:noAutofit/>
          </a:bodyPr>
          <a:lstStyle/>
          <a:p>
            <a:pPr marL="457200" indent="-457200">
              <a:buClr>
                <a:schemeClr val="accent1">
                  <a:lumMod val="50000"/>
                </a:schemeClr>
              </a:buClr>
              <a:buFont typeface="+mj-lt"/>
              <a:buAutoNum type="arabicPeriod"/>
            </a:pPr>
            <a:r>
              <a:rPr lang="es-ES" sz="1700" dirty="0" smtClean="0"/>
              <a:t>Gran Santo Domingo</a:t>
            </a:r>
          </a:p>
          <a:p>
            <a:pPr marL="457200" indent="-457200">
              <a:buClr>
                <a:schemeClr val="accent1">
                  <a:lumMod val="50000"/>
                </a:schemeClr>
              </a:buClr>
              <a:buFont typeface="+mj-lt"/>
              <a:buAutoNum type="arabicPeriod"/>
            </a:pPr>
            <a:r>
              <a:rPr lang="es-ES" sz="1700" dirty="0" smtClean="0"/>
              <a:t>Distrito Nacional</a:t>
            </a:r>
          </a:p>
          <a:p>
            <a:pPr marL="457200" indent="-457200">
              <a:buClr>
                <a:schemeClr val="accent1">
                  <a:lumMod val="50000"/>
                </a:schemeClr>
              </a:buClr>
              <a:buFont typeface="+mj-lt"/>
              <a:buAutoNum type="arabicPeriod"/>
            </a:pPr>
            <a:r>
              <a:rPr lang="es-ES" sz="1700" dirty="0" smtClean="0"/>
              <a:t>Santo Domingo Este</a:t>
            </a:r>
          </a:p>
          <a:p>
            <a:pPr marL="457200" indent="-457200">
              <a:buClr>
                <a:schemeClr val="accent1">
                  <a:lumMod val="50000"/>
                </a:schemeClr>
              </a:buClr>
              <a:buFont typeface="+mj-lt"/>
              <a:buAutoNum type="arabicPeriod"/>
            </a:pPr>
            <a:r>
              <a:rPr lang="es-ES" sz="1700" dirty="0" smtClean="0"/>
              <a:t>Santo Domingo Norte</a:t>
            </a:r>
          </a:p>
          <a:p>
            <a:pPr marL="457200" indent="-457200">
              <a:buClr>
                <a:schemeClr val="accent1">
                  <a:lumMod val="50000"/>
                </a:schemeClr>
              </a:buClr>
              <a:buFont typeface="+mj-lt"/>
              <a:buAutoNum type="arabicPeriod"/>
            </a:pPr>
            <a:r>
              <a:rPr lang="es-ES" sz="1700" dirty="0" smtClean="0"/>
              <a:t>Santo Domingo Oeste</a:t>
            </a:r>
          </a:p>
          <a:p>
            <a:pPr marL="457200" indent="-457200">
              <a:buClr>
                <a:schemeClr val="accent1">
                  <a:lumMod val="50000"/>
                </a:schemeClr>
              </a:buClr>
              <a:buFont typeface="+mj-lt"/>
              <a:buAutoNum type="arabicPeriod"/>
            </a:pPr>
            <a:r>
              <a:rPr lang="es-ES" sz="1700" dirty="0" smtClean="0"/>
              <a:t>Los </a:t>
            </a:r>
            <a:r>
              <a:rPr lang="es-ES" sz="1700" dirty="0" err="1" smtClean="0"/>
              <a:t>Alcarrizos</a:t>
            </a:r>
            <a:endParaRPr lang="es-ES" sz="1700" dirty="0" smtClean="0"/>
          </a:p>
          <a:p>
            <a:pPr marL="457200" indent="-457200">
              <a:buClr>
                <a:schemeClr val="accent1">
                  <a:lumMod val="50000"/>
                </a:schemeClr>
              </a:buClr>
              <a:buFont typeface="+mj-lt"/>
              <a:buAutoNum type="arabicPeriod"/>
            </a:pPr>
            <a:r>
              <a:rPr lang="es-ES" sz="1700" dirty="0" smtClean="0"/>
              <a:t>Boca Chica</a:t>
            </a:r>
          </a:p>
          <a:p>
            <a:pPr marL="457200" indent="-457200">
              <a:buClr>
                <a:schemeClr val="accent1">
                  <a:lumMod val="50000"/>
                </a:schemeClr>
              </a:buClr>
              <a:buFont typeface="+mj-lt"/>
              <a:buAutoNum type="arabicPeriod"/>
            </a:pPr>
            <a:r>
              <a:rPr lang="es-ES" sz="1700" dirty="0" smtClean="0"/>
              <a:t>Santiago de los Caballeros</a:t>
            </a:r>
          </a:p>
          <a:p>
            <a:pPr marL="457200" indent="-457200">
              <a:buClr>
                <a:schemeClr val="accent1">
                  <a:lumMod val="50000"/>
                </a:schemeClr>
              </a:buClr>
              <a:buFont typeface="+mj-lt"/>
              <a:buAutoNum type="arabicPeriod"/>
            </a:pPr>
            <a:r>
              <a:rPr lang="es-ES" sz="1700" dirty="0" smtClean="0"/>
              <a:t>La Vega</a:t>
            </a:r>
          </a:p>
          <a:p>
            <a:pPr marL="457200" indent="-457200">
              <a:buClr>
                <a:schemeClr val="accent1">
                  <a:lumMod val="50000"/>
                </a:schemeClr>
              </a:buClr>
              <a:buFont typeface="+mj-lt"/>
              <a:buAutoNum type="arabicPeriod"/>
            </a:pPr>
            <a:r>
              <a:rPr lang="es-ES" sz="1700" dirty="0" smtClean="0"/>
              <a:t>Puerto Plata</a:t>
            </a:r>
          </a:p>
          <a:p>
            <a:pPr marL="457200" indent="-457200">
              <a:buClr>
                <a:schemeClr val="accent1">
                  <a:lumMod val="50000"/>
                </a:schemeClr>
              </a:buClr>
              <a:buFont typeface="+mj-lt"/>
              <a:buAutoNum type="arabicPeriod"/>
            </a:pPr>
            <a:r>
              <a:rPr lang="es-ES" sz="1700" dirty="0" err="1" smtClean="0"/>
              <a:t>Higuey</a:t>
            </a:r>
            <a:endParaRPr lang="es-ES" sz="1700" dirty="0" smtClean="0"/>
          </a:p>
          <a:p>
            <a:pPr marL="457200" indent="-457200">
              <a:buClr>
                <a:schemeClr val="accent1">
                  <a:lumMod val="50000"/>
                </a:schemeClr>
              </a:buClr>
              <a:buFont typeface="+mj-lt"/>
              <a:buAutoNum type="arabicPeriod"/>
            </a:pPr>
            <a:r>
              <a:rPr lang="es-ES" sz="1700" dirty="0" smtClean="0"/>
              <a:t>Punta Cana-Bávaro</a:t>
            </a:r>
          </a:p>
          <a:p>
            <a:pPr marL="457200" indent="-457200">
              <a:buClr>
                <a:schemeClr val="accent1">
                  <a:lumMod val="50000"/>
                </a:schemeClr>
              </a:buClr>
              <a:buFont typeface="+mj-lt"/>
              <a:buAutoNum type="arabicPeriod"/>
            </a:pPr>
            <a:r>
              <a:rPr lang="es-ES" sz="1700" dirty="0" smtClean="0"/>
              <a:t>San Francisco de Macorís</a:t>
            </a:r>
            <a:endParaRPr lang="es-ES" sz="1700" dirty="0"/>
          </a:p>
        </p:txBody>
      </p:sp>
      <p:sp>
        <p:nvSpPr>
          <p:cNvPr id="5" name="Marcador de texto 4"/>
          <p:cNvSpPr>
            <a:spLocks noGrp="1"/>
          </p:cNvSpPr>
          <p:nvPr>
            <p:ph type="body" sz="quarter" idx="3"/>
          </p:nvPr>
        </p:nvSpPr>
        <p:spPr/>
        <p:txBody>
          <a:bodyPr>
            <a:normAutofit fontScale="92500" lnSpcReduction="10000"/>
          </a:bodyPr>
          <a:lstStyle/>
          <a:p>
            <a:r>
              <a:rPr lang="es-ES" b="1" dirty="0" smtClean="0"/>
              <a:t>PRECIO DE LA VIVIENDA (SEGMENTOS)</a:t>
            </a:r>
            <a:endParaRPr lang="es-ES" b="1" dirty="0"/>
          </a:p>
        </p:txBody>
      </p:sp>
      <p:sp>
        <p:nvSpPr>
          <p:cNvPr id="6" name="Marcador de contenido 5"/>
          <p:cNvSpPr>
            <a:spLocks noGrp="1"/>
          </p:cNvSpPr>
          <p:nvPr>
            <p:ph sz="quarter" idx="4"/>
          </p:nvPr>
        </p:nvSpPr>
        <p:spPr/>
        <p:txBody>
          <a:bodyPr anchor="ctr">
            <a:normAutofit/>
          </a:bodyPr>
          <a:lstStyle/>
          <a:p>
            <a:pPr marL="457200" indent="-457200">
              <a:lnSpc>
                <a:spcPct val="150000"/>
              </a:lnSpc>
              <a:spcBef>
                <a:spcPts val="0"/>
              </a:spcBef>
              <a:buClr>
                <a:schemeClr val="accent1">
                  <a:lumMod val="50000"/>
                </a:schemeClr>
              </a:buClr>
              <a:buFont typeface="+mj-lt"/>
              <a:buAutoNum type="arabicPeriod"/>
            </a:pPr>
            <a:r>
              <a:rPr lang="es-ES" sz="1600" dirty="0" smtClean="0"/>
              <a:t>Hasta RD$ 500,000</a:t>
            </a:r>
          </a:p>
          <a:p>
            <a:pPr marL="457200" indent="-457200">
              <a:lnSpc>
                <a:spcPct val="150000"/>
              </a:lnSpc>
              <a:spcBef>
                <a:spcPts val="0"/>
              </a:spcBef>
              <a:buClr>
                <a:schemeClr val="accent1">
                  <a:lumMod val="50000"/>
                </a:schemeClr>
              </a:buClr>
              <a:buFont typeface="+mj-lt"/>
              <a:buAutoNum type="arabicPeriod"/>
            </a:pPr>
            <a:r>
              <a:rPr lang="es-ES" sz="1600" dirty="0" smtClean="0"/>
              <a:t>RD$ 500,001 a RD$ 1,000,000</a:t>
            </a:r>
          </a:p>
          <a:p>
            <a:pPr marL="457200" indent="-457200">
              <a:lnSpc>
                <a:spcPct val="150000"/>
              </a:lnSpc>
              <a:spcBef>
                <a:spcPts val="0"/>
              </a:spcBef>
              <a:buClr>
                <a:schemeClr val="accent1">
                  <a:lumMod val="50000"/>
                </a:schemeClr>
              </a:buClr>
              <a:buFont typeface="+mj-lt"/>
              <a:buAutoNum type="arabicPeriod"/>
            </a:pPr>
            <a:r>
              <a:rPr lang="es-ES" sz="1600" dirty="0" smtClean="0"/>
              <a:t>RD$ 1,000,001 a RD$ 1,500,000</a:t>
            </a:r>
          </a:p>
          <a:p>
            <a:pPr marL="457200" indent="-457200">
              <a:lnSpc>
                <a:spcPct val="150000"/>
              </a:lnSpc>
              <a:spcBef>
                <a:spcPts val="0"/>
              </a:spcBef>
              <a:buClr>
                <a:schemeClr val="accent1">
                  <a:lumMod val="50000"/>
                </a:schemeClr>
              </a:buClr>
              <a:buFont typeface="+mj-lt"/>
              <a:buAutoNum type="arabicPeriod"/>
            </a:pPr>
            <a:r>
              <a:rPr lang="es-ES" sz="1600" dirty="0" smtClean="0"/>
              <a:t>RD$ 1,500,001 a RD$ 2,000,000</a:t>
            </a:r>
          </a:p>
          <a:p>
            <a:pPr marL="457200" indent="-457200">
              <a:lnSpc>
                <a:spcPct val="150000"/>
              </a:lnSpc>
              <a:spcBef>
                <a:spcPts val="0"/>
              </a:spcBef>
              <a:buClr>
                <a:schemeClr val="accent1">
                  <a:lumMod val="50000"/>
                </a:schemeClr>
              </a:buClr>
              <a:buFont typeface="+mj-lt"/>
              <a:buAutoNum type="arabicPeriod"/>
            </a:pPr>
            <a:r>
              <a:rPr lang="es-ES" sz="1600" dirty="0" smtClean="0"/>
              <a:t>RD$ 2,000,001 a RD$ 4,000,000</a:t>
            </a:r>
          </a:p>
          <a:p>
            <a:pPr marL="457200" indent="-457200">
              <a:lnSpc>
                <a:spcPct val="150000"/>
              </a:lnSpc>
              <a:spcBef>
                <a:spcPts val="0"/>
              </a:spcBef>
              <a:buClr>
                <a:schemeClr val="accent1">
                  <a:lumMod val="50000"/>
                </a:schemeClr>
              </a:buClr>
              <a:buFont typeface="+mj-lt"/>
              <a:buAutoNum type="arabicPeriod"/>
            </a:pPr>
            <a:r>
              <a:rPr lang="es-ES" sz="1600" dirty="0" smtClean="0"/>
              <a:t>RD$ 4,000,001 a RD$ 6,000,000</a:t>
            </a:r>
          </a:p>
          <a:p>
            <a:pPr marL="457200" indent="-457200">
              <a:lnSpc>
                <a:spcPct val="150000"/>
              </a:lnSpc>
              <a:spcBef>
                <a:spcPts val="0"/>
              </a:spcBef>
              <a:buClr>
                <a:schemeClr val="accent1">
                  <a:lumMod val="50000"/>
                </a:schemeClr>
              </a:buClr>
              <a:buFont typeface="+mj-lt"/>
              <a:buAutoNum type="arabicPeriod"/>
            </a:pPr>
            <a:r>
              <a:rPr lang="es-ES" sz="1600" dirty="0" smtClean="0"/>
              <a:t>RD$ 6,000,001 a RD$ 8,000,000</a:t>
            </a:r>
          </a:p>
          <a:p>
            <a:pPr marL="457200" indent="-457200">
              <a:lnSpc>
                <a:spcPct val="150000"/>
              </a:lnSpc>
              <a:spcBef>
                <a:spcPts val="0"/>
              </a:spcBef>
              <a:buClr>
                <a:schemeClr val="accent1">
                  <a:lumMod val="50000"/>
                </a:schemeClr>
              </a:buClr>
              <a:buFont typeface="+mj-lt"/>
              <a:buAutoNum type="arabicPeriod"/>
            </a:pPr>
            <a:r>
              <a:rPr lang="es-ES" sz="1600" dirty="0" smtClean="0"/>
              <a:t>RD$ 8,000,001 a RD$ 10,000,000</a:t>
            </a:r>
          </a:p>
          <a:p>
            <a:pPr marL="457200" indent="-457200">
              <a:lnSpc>
                <a:spcPct val="150000"/>
              </a:lnSpc>
              <a:spcBef>
                <a:spcPts val="0"/>
              </a:spcBef>
              <a:buClr>
                <a:schemeClr val="accent1">
                  <a:lumMod val="50000"/>
                </a:schemeClr>
              </a:buClr>
              <a:buFont typeface="+mj-lt"/>
              <a:buAutoNum type="arabicPeriod"/>
            </a:pPr>
            <a:r>
              <a:rPr lang="es-ES" sz="1600" dirty="0" smtClean="0"/>
              <a:t>RD$ 10,000,001 a RD$ 15,000,000</a:t>
            </a:r>
          </a:p>
          <a:p>
            <a:pPr marL="457200" indent="-457200">
              <a:lnSpc>
                <a:spcPct val="150000"/>
              </a:lnSpc>
              <a:spcBef>
                <a:spcPts val="0"/>
              </a:spcBef>
              <a:buClr>
                <a:schemeClr val="accent1">
                  <a:lumMod val="50000"/>
                </a:schemeClr>
              </a:buClr>
              <a:buFont typeface="+mj-lt"/>
              <a:buAutoNum type="arabicPeriod"/>
            </a:pPr>
            <a:r>
              <a:rPr lang="es-ES" sz="1600" dirty="0" smtClean="0"/>
              <a:t>Más de RD$ 15,000,000</a:t>
            </a:r>
            <a:endParaRPr lang="es-ES" sz="1600" dirty="0"/>
          </a:p>
        </p:txBody>
      </p:sp>
    </p:spTree>
    <p:extLst>
      <p:ext uri="{BB962C8B-B14F-4D97-AF65-F5344CB8AC3E}">
        <p14:creationId xmlns:p14="http://schemas.microsoft.com/office/powerpoint/2010/main" val="318993795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4">
                    <a:lumMod val="50000"/>
                  </a:schemeClr>
                </a:solidFill>
              </a:rPr>
              <a:t>CONTENIDO</a:t>
            </a:r>
            <a:endParaRPr lang="es-ES" dirty="0">
              <a:solidFill>
                <a:schemeClr val="accent4">
                  <a:lumMod val="50000"/>
                </a:schemeClr>
              </a:solidFill>
            </a:endParaRPr>
          </a:p>
        </p:txBody>
      </p:sp>
      <p:sp>
        <p:nvSpPr>
          <p:cNvPr id="3" name="Marcador de contenido 2"/>
          <p:cNvSpPr>
            <a:spLocks noGrp="1"/>
          </p:cNvSpPr>
          <p:nvPr>
            <p:ph idx="1"/>
          </p:nvPr>
        </p:nvSpPr>
        <p:spPr/>
        <p:txBody>
          <a:bodyPr anchor="ctr">
            <a:noAutofit/>
          </a:bodyPr>
          <a:lstStyle/>
          <a:p>
            <a:pPr marL="271463" indent="-271463" algn="just">
              <a:buClr>
                <a:schemeClr val="accent4">
                  <a:lumMod val="50000"/>
                </a:schemeClr>
              </a:buClr>
              <a:buFont typeface="Wingdings" charset="2"/>
              <a:buChar char="q"/>
            </a:pPr>
            <a:r>
              <a:rPr lang="es-ES" sz="1900" dirty="0" smtClean="0"/>
              <a:t>OBJETIVO GENERAL</a:t>
            </a:r>
          </a:p>
          <a:p>
            <a:pPr marL="271463" indent="-271463" algn="just">
              <a:buClr>
                <a:schemeClr val="accent4">
                  <a:lumMod val="50000"/>
                </a:schemeClr>
              </a:buClr>
              <a:buFont typeface="Wingdings" charset="2"/>
              <a:buChar char="q"/>
            </a:pPr>
            <a:r>
              <a:rPr lang="es-ES" sz="1900" dirty="0" smtClean="0"/>
              <a:t>OBJETIVOS ESPECÍFICOS</a:t>
            </a:r>
          </a:p>
          <a:p>
            <a:pPr marL="271463" indent="-271463" algn="just">
              <a:buClr>
                <a:schemeClr val="accent4">
                  <a:lumMod val="50000"/>
                </a:schemeClr>
              </a:buClr>
              <a:buFont typeface="Wingdings" charset="2"/>
              <a:buChar char="q"/>
            </a:pPr>
            <a:r>
              <a:rPr lang="es-ES" sz="1900" dirty="0" smtClean="0"/>
              <a:t>METODOLOGÍA. SÍNTESIS</a:t>
            </a:r>
          </a:p>
          <a:p>
            <a:pPr marL="271463" indent="-271463" algn="just">
              <a:buClr>
                <a:schemeClr val="accent4">
                  <a:lumMod val="50000"/>
                </a:schemeClr>
              </a:buClr>
              <a:buFont typeface="Wingdings" charset="2"/>
              <a:buChar char="q"/>
            </a:pPr>
            <a:r>
              <a:rPr lang="es-ES" sz="1900" dirty="0" smtClean="0"/>
              <a:t>DEFINICIÓN DE LAS VARIABLES PRINCIPALES</a:t>
            </a:r>
          </a:p>
          <a:p>
            <a:pPr marL="271463" indent="-271463" algn="just">
              <a:buClr>
                <a:schemeClr val="accent4">
                  <a:lumMod val="50000"/>
                </a:schemeClr>
              </a:buClr>
              <a:buFont typeface="Wingdings" charset="2"/>
              <a:buChar char="q"/>
            </a:pPr>
            <a:r>
              <a:rPr lang="es-ES" sz="1900" dirty="0" smtClean="0"/>
              <a:t>CATEGORÍAS Y UNIDADES DE MEDIDA EN QUE SE DESAGREGAN LAS VARIABLES DE ESTUDIO</a:t>
            </a:r>
          </a:p>
          <a:p>
            <a:pPr marL="271463" indent="-271463" algn="just">
              <a:buClr>
                <a:schemeClr val="accent4">
                  <a:lumMod val="50000"/>
                </a:schemeClr>
              </a:buClr>
              <a:buFont typeface="Wingdings" charset="2"/>
              <a:buChar char="q"/>
            </a:pPr>
            <a:r>
              <a:rPr lang="es-ES" sz="1900" dirty="0" smtClean="0"/>
              <a:t>COMPORTAMIENTO DE LA ACTIVIDAD EDIFICADORA. PERÍODO OCTUBRE DE 2016 – ABRIL DE 2017</a:t>
            </a:r>
          </a:p>
          <a:p>
            <a:pPr marL="271463" indent="-271463" algn="just">
              <a:buClr>
                <a:schemeClr val="accent4">
                  <a:lumMod val="50000"/>
                </a:schemeClr>
              </a:buClr>
              <a:buFont typeface="Wingdings" charset="2"/>
              <a:buChar char="q"/>
            </a:pPr>
            <a:r>
              <a:rPr lang="es-ES" sz="1900" dirty="0" smtClean="0"/>
              <a:t>ÁREA REGISTRADA. PRIMERA ACTUALIZACIÓN - ABRIL DE 2017</a:t>
            </a:r>
          </a:p>
          <a:p>
            <a:pPr marL="271463" indent="-271463" algn="just">
              <a:buClr>
                <a:schemeClr val="accent4">
                  <a:lumMod val="50000"/>
                </a:schemeClr>
              </a:buClr>
              <a:buFont typeface="Wingdings" charset="2"/>
              <a:buChar char="q"/>
            </a:pPr>
            <a:r>
              <a:rPr lang="es-ES" sz="1900" dirty="0" smtClean="0"/>
              <a:t>OFERTA DE VIVIENDA</a:t>
            </a:r>
          </a:p>
          <a:p>
            <a:pPr marL="271463" indent="-271463" algn="just">
              <a:buClr>
                <a:schemeClr val="accent4">
                  <a:lumMod val="50000"/>
                </a:schemeClr>
              </a:buClr>
              <a:buFont typeface="Wingdings" charset="2"/>
              <a:buChar char="q"/>
            </a:pPr>
            <a:r>
              <a:rPr lang="es-ES" sz="1900" dirty="0" smtClean="0"/>
              <a:t>NUEVOS INDICADORES DE VIVIENDA DERIVADOS DEL PRIMER EJERCICIO DE ACTUALIZACIÓN</a:t>
            </a:r>
          </a:p>
          <a:p>
            <a:pPr marL="271463" indent="-271463" algn="just">
              <a:buClr>
                <a:schemeClr val="accent4">
                  <a:lumMod val="50000"/>
                </a:schemeClr>
              </a:buClr>
              <a:buFont typeface="Wingdings" charset="2"/>
              <a:buChar char="q"/>
            </a:pPr>
            <a:r>
              <a:rPr lang="es-ES" sz="1900" dirty="0" smtClean="0"/>
              <a:t>OFICINAS</a:t>
            </a:r>
          </a:p>
          <a:p>
            <a:pPr marL="271463" indent="-271463" algn="just">
              <a:buClr>
                <a:schemeClr val="accent4">
                  <a:lumMod val="50000"/>
                </a:schemeClr>
              </a:buClr>
              <a:buFont typeface="Wingdings" charset="2"/>
              <a:buChar char="q"/>
            </a:pPr>
            <a:r>
              <a:rPr lang="es-ES" sz="1900" dirty="0" smtClean="0"/>
              <a:t>COMERCIO</a:t>
            </a:r>
          </a:p>
        </p:txBody>
      </p:sp>
    </p:spTree>
    <p:extLst>
      <p:ext uri="{BB962C8B-B14F-4D97-AF65-F5344CB8AC3E}">
        <p14:creationId xmlns:p14="http://schemas.microsoft.com/office/powerpoint/2010/main" val="401476601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100" b="1" dirty="0" smtClean="0"/>
              <a:t>Oferta total de vivienda por zona según precio de venta</a:t>
            </a:r>
            <a:br>
              <a:rPr lang="es-ES" sz="2100" b="1" dirty="0" smtClean="0"/>
            </a:br>
            <a:r>
              <a:rPr lang="es-ES" sz="2100" b="1" dirty="0" smtClean="0"/>
              <a:t>Abril de 2017</a:t>
            </a:r>
            <a:endParaRPr lang="es-ES" sz="21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78841264"/>
              </p:ext>
            </p:extLst>
          </p:nvPr>
        </p:nvGraphicFramePr>
        <p:xfrm>
          <a:off x="457200" y="1600200"/>
          <a:ext cx="8229600" cy="4876334"/>
        </p:xfrm>
        <a:graphic>
          <a:graphicData uri="http://schemas.openxmlformats.org/drawingml/2006/table">
            <a:tbl>
              <a:tblPr firstRow="1" bandRow="1">
                <a:tableStyleId>{775DCB02-9BB8-47FD-8907-85C794F793BA}</a:tableStyleId>
              </a:tblPr>
              <a:tblGrid>
                <a:gridCol w="2336800"/>
                <a:gridCol w="1127125"/>
                <a:gridCol w="1254125"/>
                <a:gridCol w="1301750"/>
                <a:gridCol w="1127125"/>
                <a:gridCol w="1082675"/>
              </a:tblGrid>
              <a:tr h="361777">
                <a:tc>
                  <a:txBody>
                    <a:bodyPr/>
                    <a:lstStyle/>
                    <a:p>
                      <a:pPr algn="ctr" fontAlgn="b"/>
                      <a:r>
                        <a:rPr lang="es-ES" sz="1300" u="none" strike="noStrike" dirty="0">
                          <a:effectLst/>
                        </a:rPr>
                        <a:t>Rango de precios (RD$)</a:t>
                      </a:r>
                      <a:endParaRPr lang="es-ES" sz="1300" b="1" i="0" u="none" strike="noStrike" dirty="0">
                        <a:solidFill>
                          <a:schemeClr val="bg1"/>
                        </a:solidFill>
                        <a:effectLst/>
                        <a:latin typeface="+mn-lt"/>
                      </a:endParaRPr>
                    </a:p>
                  </a:txBody>
                  <a:tcPr marL="12700" marR="12700" marT="12700" marB="0" anchor="ctr"/>
                </a:tc>
                <a:tc>
                  <a:txBody>
                    <a:bodyPr/>
                    <a:lstStyle/>
                    <a:p>
                      <a:pPr algn="ctr" fontAlgn="b"/>
                      <a:r>
                        <a:rPr lang="es-ES" sz="1300" u="none" strike="noStrike" dirty="0">
                          <a:effectLst/>
                        </a:rPr>
                        <a:t>Distrito Nacional</a:t>
                      </a:r>
                      <a:endParaRPr lang="es-ES" sz="1300" b="1" i="0" u="none" strike="noStrike" dirty="0">
                        <a:solidFill>
                          <a:schemeClr val="bg1"/>
                        </a:solidFill>
                        <a:effectLst/>
                        <a:latin typeface="+mn-lt"/>
                      </a:endParaRPr>
                    </a:p>
                  </a:txBody>
                  <a:tcPr marL="12700" marR="12700" marT="12700" marB="0" anchor="ctr"/>
                </a:tc>
                <a:tc>
                  <a:txBody>
                    <a:bodyPr/>
                    <a:lstStyle/>
                    <a:p>
                      <a:pPr algn="ctr" fontAlgn="b"/>
                      <a:r>
                        <a:rPr lang="es-ES" sz="1300" u="none" strike="noStrike" dirty="0">
                          <a:effectLst/>
                        </a:rPr>
                        <a:t>Santo Domingo Este</a:t>
                      </a:r>
                      <a:endParaRPr lang="es-ES" sz="1300" b="1" i="0" u="none" strike="noStrike" dirty="0">
                        <a:solidFill>
                          <a:schemeClr val="bg1"/>
                        </a:solidFill>
                        <a:effectLst/>
                        <a:latin typeface="+mn-lt"/>
                      </a:endParaRPr>
                    </a:p>
                  </a:txBody>
                  <a:tcPr marL="12700" marR="12700" marT="12700" marB="0" anchor="ctr"/>
                </a:tc>
                <a:tc>
                  <a:txBody>
                    <a:bodyPr/>
                    <a:lstStyle/>
                    <a:p>
                      <a:pPr algn="ctr" fontAlgn="b"/>
                      <a:r>
                        <a:rPr lang="es-ES" sz="1300" u="none" strike="noStrike" dirty="0">
                          <a:effectLst/>
                        </a:rPr>
                        <a:t>Santo Domingo Norte</a:t>
                      </a:r>
                      <a:endParaRPr lang="es-ES" sz="1300" b="1" i="0" u="none" strike="noStrike" dirty="0">
                        <a:solidFill>
                          <a:schemeClr val="bg1"/>
                        </a:solidFill>
                        <a:effectLst/>
                        <a:latin typeface="+mn-lt"/>
                      </a:endParaRPr>
                    </a:p>
                  </a:txBody>
                  <a:tcPr marL="12700" marR="12700" marT="12700" marB="0" anchor="ctr"/>
                </a:tc>
                <a:tc>
                  <a:txBody>
                    <a:bodyPr/>
                    <a:lstStyle/>
                    <a:p>
                      <a:pPr algn="ctr" fontAlgn="b"/>
                      <a:r>
                        <a:rPr lang="es-ES" sz="1300" u="none" strike="noStrike" dirty="0">
                          <a:effectLst/>
                        </a:rPr>
                        <a:t>Ciudad Juan Bosch</a:t>
                      </a:r>
                      <a:endParaRPr lang="es-ES" sz="1300" b="1" i="0" u="none" strike="noStrike" dirty="0">
                        <a:solidFill>
                          <a:schemeClr val="bg1"/>
                        </a:solidFill>
                        <a:effectLst/>
                        <a:latin typeface="+mn-lt"/>
                      </a:endParaRPr>
                    </a:p>
                  </a:txBody>
                  <a:tcPr marL="12700" marR="12700" marT="12700" marB="0" anchor="ctr"/>
                </a:tc>
                <a:tc>
                  <a:txBody>
                    <a:bodyPr/>
                    <a:lstStyle/>
                    <a:p>
                      <a:pPr algn="ctr" fontAlgn="b"/>
                      <a:r>
                        <a:rPr lang="es-ES" sz="1300" u="none" strike="noStrike" dirty="0">
                          <a:effectLst/>
                        </a:rPr>
                        <a:t>Total</a:t>
                      </a:r>
                      <a:endParaRPr lang="es-ES" sz="1300" b="1" i="0" u="none" strike="noStrike" dirty="0">
                        <a:solidFill>
                          <a:schemeClr val="bg1"/>
                        </a:solidFill>
                        <a:effectLst/>
                        <a:latin typeface="+mn-lt"/>
                      </a:endParaRPr>
                    </a:p>
                  </a:txBody>
                  <a:tcPr marL="12700" marR="12700" marT="12700" marB="0" anchor="ctr"/>
                </a:tc>
              </a:tr>
              <a:tr h="235126">
                <a:tc>
                  <a:txBody>
                    <a:bodyPr/>
                    <a:lstStyle/>
                    <a:p>
                      <a:pPr algn="l" fontAlgn="b"/>
                      <a:r>
                        <a:rPr lang="en-US" sz="1300" u="none" strike="noStrike">
                          <a:effectLst/>
                        </a:rPr>
                        <a:t>1,000,001 a 1,500,000</a:t>
                      </a:r>
                      <a:endParaRPr lang="en-U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is-IS" sz="1300" u="none" strike="noStrike">
                          <a:effectLst/>
                        </a:rPr>
                        <a:t>326</a:t>
                      </a:r>
                      <a:endParaRPr lang="is-IS" sz="1300" b="0" i="0" u="none" strike="noStrike">
                        <a:solidFill>
                          <a:srgbClr val="000000"/>
                        </a:solidFill>
                        <a:effectLst/>
                        <a:latin typeface="+mn-lt"/>
                      </a:endParaRPr>
                    </a:p>
                  </a:txBody>
                  <a:tcPr marL="12700" marR="12700" marT="12700" marB="0" anchor="ctr"/>
                </a:tc>
                <a:tc>
                  <a:txBody>
                    <a:bodyPr/>
                    <a:lstStyle/>
                    <a:p>
                      <a:pPr algn="r" fontAlgn="b"/>
                      <a:r>
                        <a:rPr lang="is-IS" sz="1300" u="none" strike="noStrike" dirty="0">
                          <a:effectLst/>
                        </a:rPr>
                        <a:t>326</a:t>
                      </a:r>
                      <a:endParaRPr lang="is-IS" sz="1300" b="0" i="0" u="none" strike="noStrike" dirty="0">
                        <a:solidFill>
                          <a:srgbClr val="000000"/>
                        </a:solidFill>
                        <a:effectLst/>
                        <a:latin typeface="+mn-lt"/>
                      </a:endParaRPr>
                    </a:p>
                  </a:txBody>
                  <a:tcPr marL="12700" marR="12700" marT="12700" marB="0" anchor="ctr"/>
                </a:tc>
              </a:tr>
              <a:tr h="235126">
                <a:tc>
                  <a:txBody>
                    <a:bodyPr/>
                    <a:lstStyle/>
                    <a:p>
                      <a:pPr algn="l" fontAlgn="b"/>
                      <a:r>
                        <a:rPr lang="en-US" sz="1300" u="none" strike="noStrike">
                          <a:effectLst/>
                        </a:rPr>
                        <a:t>1,500,001 a 2,000,000</a:t>
                      </a:r>
                      <a:endParaRPr lang="en-US" sz="1300" b="0" i="0" u="none" strike="noStrike">
                        <a:solidFill>
                          <a:srgbClr val="000000"/>
                        </a:solidFill>
                        <a:effectLst/>
                        <a:latin typeface="+mn-lt"/>
                      </a:endParaRPr>
                    </a:p>
                  </a:txBody>
                  <a:tcPr marL="12700" marR="12700" marT="12700" marB="0" anchor="ctr"/>
                </a:tc>
                <a:tc>
                  <a:txBody>
                    <a:bodyPr/>
                    <a:lstStyle/>
                    <a:p>
                      <a:pPr algn="r" fontAlgn="b"/>
                      <a:r>
                        <a:rPr lang="cs-CZ" sz="1300" u="none" strike="noStrike">
                          <a:effectLst/>
                        </a:rPr>
                        <a:t>11</a:t>
                      </a:r>
                      <a:endParaRPr lang="cs-CZ"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95</a:t>
                      </a:r>
                      <a:endParaRPr lang="es-ES" sz="1300" b="0" i="0" u="none" strike="noStrike">
                        <a:solidFill>
                          <a:srgbClr val="000000"/>
                        </a:solidFill>
                        <a:effectLst/>
                        <a:latin typeface="+mn-lt"/>
                      </a:endParaRPr>
                    </a:p>
                  </a:txBody>
                  <a:tcPr marL="12700" marR="12700" marT="12700" marB="0" anchor="ctr"/>
                </a:tc>
                <a:tc>
                  <a:txBody>
                    <a:bodyPr/>
                    <a:lstStyle/>
                    <a:p>
                      <a:pPr algn="r" fontAlgn="b"/>
                      <a:r>
                        <a:rPr lang="is-IS" sz="1300" u="none" strike="noStrike">
                          <a:effectLst/>
                        </a:rPr>
                        <a:t>171</a:t>
                      </a:r>
                      <a:endParaRPr lang="is-IS" sz="1300" b="0" i="0" u="none" strike="noStrike">
                        <a:solidFill>
                          <a:srgbClr val="000000"/>
                        </a:solidFill>
                        <a:effectLst/>
                        <a:latin typeface="+mn-lt"/>
                      </a:endParaRPr>
                    </a:p>
                  </a:txBody>
                  <a:tcPr marL="12700" marR="12700" marT="12700" marB="0" anchor="ctr"/>
                </a:tc>
                <a:tc>
                  <a:txBody>
                    <a:bodyPr/>
                    <a:lstStyle/>
                    <a:p>
                      <a:pPr algn="r" fontAlgn="b"/>
                      <a:r>
                        <a:rPr lang="nb-NO" sz="1300" u="none" strike="noStrike">
                          <a:effectLst/>
                        </a:rPr>
                        <a:t>1.620</a:t>
                      </a:r>
                      <a:endParaRPr lang="nb-NO" sz="1300" b="0" i="0" u="none" strike="noStrike">
                        <a:solidFill>
                          <a:srgbClr val="000000"/>
                        </a:solidFill>
                        <a:effectLst/>
                        <a:latin typeface="+mn-lt"/>
                      </a:endParaRPr>
                    </a:p>
                  </a:txBody>
                  <a:tcPr marL="12700" marR="12700" marT="12700" marB="0" anchor="ctr"/>
                </a:tc>
                <a:tc>
                  <a:txBody>
                    <a:bodyPr/>
                    <a:lstStyle/>
                    <a:p>
                      <a:pPr algn="r" fontAlgn="b"/>
                      <a:r>
                        <a:rPr lang="cs-CZ" sz="1300" u="none" strike="noStrike" dirty="0">
                          <a:effectLst/>
                        </a:rPr>
                        <a:t>1.897</a:t>
                      </a:r>
                      <a:endParaRPr lang="cs-CZ" sz="1300" b="0" i="0" u="none" strike="noStrike" dirty="0">
                        <a:solidFill>
                          <a:srgbClr val="000000"/>
                        </a:solidFill>
                        <a:effectLst/>
                        <a:latin typeface="+mn-lt"/>
                      </a:endParaRPr>
                    </a:p>
                  </a:txBody>
                  <a:tcPr marL="12700" marR="12700" marT="12700" marB="0" anchor="ctr"/>
                </a:tc>
              </a:tr>
              <a:tr h="235126">
                <a:tc>
                  <a:txBody>
                    <a:bodyPr/>
                    <a:lstStyle/>
                    <a:p>
                      <a:pPr algn="l" fontAlgn="b"/>
                      <a:r>
                        <a:rPr lang="en-US" sz="1300" u="none" strike="noStrike">
                          <a:effectLst/>
                        </a:rPr>
                        <a:t>2,000,001 a 3,000,000</a:t>
                      </a:r>
                      <a:endParaRPr lang="en-U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38</a:t>
                      </a:r>
                      <a:endParaRPr lang="es-ES" sz="1300" b="0" i="0" u="none" strike="noStrike">
                        <a:solidFill>
                          <a:srgbClr val="000000"/>
                        </a:solidFill>
                        <a:effectLst/>
                        <a:latin typeface="+mn-lt"/>
                      </a:endParaRPr>
                    </a:p>
                  </a:txBody>
                  <a:tcPr marL="12700" marR="12700" marT="12700" marB="0" anchor="ctr"/>
                </a:tc>
                <a:tc>
                  <a:txBody>
                    <a:bodyPr/>
                    <a:lstStyle/>
                    <a:p>
                      <a:pPr algn="r" fontAlgn="b"/>
                      <a:r>
                        <a:rPr lang="is-IS" sz="1300" u="none" strike="noStrike">
                          <a:effectLst/>
                        </a:rPr>
                        <a:t>638</a:t>
                      </a:r>
                      <a:endParaRPr lang="is-I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99</a:t>
                      </a:r>
                      <a:endParaRPr lang="es-ES" sz="1300" b="0" i="0" u="none" strike="noStrike">
                        <a:solidFill>
                          <a:srgbClr val="000000"/>
                        </a:solidFill>
                        <a:effectLst/>
                        <a:latin typeface="+mn-lt"/>
                      </a:endParaRPr>
                    </a:p>
                  </a:txBody>
                  <a:tcPr marL="12700" marR="12700" marT="12700" marB="0" anchor="ctr"/>
                </a:tc>
                <a:tc>
                  <a:txBody>
                    <a:bodyPr/>
                    <a:lstStyle/>
                    <a:p>
                      <a:pPr algn="r" fontAlgn="b"/>
                      <a:r>
                        <a:rPr lang="ru-RU" sz="1300" u="none" strike="noStrike">
                          <a:effectLst/>
                        </a:rPr>
                        <a:t>58</a:t>
                      </a:r>
                      <a:endParaRPr lang="ru-RU" sz="1300" b="0" i="0" u="none" strike="noStrike">
                        <a:solidFill>
                          <a:srgbClr val="000000"/>
                        </a:solidFill>
                        <a:effectLst/>
                        <a:latin typeface="+mn-lt"/>
                      </a:endParaRPr>
                    </a:p>
                  </a:txBody>
                  <a:tcPr marL="12700" marR="12700" marT="12700" marB="0" anchor="ctr"/>
                </a:tc>
                <a:tc>
                  <a:txBody>
                    <a:bodyPr/>
                    <a:lstStyle/>
                    <a:p>
                      <a:pPr algn="r" fontAlgn="b"/>
                      <a:r>
                        <a:rPr lang="cs-CZ" sz="1300" u="none" strike="noStrike" dirty="0">
                          <a:effectLst/>
                        </a:rPr>
                        <a:t>833</a:t>
                      </a:r>
                      <a:endParaRPr lang="cs-CZ" sz="1300" b="0" i="0" u="none" strike="noStrike" dirty="0">
                        <a:solidFill>
                          <a:srgbClr val="000000"/>
                        </a:solidFill>
                        <a:effectLst/>
                        <a:latin typeface="+mn-lt"/>
                      </a:endParaRPr>
                    </a:p>
                  </a:txBody>
                  <a:tcPr marL="12700" marR="12700" marT="12700" marB="0" anchor="ctr"/>
                </a:tc>
              </a:tr>
              <a:tr h="235126">
                <a:tc>
                  <a:txBody>
                    <a:bodyPr/>
                    <a:lstStyle/>
                    <a:p>
                      <a:pPr algn="l" fontAlgn="b"/>
                      <a:r>
                        <a:rPr lang="en-US" sz="1300" u="none" strike="noStrike">
                          <a:effectLst/>
                        </a:rPr>
                        <a:t>3,000,001 a 4,000,000</a:t>
                      </a:r>
                      <a:endParaRPr lang="en-US" sz="1300" b="0" i="0" u="none" strike="noStrike">
                        <a:solidFill>
                          <a:srgbClr val="000000"/>
                        </a:solidFill>
                        <a:effectLst/>
                        <a:latin typeface="+mn-lt"/>
                      </a:endParaRPr>
                    </a:p>
                  </a:txBody>
                  <a:tcPr marL="12700" marR="12700" marT="12700" marB="0" anchor="ctr"/>
                </a:tc>
                <a:tc>
                  <a:txBody>
                    <a:bodyPr/>
                    <a:lstStyle/>
                    <a:p>
                      <a:pPr algn="r" fontAlgn="b"/>
                      <a:r>
                        <a:rPr lang="fi-FI" sz="1300" u="none" strike="noStrike">
                          <a:effectLst/>
                        </a:rPr>
                        <a:t>87</a:t>
                      </a:r>
                      <a:endParaRPr lang="fi-FI" sz="1300" b="0" i="0" u="none" strike="noStrike">
                        <a:solidFill>
                          <a:srgbClr val="000000"/>
                        </a:solidFill>
                        <a:effectLst/>
                        <a:latin typeface="+mn-lt"/>
                      </a:endParaRPr>
                    </a:p>
                  </a:txBody>
                  <a:tcPr marL="12700" marR="12700" marT="12700" marB="0" anchor="ctr"/>
                </a:tc>
                <a:tc>
                  <a:txBody>
                    <a:bodyPr/>
                    <a:lstStyle/>
                    <a:p>
                      <a:pPr algn="r" fontAlgn="b"/>
                      <a:r>
                        <a:rPr lang="cs-CZ" sz="1300" u="none" strike="noStrike">
                          <a:effectLst/>
                        </a:rPr>
                        <a:t>97</a:t>
                      </a:r>
                      <a:endParaRPr lang="cs-CZ" sz="1300" b="0" i="0" u="none" strike="noStrike">
                        <a:solidFill>
                          <a:srgbClr val="000000"/>
                        </a:solidFill>
                        <a:effectLst/>
                        <a:latin typeface="+mn-lt"/>
                      </a:endParaRPr>
                    </a:p>
                  </a:txBody>
                  <a:tcPr marL="12700" marR="12700" marT="12700" marB="0" anchor="ctr"/>
                </a:tc>
                <a:tc>
                  <a:txBody>
                    <a:bodyPr/>
                    <a:lstStyle/>
                    <a:p>
                      <a:pPr algn="r" fontAlgn="b"/>
                      <a:r>
                        <a:rPr lang="is-IS" sz="1300" u="none" strike="noStrike">
                          <a:effectLst/>
                        </a:rPr>
                        <a:t>24</a:t>
                      </a:r>
                      <a:endParaRPr lang="is-I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is-IS" sz="1300" u="none" strike="noStrike">
                          <a:effectLst/>
                        </a:rPr>
                        <a:t>208</a:t>
                      </a:r>
                      <a:endParaRPr lang="is-IS" sz="1300" b="0" i="0" u="none" strike="noStrike">
                        <a:solidFill>
                          <a:srgbClr val="000000"/>
                        </a:solidFill>
                        <a:effectLst/>
                        <a:latin typeface="+mn-lt"/>
                      </a:endParaRPr>
                    </a:p>
                  </a:txBody>
                  <a:tcPr marL="12700" marR="12700" marT="12700" marB="0" anchor="ctr"/>
                </a:tc>
              </a:tr>
              <a:tr h="235126">
                <a:tc>
                  <a:txBody>
                    <a:bodyPr/>
                    <a:lstStyle/>
                    <a:p>
                      <a:pPr algn="l" fontAlgn="b"/>
                      <a:r>
                        <a:rPr lang="en-US" sz="1300" u="none" strike="noStrike">
                          <a:effectLst/>
                        </a:rPr>
                        <a:t>4,000,001 a 5,000,000</a:t>
                      </a:r>
                      <a:endParaRPr lang="en-US" sz="1300" b="0" i="0" u="none" strike="noStrike">
                        <a:solidFill>
                          <a:srgbClr val="000000"/>
                        </a:solidFill>
                        <a:effectLst/>
                        <a:latin typeface="+mn-lt"/>
                      </a:endParaRPr>
                    </a:p>
                  </a:txBody>
                  <a:tcPr marL="12700" marR="12700" marT="12700" marB="0" anchor="ctr"/>
                </a:tc>
                <a:tc>
                  <a:txBody>
                    <a:bodyPr/>
                    <a:lstStyle/>
                    <a:p>
                      <a:pPr algn="r" fontAlgn="b"/>
                      <a:r>
                        <a:rPr lang="cs-CZ" sz="1300" u="none" strike="noStrike">
                          <a:effectLst/>
                        </a:rPr>
                        <a:t>294</a:t>
                      </a:r>
                      <a:endParaRPr lang="cs-CZ"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50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8</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is-IS" sz="1300" u="none" strike="noStrike">
                          <a:effectLst/>
                        </a:rPr>
                        <a:t>352</a:t>
                      </a:r>
                      <a:endParaRPr lang="is-IS" sz="1300" b="0" i="0" u="none" strike="noStrike">
                        <a:solidFill>
                          <a:srgbClr val="000000"/>
                        </a:solidFill>
                        <a:effectLst/>
                        <a:latin typeface="+mn-lt"/>
                      </a:endParaRPr>
                    </a:p>
                  </a:txBody>
                  <a:tcPr marL="12700" marR="12700" marT="12700" marB="0" anchor="ctr"/>
                </a:tc>
              </a:tr>
              <a:tr h="235126">
                <a:tc>
                  <a:txBody>
                    <a:bodyPr/>
                    <a:lstStyle/>
                    <a:p>
                      <a:pPr algn="l" fontAlgn="b"/>
                      <a:r>
                        <a:rPr lang="en-US" sz="1300" u="none" strike="noStrike">
                          <a:effectLst/>
                        </a:rPr>
                        <a:t>5,000,001 a 6,000,000</a:t>
                      </a:r>
                      <a:endParaRPr lang="en-U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430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dirty="0">
                          <a:effectLst/>
                        </a:rPr>
                        <a:t>16</a:t>
                      </a:r>
                      <a:endParaRPr lang="es-ES" sz="1300" b="0" i="0" u="none" strike="noStrike" dirty="0">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446</a:t>
                      </a:r>
                      <a:endParaRPr lang="es-ES" sz="1300" b="0" i="0" u="none" strike="noStrike">
                        <a:solidFill>
                          <a:srgbClr val="000000"/>
                        </a:solidFill>
                        <a:effectLst/>
                        <a:latin typeface="+mn-lt"/>
                      </a:endParaRPr>
                    </a:p>
                  </a:txBody>
                  <a:tcPr marL="12700" marR="12700" marT="12700" marB="0" anchor="ctr"/>
                </a:tc>
              </a:tr>
              <a:tr h="235126">
                <a:tc>
                  <a:txBody>
                    <a:bodyPr/>
                    <a:lstStyle/>
                    <a:p>
                      <a:pPr algn="l" fontAlgn="b"/>
                      <a:r>
                        <a:rPr lang="en-US" sz="1300" u="none" strike="noStrike">
                          <a:effectLst/>
                        </a:rPr>
                        <a:t>6,000,001 a 7,000,000</a:t>
                      </a:r>
                      <a:endParaRPr lang="en-US" sz="1300" b="0" i="0" u="none" strike="noStrike">
                        <a:solidFill>
                          <a:srgbClr val="000000"/>
                        </a:solidFill>
                        <a:effectLst/>
                        <a:latin typeface="+mn-lt"/>
                      </a:endParaRPr>
                    </a:p>
                  </a:txBody>
                  <a:tcPr marL="12700" marR="12700" marT="12700" marB="0" anchor="ctr"/>
                </a:tc>
                <a:tc>
                  <a:txBody>
                    <a:bodyPr/>
                    <a:lstStyle/>
                    <a:p>
                      <a:pPr algn="r" fontAlgn="b"/>
                      <a:r>
                        <a:rPr lang="is-IS" sz="1300" u="none" strike="noStrike">
                          <a:effectLst/>
                        </a:rPr>
                        <a:t>245</a:t>
                      </a:r>
                      <a:endParaRPr lang="is-I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30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is-IS" sz="1300" u="none" strike="noStrike">
                          <a:effectLst/>
                        </a:rPr>
                        <a:t>275</a:t>
                      </a:r>
                      <a:endParaRPr lang="is-IS" sz="1300" b="0" i="0" u="none" strike="noStrike">
                        <a:solidFill>
                          <a:srgbClr val="000000"/>
                        </a:solidFill>
                        <a:effectLst/>
                        <a:latin typeface="+mn-lt"/>
                      </a:endParaRPr>
                    </a:p>
                  </a:txBody>
                  <a:tcPr marL="12700" marR="12700" marT="12700" marB="0" anchor="ctr"/>
                </a:tc>
              </a:tr>
              <a:tr h="235126">
                <a:tc>
                  <a:txBody>
                    <a:bodyPr/>
                    <a:lstStyle/>
                    <a:p>
                      <a:pPr algn="l" fontAlgn="b"/>
                      <a:r>
                        <a:rPr lang="en-US" sz="1300" u="none" strike="noStrike">
                          <a:effectLst/>
                        </a:rPr>
                        <a:t>7,000,001 a 8,000,000</a:t>
                      </a:r>
                      <a:endParaRPr lang="en-U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359</a:t>
                      </a:r>
                      <a:endParaRPr lang="es-ES" sz="1300" b="0" i="0" u="none" strike="noStrike">
                        <a:solidFill>
                          <a:srgbClr val="000000"/>
                        </a:solidFill>
                        <a:effectLst/>
                        <a:latin typeface="+mn-lt"/>
                      </a:endParaRPr>
                    </a:p>
                  </a:txBody>
                  <a:tcPr marL="12700" marR="12700" marT="12700" marB="0" anchor="ctr"/>
                </a:tc>
                <a:tc>
                  <a:txBody>
                    <a:bodyPr/>
                    <a:lstStyle/>
                    <a:p>
                      <a:pPr algn="r" fontAlgn="b"/>
                      <a:r>
                        <a:rPr lang="cs-CZ" sz="1300" u="none" strike="noStrike" dirty="0">
                          <a:effectLst/>
                        </a:rPr>
                        <a:t>21</a:t>
                      </a:r>
                      <a:endParaRPr lang="cs-CZ" sz="1300" b="0" i="0" u="none" strike="noStrike" dirty="0">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380</a:t>
                      </a:r>
                      <a:endParaRPr lang="es-ES" sz="1300" b="0" i="0" u="none" strike="noStrike">
                        <a:solidFill>
                          <a:srgbClr val="000000"/>
                        </a:solidFill>
                        <a:effectLst/>
                        <a:latin typeface="+mn-lt"/>
                      </a:endParaRPr>
                    </a:p>
                  </a:txBody>
                  <a:tcPr marL="12700" marR="12700" marT="12700" marB="0" anchor="ctr"/>
                </a:tc>
              </a:tr>
              <a:tr h="235126">
                <a:tc>
                  <a:txBody>
                    <a:bodyPr/>
                    <a:lstStyle/>
                    <a:p>
                      <a:pPr algn="l" fontAlgn="b"/>
                      <a:r>
                        <a:rPr lang="en-US" sz="1300" u="none" strike="noStrike">
                          <a:effectLst/>
                        </a:rPr>
                        <a:t>8,000,001 a 9,000,000</a:t>
                      </a:r>
                      <a:endParaRPr lang="en-US" sz="1300" b="0" i="0" u="none" strike="noStrike">
                        <a:solidFill>
                          <a:srgbClr val="000000"/>
                        </a:solidFill>
                        <a:effectLst/>
                        <a:latin typeface="+mn-lt"/>
                      </a:endParaRPr>
                    </a:p>
                  </a:txBody>
                  <a:tcPr marL="12700" marR="12700" marT="12700" marB="0" anchor="ctr"/>
                </a:tc>
                <a:tc>
                  <a:txBody>
                    <a:bodyPr/>
                    <a:lstStyle/>
                    <a:p>
                      <a:pPr algn="r" fontAlgn="b"/>
                      <a:r>
                        <a:rPr lang="is-IS" sz="1300" u="none" strike="noStrike">
                          <a:effectLst/>
                        </a:rPr>
                        <a:t>171</a:t>
                      </a:r>
                      <a:endParaRPr lang="is-I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15</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fi-FI" sz="1300" u="none" strike="noStrike">
                          <a:effectLst/>
                        </a:rPr>
                        <a:t>186</a:t>
                      </a:r>
                      <a:endParaRPr lang="fi-FI" sz="1300" b="0" i="0" u="none" strike="noStrike">
                        <a:solidFill>
                          <a:srgbClr val="000000"/>
                        </a:solidFill>
                        <a:effectLst/>
                        <a:latin typeface="+mn-lt"/>
                      </a:endParaRPr>
                    </a:p>
                  </a:txBody>
                  <a:tcPr marL="12700" marR="12700" marT="12700" marB="0" anchor="ctr"/>
                </a:tc>
              </a:tr>
              <a:tr h="235126">
                <a:tc>
                  <a:txBody>
                    <a:bodyPr/>
                    <a:lstStyle/>
                    <a:p>
                      <a:pPr algn="l" fontAlgn="b"/>
                      <a:r>
                        <a:rPr lang="en-US" sz="1300" u="none" strike="noStrike">
                          <a:effectLst/>
                        </a:rPr>
                        <a:t>9,000,001 a 10,000,000</a:t>
                      </a:r>
                      <a:endParaRPr lang="en-U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198</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198</a:t>
                      </a:r>
                      <a:endParaRPr lang="es-ES" sz="1300" b="0" i="0" u="none" strike="noStrike">
                        <a:solidFill>
                          <a:srgbClr val="000000"/>
                        </a:solidFill>
                        <a:effectLst/>
                        <a:latin typeface="+mn-lt"/>
                      </a:endParaRPr>
                    </a:p>
                  </a:txBody>
                  <a:tcPr marL="12700" marR="12700" marT="12700" marB="0" anchor="ctr"/>
                </a:tc>
              </a:tr>
              <a:tr h="235126">
                <a:tc>
                  <a:txBody>
                    <a:bodyPr/>
                    <a:lstStyle/>
                    <a:p>
                      <a:pPr algn="l" fontAlgn="b"/>
                      <a:r>
                        <a:rPr lang="en-US" sz="1300" u="none" strike="noStrike">
                          <a:effectLst/>
                        </a:rPr>
                        <a:t>10,000,001 a 11,000,000</a:t>
                      </a:r>
                      <a:endParaRPr lang="en-US" sz="1300" b="0" i="0" u="none" strike="noStrike">
                        <a:solidFill>
                          <a:srgbClr val="000000"/>
                        </a:solidFill>
                        <a:effectLst/>
                        <a:latin typeface="+mn-lt"/>
                      </a:endParaRPr>
                    </a:p>
                  </a:txBody>
                  <a:tcPr marL="12700" marR="12700" marT="12700" marB="0" anchor="ctr"/>
                </a:tc>
                <a:tc>
                  <a:txBody>
                    <a:bodyPr/>
                    <a:lstStyle/>
                    <a:p>
                      <a:pPr algn="r" fontAlgn="b"/>
                      <a:r>
                        <a:rPr lang="is-IS" sz="1300" u="none" strike="noStrike">
                          <a:effectLst/>
                        </a:rPr>
                        <a:t>157</a:t>
                      </a:r>
                      <a:endParaRPr lang="is-I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1</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ru-RU" sz="1300" u="none" strike="noStrike">
                          <a:effectLst/>
                        </a:rPr>
                        <a:t>158</a:t>
                      </a:r>
                      <a:endParaRPr lang="ru-RU" sz="1300" b="0" i="0" u="none" strike="noStrike">
                        <a:solidFill>
                          <a:srgbClr val="000000"/>
                        </a:solidFill>
                        <a:effectLst/>
                        <a:latin typeface="+mn-lt"/>
                      </a:endParaRPr>
                    </a:p>
                  </a:txBody>
                  <a:tcPr marL="12700" marR="12700" marT="12700" marB="0" anchor="ctr"/>
                </a:tc>
              </a:tr>
              <a:tr h="235126">
                <a:tc>
                  <a:txBody>
                    <a:bodyPr/>
                    <a:lstStyle/>
                    <a:p>
                      <a:pPr algn="l" fontAlgn="b"/>
                      <a:r>
                        <a:rPr lang="en-US" sz="1300" u="none" strike="noStrike">
                          <a:effectLst/>
                        </a:rPr>
                        <a:t>11,000,001 a 12,000,000</a:t>
                      </a:r>
                      <a:endParaRPr lang="en-US" sz="1300" b="0" i="0" u="none" strike="noStrike">
                        <a:solidFill>
                          <a:srgbClr val="000000"/>
                        </a:solidFill>
                        <a:effectLst/>
                        <a:latin typeface="+mn-lt"/>
                      </a:endParaRPr>
                    </a:p>
                  </a:txBody>
                  <a:tcPr marL="12700" marR="12700" marT="12700" marB="0" anchor="ctr"/>
                </a:tc>
                <a:tc>
                  <a:txBody>
                    <a:bodyPr/>
                    <a:lstStyle/>
                    <a:p>
                      <a:pPr algn="r" fontAlgn="b"/>
                      <a:r>
                        <a:rPr lang="is-IS" sz="1300" u="none" strike="noStrike">
                          <a:effectLst/>
                        </a:rPr>
                        <a:t>133</a:t>
                      </a:r>
                      <a:endParaRPr lang="is-IS" sz="1300" b="0" i="0" u="none" strike="noStrike">
                        <a:solidFill>
                          <a:srgbClr val="000000"/>
                        </a:solidFill>
                        <a:effectLst/>
                        <a:latin typeface="+mn-lt"/>
                      </a:endParaRPr>
                    </a:p>
                  </a:txBody>
                  <a:tcPr marL="12700" marR="12700" marT="12700" marB="0" anchor="ctr"/>
                </a:tc>
                <a:tc>
                  <a:txBody>
                    <a:bodyPr/>
                    <a:lstStyle/>
                    <a:p>
                      <a:pPr algn="r" fontAlgn="b"/>
                      <a:r>
                        <a:rPr lang="is-IS" sz="1300" u="none" strike="noStrike">
                          <a:effectLst/>
                        </a:rPr>
                        <a:t>2</a:t>
                      </a:r>
                      <a:endParaRPr lang="is-I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is-IS" sz="1300" u="none" strike="noStrike">
                          <a:effectLst/>
                        </a:rPr>
                        <a:t>135</a:t>
                      </a:r>
                      <a:endParaRPr lang="is-IS" sz="1300" b="0" i="0" u="none" strike="noStrike">
                        <a:solidFill>
                          <a:srgbClr val="000000"/>
                        </a:solidFill>
                        <a:effectLst/>
                        <a:latin typeface="+mn-lt"/>
                      </a:endParaRPr>
                    </a:p>
                  </a:txBody>
                  <a:tcPr marL="12700" marR="12700" marT="12700" marB="0" anchor="ctr"/>
                </a:tc>
              </a:tr>
              <a:tr h="235126">
                <a:tc>
                  <a:txBody>
                    <a:bodyPr/>
                    <a:lstStyle/>
                    <a:p>
                      <a:pPr algn="l" fontAlgn="b"/>
                      <a:r>
                        <a:rPr lang="en-US" sz="1300" u="none" strike="noStrike">
                          <a:effectLst/>
                        </a:rPr>
                        <a:t>12,000,001 a 13,000,000</a:t>
                      </a:r>
                      <a:endParaRPr lang="en-U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80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80</a:t>
                      </a:r>
                      <a:endParaRPr lang="es-ES" sz="1300" b="0" i="0" u="none" strike="noStrike">
                        <a:solidFill>
                          <a:srgbClr val="000000"/>
                        </a:solidFill>
                        <a:effectLst/>
                        <a:latin typeface="+mn-lt"/>
                      </a:endParaRPr>
                    </a:p>
                  </a:txBody>
                  <a:tcPr marL="12700" marR="12700" marT="12700" marB="0" anchor="ctr"/>
                </a:tc>
              </a:tr>
              <a:tr h="235126">
                <a:tc>
                  <a:txBody>
                    <a:bodyPr/>
                    <a:lstStyle/>
                    <a:p>
                      <a:pPr algn="l" fontAlgn="b"/>
                      <a:r>
                        <a:rPr lang="en-US" sz="1300" u="none" strike="noStrike">
                          <a:effectLst/>
                        </a:rPr>
                        <a:t>13,000,001 a 14,000,000</a:t>
                      </a:r>
                      <a:endParaRPr lang="en-US" sz="1300" b="0" i="0" u="none" strike="noStrike">
                        <a:solidFill>
                          <a:srgbClr val="000000"/>
                        </a:solidFill>
                        <a:effectLst/>
                        <a:latin typeface="+mn-lt"/>
                      </a:endParaRPr>
                    </a:p>
                  </a:txBody>
                  <a:tcPr marL="12700" marR="12700" marT="12700" marB="0" anchor="ctr"/>
                </a:tc>
                <a:tc>
                  <a:txBody>
                    <a:bodyPr/>
                    <a:lstStyle/>
                    <a:p>
                      <a:pPr algn="r" fontAlgn="b"/>
                      <a:r>
                        <a:rPr lang="is-IS" sz="1300" u="none" strike="noStrike">
                          <a:effectLst/>
                        </a:rPr>
                        <a:t>73</a:t>
                      </a:r>
                      <a:endParaRPr lang="is-I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is-IS" sz="1300" u="none" strike="noStrike">
                          <a:effectLst/>
                        </a:rPr>
                        <a:t>73</a:t>
                      </a:r>
                      <a:endParaRPr lang="is-IS" sz="1300" b="0" i="0" u="none" strike="noStrike">
                        <a:solidFill>
                          <a:srgbClr val="000000"/>
                        </a:solidFill>
                        <a:effectLst/>
                        <a:latin typeface="+mn-lt"/>
                      </a:endParaRPr>
                    </a:p>
                  </a:txBody>
                  <a:tcPr marL="12700" marR="12700" marT="12700" marB="0" anchor="ctr"/>
                </a:tc>
              </a:tr>
              <a:tr h="235126">
                <a:tc>
                  <a:txBody>
                    <a:bodyPr/>
                    <a:lstStyle/>
                    <a:p>
                      <a:pPr algn="l" fontAlgn="b"/>
                      <a:r>
                        <a:rPr lang="en-US" sz="1300" u="none" strike="noStrike">
                          <a:effectLst/>
                        </a:rPr>
                        <a:t>14,000,001 a 15,000,000</a:t>
                      </a:r>
                      <a:endParaRPr lang="en-U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15</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15</a:t>
                      </a:r>
                      <a:endParaRPr lang="es-ES" sz="1300" b="0" i="0" u="none" strike="noStrike">
                        <a:solidFill>
                          <a:srgbClr val="000000"/>
                        </a:solidFill>
                        <a:effectLst/>
                        <a:latin typeface="+mn-lt"/>
                      </a:endParaRPr>
                    </a:p>
                  </a:txBody>
                  <a:tcPr marL="12700" marR="12700" marT="12700" marB="0" anchor="ctr"/>
                </a:tc>
              </a:tr>
              <a:tr h="235126">
                <a:tc>
                  <a:txBody>
                    <a:bodyPr/>
                    <a:lstStyle/>
                    <a:p>
                      <a:pPr algn="l" fontAlgn="b"/>
                      <a:r>
                        <a:rPr lang="en-US" sz="1300" u="none" strike="noStrike">
                          <a:effectLst/>
                        </a:rPr>
                        <a:t>15,000,001 a 20,000,000</a:t>
                      </a:r>
                      <a:endParaRPr lang="en-US" sz="1300" b="0" i="0" u="none" strike="noStrike">
                        <a:solidFill>
                          <a:srgbClr val="000000"/>
                        </a:solidFill>
                        <a:effectLst/>
                        <a:latin typeface="+mn-lt"/>
                      </a:endParaRPr>
                    </a:p>
                  </a:txBody>
                  <a:tcPr marL="12700" marR="12700" marT="12700" marB="0" anchor="ctr"/>
                </a:tc>
                <a:tc>
                  <a:txBody>
                    <a:bodyPr/>
                    <a:lstStyle/>
                    <a:p>
                      <a:pPr algn="r" fontAlgn="b"/>
                      <a:r>
                        <a:rPr lang="is-IS" sz="1300" u="none" strike="noStrike">
                          <a:effectLst/>
                        </a:rPr>
                        <a:t>169</a:t>
                      </a:r>
                      <a:endParaRPr lang="is-IS" sz="1300" b="0" i="0" u="none" strike="noStrike">
                        <a:solidFill>
                          <a:srgbClr val="000000"/>
                        </a:solidFill>
                        <a:effectLst/>
                        <a:latin typeface="+mn-lt"/>
                      </a:endParaRPr>
                    </a:p>
                  </a:txBody>
                  <a:tcPr marL="12700" marR="12700" marT="12700" marB="0" anchor="ctr"/>
                </a:tc>
                <a:tc>
                  <a:txBody>
                    <a:bodyPr/>
                    <a:lstStyle/>
                    <a:p>
                      <a:pPr algn="r" fontAlgn="b"/>
                      <a:r>
                        <a:rPr lang="is-IS" sz="1300" u="none" strike="noStrike">
                          <a:effectLst/>
                        </a:rPr>
                        <a:t>2</a:t>
                      </a:r>
                      <a:endParaRPr lang="is-I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is-IS" sz="1300" u="none" strike="noStrike">
                          <a:effectLst/>
                        </a:rPr>
                        <a:t>171</a:t>
                      </a:r>
                      <a:endParaRPr lang="is-IS" sz="1300" b="0" i="0" u="none" strike="noStrike">
                        <a:solidFill>
                          <a:srgbClr val="000000"/>
                        </a:solidFill>
                        <a:effectLst/>
                        <a:latin typeface="+mn-lt"/>
                      </a:endParaRPr>
                    </a:p>
                  </a:txBody>
                  <a:tcPr marL="12700" marR="12700" marT="12700" marB="0" anchor="ctr"/>
                </a:tc>
              </a:tr>
              <a:tr h="235126">
                <a:tc>
                  <a:txBody>
                    <a:bodyPr/>
                    <a:lstStyle/>
                    <a:p>
                      <a:pPr algn="l" fontAlgn="b"/>
                      <a:r>
                        <a:rPr lang="en-US" sz="1300" u="none" strike="noStrike">
                          <a:effectLst/>
                        </a:rPr>
                        <a:t>20,000,001 a 25,000,000</a:t>
                      </a:r>
                      <a:endParaRPr lang="en-U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86</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86</a:t>
                      </a:r>
                      <a:endParaRPr lang="es-ES" sz="1300" b="0" i="0" u="none" strike="noStrike">
                        <a:solidFill>
                          <a:srgbClr val="000000"/>
                        </a:solidFill>
                        <a:effectLst/>
                        <a:latin typeface="+mn-lt"/>
                      </a:endParaRPr>
                    </a:p>
                  </a:txBody>
                  <a:tcPr marL="12700" marR="12700" marT="12700" marB="0" anchor="ctr"/>
                </a:tc>
              </a:tr>
              <a:tr h="235126">
                <a:tc>
                  <a:txBody>
                    <a:bodyPr/>
                    <a:lstStyle/>
                    <a:p>
                      <a:pPr algn="l" fontAlgn="b"/>
                      <a:r>
                        <a:rPr lang="es-ES_tradnl" sz="1300" u="none" strike="noStrike">
                          <a:effectLst/>
                        </a:rPr>
                        <a:t>Más de 25,000,000</a:t>
                      </a:r>
                      <a:endParaRPr lang="es-ES_tradnl"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59</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0</a:t>
                      </a:r>
                      <a:endParaRPr lang="es-ES" sz="1300" b="0" i="0" u="none" strike="noStrike">
                        <a:solidFill>
                          <a:srgbClr val="000000"/>
                        </a:solidFill>
                        <a:effectLst/>
                        <a:latin typeface="+mn-lt"/>
                      </a:endParaRPr>
                    </a:p>
                  </a:txBody>
                  <a:tcPr marL="12700" marR="12700" marT="12700" marB="0" anchor="ctr"/>
                </a:tc>
                <a:tc>
                  <a:txBody>
                    <a:bodyPr/>
                    <a:lstStyle/>
                    <a:p>
                      <a:pPr algn="r" fontAlgn="b"/>
                      <a:r>
                        <a:rPr lang="es-ES" sz="1300" u="none" strike="noStrike">
                          <a:effectLst/>
                        </a:rPr>
                        <a:t>59</a:t>
                      </a:r>
                      <a:endParaRPr lang="es-ES" sz="1300" b="0" i="0" u="none" strike="noStrike">
                        <a:solidFill>
                          <a:srgbClr val="000000"/>
                        </a:solidFill>
                        <a:effectLst/>
                        <a:latin typeface="+mn-lt"/>
                      </a:endParaRPr>
                    </a:p>
                  </a:txBody>
                  <a:tcPr marL="12700" marR="12700" marT="12700" marB="0" anchor="ctr"/>
                </a:tc>
              </a:tr>
              <a:tr h="235126">
                <a:tc>
                  <a:txBody>
                    <a:bodyPr/>
                    <a:lstStyle/>
                    <a:p>
                      <a:pPr algn="l" fontAlgn="b"/>
                      <a:r>
                        <a:rPr lang="es-ES" sz="1300" u="none" strike="noStrike">
                          <a:effectLst/>
                        </a:rPr>
                        <a:t>Total</a:t>
                      </a:r>
                      <a:endParaRPr lang="es-ES" sz="1300" b="0" i="0" u="none" strike="noStrike">
                        <a:solidFill>
                          <a:srgbClr val="000000"/>
                        </a:solidFill>
                        <a:effectLst/>
                        <a:latin typeface="+mn-lt"/>
                      </a:endParaRPr>
                    </a:p>
                  </a:txBody>
                  <a:tcPr marL="12700" marR="12700" marT="12700" marB="0" anchor="ctr"/>
                </a:tc>
                <a:tc>
                  <a:txBody>
                    <a:bodyPr/>
                    <a:lstStyle/>
                    <a:p>
                      <a:pPr algn="r" fontAlgn="b"/>
                      <a:r>
                        <a:rPr lang="hr-HR" sz="1300" u="none" strike="noStrike">
                          <a:effectLst/>
                        </a:rPr>
                        <a:t>2.605</a:t>
                      </a:r>
                      <a:endParaRPr lang="hr-HR" sz="1300" b="0" i="0" u="none" strike="noStrike">
                        <a:solidFill>
                          <a:srgbClr val="000000"/>
                        </a:solidFill>
                        <a:effectLst/>
                        <a:latin typeface="+mn-lt"/>
                      </a:endParaRPr>
                    </a:p>
                  </a:txBody>
                  <a:tcPr marL="12700" marR="12700" marT="12700" marB="0" anchor="ctr"/>
                </a:tc>
                <a:tc>
                  <a:txBody>
                    <a:bodyPr/>
                    <a:lstStyle/>
                    <a:p>
                      <a:pPr algn="r" fontAlgn="b"/>
                      <a:r>
                        <a:rPr lang="is-IS" sz="1300" u="none" strike="noStrike">
                          <a:effectLst/>
                        </a:rPr>
                        <a:t>967</a:t>
                      </a:r>
                      <a:endParaRPr lang="is-IS" sz="1300" b="0" i="0" u="none" strike="noStrike">
                        <a:solidFill>
                          <a:srgbClr val="000000"/>
                        </a:solidFill>
                        <a:effectLst/>
                        <a:latin typeface="+mn-lt"/>
                      </a:endParaRPr>
                    </a:p>
                  </a:txBody>
                  <a:tcPr marL="12700" marR="12700" marT="12700" marB="0" anchor="ctr"/>
                </a:tc>
                <a:tc>
                  <a:txBody>
                    <a:bodyPr/>
                    <a:lstStyle/>
                    <a:p>
                      <a:pPr algn="r" fontAlgn="b"/>
                      <a:r>
                        <a:rPr lang="fi-FI" sz="1300" u="none" strike="noStrike">
                          <a:effectLst/>
                        </a:rPr>
                        <a:t>302</a:t>
                      </a:r>
                      <a:endParaRPr lang="fi-FI" sz="1300" b="0" i="0" u="none" strike="noStrike">
                        <a:solidFill>
                          <a:srgbClr val="000000"/>
                        </a:solidFill>
                        <a:effectLst/>
                        <a:latin typeface="+mn-lt"/>
                      </a:endParaRPr>
                    </a:p>
                  </a:txBody>
                  <a:tcPr marL="12700" marR="12700" marT="12700" marB="0" anchor="ctr"/>
                </a:tc>
                <a:tc>
                  <a:txBody>
                    <a:bodyPr/>
                    <a:lstStyle/>
                    <a:p>
                      <a:pPr algn="r" fontAlgn="b"/>
                      <a:r>
                        <a:rPr lang="is-IS" sz="1300" u="none" strike="noStrike">
                          <a:effectLst/>
                        </a:rPr>
                        <a:t>2.004</a:t>
                      </a:r>
                      <a:endParaRPr lang="is-IS" sz="1300" b="0" i="0" u="none" strike="noStrike">
                        <a:solidFill>
                          <a:srgbClr val="000000"/>
                        </a:solidFill>
                        <a:effectLst/>
                        <a:latin typeface="+mn-lt"/>
                      </a:endParaRPr>
                    </a:p>
                  </a:txBody>
                  <a:tcPr marL="12700" marR="12700" marT="12700" marB="0" anchor="ctr"/>
                </a:tc>
                <a:tc>
                  <a:txBody>
                    <a:bodyPr/>
                    <a:lstStyle/>
                    <a:p>
                      <a:pPr algn="r" fontAlgn="b"/>
                      <a:r>
                        <a:rPr lang="fi-FI" sz="1300" u="none" strike="noStrike" dirty="0">
                          <a:effectLst/>
                        </a:rPr>
                        <a:t>5.878</a:t>
                      </a:r>
                      <a:endParaRPr lang="fi-FI" sz="1300" b="0" i="0" u="none" strike="noStrike" dirty="0">
                        <a:solidFill>
                          <a:srgbClr val="000000"/>
                        </a:solidFill>
                        <a:effectLst/>
                        <a:latin typeface="+mn-lt"/>
                      </a:endParaRPr>
                    </a:p>
                  </a:txBody>
                  <a:tcPr marL="12700" marR="12700" marT="12700" marB="0" anchor="ctr"/>
                </a:tc>
              </a:tr>
            </a:tbl>
          </a:graphicData>
        </a:graphic>
      </p:graphicFrame>
    </p:spTree>
    <p:extLst>
      <p:ext uri="{BB962C8B-B14F-4D97-AF65-F5344CB8AC3E}">
        <p14:creationId xmlns:p14="http://schemas.microsoft.com/office/powerpoint/2010/main" val="187349698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b="1" dirty="0" smtClean="0"/>
              <a:t>DEMANDA INSATISFECHA DE VIVIENDA POR SEGMENTO DE PRECIO. GSD</a:t>
            </a:r>
            <a:endParaRPr lang="es-ES" sz="28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44917566"/>
              </p:ext>
            </p:extLst>
          </p:nvPr>
        </p:nvGraphicFramePr>
        <p:xfrm>
          <a:off x="457200" y="1684867"/>
          <a:ext cx="8229600" cy="4356807"/>
        </p:xfrm>
        <a:graphic>
          <a:graphicData uri="http://schemas.openxmlformats.org/drawingml/2006/table">
            <a:tbl>
              <a:tblPr firstRow="1" bandRow="1">
                <a:tableStyleId>{5C22544A-7EE6-4342-B048-85BDC9FD1C3A}</a:tableStyleId>
              </a:tblPr>
              <a:tblGrid>
                <a:gridCol w="2235200"/>
                <a:gridCol w="1507067"/>
                <a:gridCol w="1761066"/>
                <a:gridCol w="1337734"/>
                <a:gridCol w="1388533"/>
              </a:tblGrid>
              <a:tr h="335139">
                <a:tc rowSpan="2">
                  <a:txBody>
                    <a:bodyPr/>
                    <a:lstStyle/>
                    <a:p>
                      <a:pPr algn="ctr"/>
                      <a:r>
                        <a:rPr lang="es-ES" sz="1400" b="1" i="0" dirty="0" smtClean="0">
                          <a:solidFill>
                            <a:srgbClr val="FFFFFF"/>
                          </a:solidFill>
                          <a:latin typeface="+mn-lt"/>
                        </a:rPr>
                        <a:t>Municipio</a:t>
                      </a:r>
                      <a:endParaRPr lang="es-ES" sz="1400" b="1" i="0" dirty="0">
                        <a:solidFill>
                          <a:srgbClr val="FFFFFF"/>
                        </a:solidFill>
                        <a:latin typeface="+mn-lt"/>
                      </a:endParaRPr>
                    </a:p>
                  </a:txBody>
                  <a:tcPr anchor="ctr"/>
                </a:tc>
                <a:tc rowSpan="2">
                  <a:txBody>
                    <a:bodyPr/>
                    <a:lstStyle/>
                    <a:p>
                      <a:pPr algn="ctr"/>
                      <a:r>
                        <a:rPr lang="es-ES" sz="1400" b="1" i="0" dirty="0" smtClean="0">
                          <a:solidFill>
                            <a:srgbClr val="FFFFFF"/>
                          </a:solidFill>
                          <a:latin typeface="+mn-lt"/>
                        </a:rPr>
                        <a:t>Demanda de vivienda</a:t>
                      </a:r>
                      <a:endParaRPr lang="es-ES" sz="1400" b="1" i="0" dirty="0">
                        <a:solidFill>
                          <a:srgbClr val="FFFFFF"/>
                        </a:solidFill>
                        <a:latin typeface="+mn-lt"/>
                      </a:endParaRPr>
                    </a:p>
                  </a:txBody>
                  <a:tcPr anchor="ctr"/>
                </a:tc>
                <a:tc rowSpan="2">
                  <a:txBody>
                    <a:bodyPr/>
                    <a:lstStyle/>
                    <a:p>
                      <a:pPr algn="ctr"/>
                      <a:r>
                        <a:rPr lang="es-ES" sz="1400" b="1" i="0" dirty="0" smtClean="0">
                          <a:solidFill>
                            <a:srgbClr val="FFFFFF"/>
                          </a:solidFill>
                          <a:latin typeface="+mn-lt"/>
                        </a:rPr>
                        <a:t>Oferta inmediata de</a:t>
                      </a:r>
                      <a:r>
                        <a:rPr lang="es-ES" sz="1400" b="1" i="0" baseline="0" dirty="0" smtClean="0">
                          <a:solidFill>
                            <a:srgbClr val="FFFFFF"/>
                          </a:solidFill>
                          <a:latin typeface="+mn-lt"/>
                        </a:rPr>
                        <a:t> vivienda</a:t>
                      </a:r>
                      <a:endParaRPr lang="es-ES" sz="1400" b="1" i="0" dirty="0">
                        <a:solidFill>
                          <a:srgbClr val="FFFFFF"/>
                        </a:solidFill>
                        <a:latin typeface="+mn-lt"/>
                      </a:endParaRPr>
                    </a:p>
                  </a:txBody>
                  <a:tcPr anchor="ctr"/>
                </a:tc>
                <a:tc gridSpan="2">
                  <a:txBody>
                    <a:bodyPr/>
                    <a:lstStyle/>
                    <a:p>
                      <a:pPr algn="ctr"/>
                      <a:r>
                        <a:rPr lang="es-ES" sz="1400" b="1" i="0" dirty="0" smtClean="0">
                          <a:solidFill>
                            <a:srgbClr val="FFFFFF"/>
                          </a:solidFill>
                          <a:latin typeface="+mn-lt"/>
                        </a:rPr>
                        <a:t>D. Insatisfecha</a:t>
                      </a:r>
                      <a:endParaRPr lang="es-ES" sz="1400" b="1" i="0" dirty="0">
                        <a:solidFill>
                          <a:srgbClr val="FFFFFF"/>
                        </a:solidFill>
                        <a:latin typeface="+mn-lt"/>
                      </a:endParaRPr>
                    </a:p>
                  </a:txBody>
                  <a:tcPr anchor="ctr"/>
                </a:tc>
                <a:tc hMerge="1">
                  <a:txBody>
                    <a:bodyPr/>
                    <a:lstStyle/>
                    <a:p>
                      <a:endParaRPr lang="es-ES" sz="1400" b="1" i="0" dirty="0">
                        <a:solidFill>
                          <a:srgbClr val="FFFFFF"/>
                        </a:solidFill>
                        <a:latin typeface="+mn-lt"/>
                      </a:endParaRPr>
                    </a:p>
                  </a:txBody>
                  <a:tcPr/>
                </a:tc>
              </a:tr>
              <a:tr h="335139">
                <a:tc vMerge="1">
                  <a:txBody>
                    <a:bodyPr/>
                    <a:lstStyle/>
                    <a:p>
                      <a:endParaRPr lang="es-ES" sz="1400" b="1" i="0" dirty="0">
                        <a:solidFill>
                          <a:srgbClr val="FFFFFF"/>
                        </a:solidFill>
                        <a:latin typeface="+mn-lt"/>
                      </a:endParaRPr>
                    </a:p>
                  </a:txBody>
                  <a:tcPr>
                    <a:solidFill>
                      <a:schemeClr val="accent1"/>
                    </a:solidFill>
                  </a:tcPr>
                </a:tc>
                <a:tc vMerge="1">
                  <a:txBody>
                    <a:bodyPr/>
                    <a:lstStyle/>
                    <a:p>
                      <a:endParaRPr lang="es-ES" sz="1400" b="1" i="0" dirty="0">
                        <a:solidFill>
                          <a:srgbClr val="FFFFFF"/>
                        </a:solidFill>
                        <a:latin typeface="+mn-lt"/>
                      </a:endParaRPr>
                    </a:p>
                  </a:txBody>
                  <a:tcPr>
                    <a:solidFill>
                      <a:schemeClr val="accent1"/>
                    </a:solidFill>
                  </a:tcPr>
                </a:tc>
                <a:tc vMerge="1">
                  <a:txBody>
                    <a:bodyPr/>
                    <a:lstStyle/>
                    <a:p>
                      <a:endParaRPr lang="es-ES" sz="1400" b="1" i="0" dirty="0">
                        <a:solidFill>
                          <a:srgbClr val="FFFFFF"/>
                        </a:solidFill>
                        <a:latin typeface="+mn-lt"/>
                      </a:endParaRPr>
                    </a:p>
                  </a:txBody>
                  <a:tcPr>
                    <a:solidFill>
                      <a:schemeClr val="accent1"/>
                    </a:solidFill>
                  </a:tcPr>
                </a:tc>
                <a:tc>
                  <a:txBody>
                    <a:bodyPr/>
                    <a:lstStyle/>
                    <a:p>
                      <a:pPr algn="ctr"/>
                      <a:r>
                        <a:rPr lang="es-ES" sz="1400" b="1" i="0" dirty="0" smtClean="0">
                          <a:solidFill>
                            <a:srgbClr val="FFFFFF"/>
                          </a:solidFill>
                          <a:latin typeface="+mn-lt"/>
                        </a:rPr>
                        <a:t>Hogares</a:t>
                      </a:r>
                      <a:endParaRPr lang="es-ES" sz="1400" b="1" i="0" dirty="0">
                        <a:solidFill>
                          <a:srgbClr val="FFFFFF"/>
                        </a:solidFill>
                        <a:latin typeface="+mn-lt"/>
                      </a:endParaRPr>
                    </a:p>
                  </a:txBody>
                  <a:tcPr anchor="ctr">
                    <a:solidFill>
                      <a:schemeClr val="accent1"/>
                    </a:solidFill>
                  </a:tcPr>
                </a:tc>
                <a:tc>
                  <a:txBody>
                    <a:bodyPr/>
                    <a:lstStyle/>
                    <a:p>
                      <a:pPr algn="ctr"/>
                      <a:r>
                        <a:rPr lang="es-ES" sz="1400" b="1" i="0" dirty="0" smtClean="0">
                          <a:solidFill>
                            <a:srgbClr val="FFFFFF"/>
                          </a:solidFill>
                          <a:latin typeface="+mn-lt"/>
                        </a:rPr>
                        <a:t>% Segmento</a:t>
                      </a:r>
                      <a:endParaRPr lang="es-ES" sz="1400" b="1" i="0" dirty="0">
                        <a:solidFill>
                          <a:srgbClr val="FFFFFF"/>
                        </a:solidFill>
                        <a:latin typeface="+mn-lt"/>
                      </a:endParaRPr>
                    </a:p>
                  </a:txBody>
                  <a:tcPr anchor="ctr">
                    <a:solidFill>
                      <a:schemeClr val="accent1"/>
                    </a:solidFill>
                  </a:tcPr>
                </a:tc>
              </a:tr>
              <a:tr h="335139">
                <a:tc>
                  <a:txBody>
                    <a:bodyPr/>
                    <a:lstStyle/>
                    <a:p>
                      <a:pPr algn="just">
                        <a:spcAft>
                          <a:spcPts val="0"/>
                        </a:spcAft>
                      </a:pPr>
                      <a:r>
                        <a:rPr lang="es-ES_tradnl" sz="1400" i="0">
                          <a:solidFill>
                            <a:srgbClr val="000000"/>
                          </a:solidFill>
                          <a:effectLst/>
                          <a:latin typeface="+mn-lt"/>
                          <a:ea typeface="Times New Roman"/>
                          <a:cs typeface="Times New Roman"/>
                        </a:rPr>
                        <a:t>Hasta 500,000</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39.366</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0</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39.366</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100,0</a:t>
                      </a:r>
                      <a:endParaRPr lang="es-ES_tradnl" sz="1400" i="0">
                        <a:effectLst/>
                        <a:latin typeface="+mn-lt"/>
                        <a:ea typeface="ＭＳ 明朝"/>
                        <a:cs typeface="Times New Roman"/>
                      </a:endParaRPr>
                    </a:p>
                  </a:txBody>
                  <a:tcPr marL="68580" marR="68580" marT="0" marB="0" anchor="ctr"/>
                </a:tc>
              </a:tr>
              <a:tr h="335139">
                <a:tc>
                  <a:txBody>
                    <a:bodyPr/>
                    <a:lstStyle/>
                    <a:p>
                      <a:pPr algn="just">
                        <a:spcAft>
                          <a:spcPts val="0"/>
                        </a:spcAft>
                      </a:pPr>
                      <a:r>
                        <a:rPr lang="es-ES_tradnl" sz="1400" i="0">
                          <a:solidFill>
                            <a:srgbClr val="000000"/>
                          </a:solidFill>
                          <a:effectLst/>
                          <a:latin typeface="+mn-lt"/>
                          <a:ea typeface="Times New Roman"/>
                          <a:cs typeface="Times New Roman"/>
                        </a:rPr>
                        <a:t>500,001 a 1,000,000</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45.837</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0</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45.837</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100,0</a:t>
                      </a:r>
                      <a:endParaRPr lang="es-ES_tradnl" sz="1400" i="0">
                        <a:effectLst/>
                        <a:latin typeface="+mn-lt"/>
                        <a:ea typeface="ＭＳ 明朝"/>
                        <a:cs typeface="Times New Roman"/>
                      </a:endParaRPr>
                    </a:p>
                  </a:txBody>
                  <a:tcPr marL="68580" marR="68580" marT="0" marB="0" anchor="ctr"/>
                </a:tc>
              </a:tr>
              <a:tr h="335139">
                <a:tc>
                  <a:txBody>
                    <a:bodyPr/>
                    <a:lstStyle/>
                    <a:p>
                      <a:pPr algn="just">
                        <a:spcAft>
                          <a:spcPts val="0"/>
                        </a:spcAft>
                      </a:pPr>
                      <a:r>
                        <a:rPr lang="es-ES_tradnl" sz="1400" i="0">
                          <a:solidFill>
                            <a:srgbClr val="000000"/>
                          </a:solidFill>
                          <a:effectLst/>
                          <a:latin typeface="+mn-lt"/>
                          <a:ea typeface="Times New Roman"/>
                          <a:cs typeface="Times New Roman"/>
                        </a:rPr>
                        <a:t>1,000,001 a 1,500,000</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49.564</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311</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49.253</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99,4</a:t>
                      </a:r>
                      <a:endParaRPr lang="es-ES_tradnl" sz="1400" i="0">
                        <a:effectLst/>
                        <a:latin typeface="+mn-lt"/>
                        <a:ea typeface="ＭＳ 明朝"/>
                        <a:cs typeface="Times New Roman"/>
                      </a:endParaRPr>
                    </a:p>
                  </a:txBody>
                  <a:tcPr marL="68580" marR="68580" marT="0" marB="0" anchor="ctr"/>
                </a:tc>
              </a:tr>
              <a:tr h="335139">
                <a:tc>
                  <a:txBody>
                    <a:bodyPr/>
                    <a:lstStyle/>
                    <a:p>
                      <a:pPr algn="just">
                        <a:spcAft>
                          <a:spcPts val="0"/>
                        </a:spcAft>
                      </a:pPr>
                      <a:r>
                        <a:rPr lang="es-ES_tradnl" sz="1400" i="0">
                          <a:solidFill>
                            <a:srgbClr val="000000"/>
                          </a:solidFill>
                          <a:effectLst/>
                          <a:latin typeface="+mn-lt"/>
                          <a:ea typeface="Times New Roman"/>
                          <a:cs typeface="Times New Roman"/>
                        </a:rPr>
                        <a:t>1,500,001 a 2,000,000</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39.149</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1.882</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37.267</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95,2</a:t>
                      </a:r>
                      <a:endParaRPr lang="es-ES_tradnl" sz="1400" i="0">
                        <a:effectLst/>
                        <a:latin typeface="+mn-lt"/>
                        <a:ea typeface="ＭＳ 明朝"/>
                        <a:cs typeface="Times New Roman"/>
                      </a:endParaRPr>
                    </a:p>
                  </a:txBody>
                  <a:tcPr marL="68580" marR="68580" marT="0" marB="0" anchor="ctr"/>
                </a:tc>
              </a:tr>
              <a:tr h="335139">
                <a:tc>
                  <a:txBody>
                    <a:bodyPr/>
                    <a:lstStyle/>
                    <a:p>
                      <a:pPr algn="just">
                        <a:spcAft>
                          <a:spcPts val="0"/>
                        </a:spcAft>
                      </a:pPr>
                      <a:r>
                        <a:rPr lang="es-ES_tradnl" sz="1400" i="0">
                          <a:solidFill>
                            <a:srgbClr val="000000"/>
                          </a:solidFill>
                          <a:effectLst/>
                          <a:latin typeface="+mn-lt"/>
                          <a:ea typeface="Times New Roman"/>
                          <a:cs typeface="Times New Roman"/>
                        </a:rPr>
                        <a:t>2,000,001 a 3,000,000</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37.967</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833</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37.134</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97,8</a:t>
                      </a:r>
                      <a:endParaRPr lang="es-ES_tradnl" sz="1400" i="0">
                        <a:effectLst/>
                        <a:latin typeface="+mn-lt"/>
                        <a:ea typeface="ＭＳ 明朝"/>
                        <a:cs typeface="Times New Roman"/>
                      </a:endParaRPr>
                    </a:p>
                  </a:txBody>
                  <a:tcPr marL="68580" marR="68580" marT="0" marB="0" anchor="ctr"/>
                </a:tc>
              </a:tr>
              <a:tr h="335139">
                <a:tc>
                  <a:txBody>
                    <a:bodyPr/>
                    <a:lstStyle/>
                    <a:p>
                      <a:pPr algn="just">
                        <a:spcAft>
                          <a:spcPts val="0"/>
                        </a:spcAft>
                      </a:pPr>
                      <a:r>
                        <a:rPr lang="es-ES_tradnl" sz="1400" i="0">
                          <a:solidFill>
                            <a:srgbClr val="000000"/>
                          </a:solidFill>
                          <a:effectLst/>
                          <a:latin typeface="+mn-lt"/>
                          <a:ea typeface="Times New Roman"/>
                          <a:cs typeface="Times New Roman"/>
                        </a:rPr>
                        <a:t>3,000,001 a 4,000,000</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15.937</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208</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15.729</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98,7</a:t>
                      </a:r>
                      <a:endParaRPr lang="es-ES_tradnl" sz="1400" i="0">
                        <a:effectLst/>
                        <a:latin typeface="+mn-lt"/>
                        <a:ea typeface="ＭＳ 明朝"/>
                        <a:cs typeface="Times New Roman"/>
                      </a:endParaRPr>
                    </a:p>
                  </a:txBody>
                  <a:tcPr marL="68580" marR="68580" marT="0" marB="0" anchor="ctr"/>
                </a:tc>
              </a:tr>
              <a:tr h="335139">
                <a:tc>
                  <a:txBody>
                    <a:bodyPr/>
                    <a:lstStyle/>
                    <a:p>
                      <a:pPr algn="just">
                        <a:spcAft>
                          <a:spcPts val="0"/>
                        </a:spcAft>
                      </a:pPr>
                      <a:r>
                        <a:rPr lang="es-ES_tradnl" sz="1400" i="0">
                          <a:solidFill>
                            <a:srgbClr val="000000"/>
                          </a:solidFill>
                          <a:effectLst/>
                          <a:latin typeface="+mn-lt"/>
                          <a:ea typeface="Times New Roman"/>
                          <a:cs typeface="Times New Roman"/>
                        </a:rPr>
                        <a:t>4,000,001 a 5,000,000</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12.389</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350</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12.039</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97,2</a:t>
                      </a:r>
                      <a:endParaRPr lang="es-ES_tradnl" sz="1400" i="0">
                        <a:effectLst/>
                        <a:latin typeface="+mn-lt"/>
                        <a:ea typeface="ＭＳ 明朝"/>
                        <a:cs typeface="Times New Roman"/>
                      </a:endParaRPr>
                    </a:p>
                  </a:txBody>
                  <a:tcPr marL="68580" marR="68580" marT="0" marB="0" anchor="ctr"/>
                </a:tc>
              </a:tr>
              <a:tr h="335139">
                <a:tc>
                  <a:txBody>
                    <a:bodyPr/>
                    <a:lstStyle/>
                    <a:p>
                      <a:pPr algn="just">
                        <a:spcAft>
                          <a:spcPts val="0"/>
                        </a:spcAft>
                      </a:pPr>
                      <a:r>
                        <a:rPr lang="es-ES_tradnl" sz="1400" i="0">
                          <a:solidFill>
                            <a:srgbClr val="000000"/>
                          </a:solidFill>
                          <a:effectLst/>
                          <a:latin typeface="+mn-lt"/>
                          <a:ea typeface="Times New Roman"/>
                          <a:cs typeface="Times New Roman"/>
                        </a:rPr>
                        <a:t>5,000,001 a 8,000,000</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9.035</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1.083</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7.952</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88,0</a:t>
                      </a:r>
                      <a:endParaRPr lang="es-ES_tradnl" sz="1400" i="0">
                        <a:effectLst/>
                        <a:latin typeface="+mn-lt"/>
                        <a:ea typeface="ＭＳ 明朝"/>
                        <a:cs typeface="Times New Roman"/>
                      </a:endParaRPr>
                    </a:p>
                  </a:txBody>
                  <a:tcPr marL="68580" marR="68580" marT="0" marB="0" anchor="ctr"/>
                </a:tc>
              </a:tr>
              <a:tr h="335139">
                <a:tc>
                  <a:txBody>
                    <a:bodyPr/>
                    <a:lstStyle/>
                    <a:p>
                      <a:pPr algn="just">
                        <a:spcAft>
                          <a:spcPts val="0"/>
                        </a:spcAft>
                      </a:pPr>
                      <a:r>
                        <a:rPr lang="es-ES_tradnl" sz="1400" i="0">
                          <a:solidFill>
                            <a:srgbClr val="000000"/>
                          </a:solidFill>
                          <a:effectLst/>
                          <a:latin typeface="+mn-lt"/>
                          <a:ea typeface="Times New Roman"/>
                          <a:cs typeface="Times New Roman"/>
                        </a:rPr>
                        <a:t>8,000,001 a 15,000,000</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1.940</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833</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1.107</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57,1</a:t>
                      </a:r>
                      <a:endParaRPr lang="es-ES_tradnl" sz="1400" i="0">
                        <a:effectLst/>
                        <a:latin typeface="+mn-lt"/>
                        <a:ea typeface="ＭＳ 明朝"/>
                        <a:cs typeface="Times New Roman"/>
                      </a:endParaRPr>
                    </a:p>
                  </a:txBody>
                  <a:tcPr marL="68580" marR="68580" marT="0" marB="0" anchor="ctr"/>
                </a:tc>
              </a:tr>
              <a:tr h="335139">
                <a:tc>
                  <a:txBody>
                    <a:bodyPr/>
                    <a:lstStyle/>
                    <a:p>
                      <a:pPr algn="just">
                        <a:spcAft>
                          <a:spcPts val="0"/>
                        </a:spcAft>
                      </a:pPr>
                      <a:r>
                        <a:rPr lang="es-ES_tradnl" sz="1400" i="0">
                          <a:solidFill>
                            <a:srgbClr val="000000"/>
                          </a:solidFill>
                          <a:effectLst/>
                          <a:latin typeface="+mn-lt"/>
                          <a:ea typeface="Times New Roman"/>
                          <a:cs typeface="Times New Roman"/>
                        </a:rPr>
                        <a:t>Más de 15,000,000</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a:solidFill>
                            <a:srgbClr val="000000"/>
                          </a:solidFill>
                          <a:effectLst/>
                          <a:latin typeface="+mn-lt"/>
                          <a:ea typeface="Times New Roman"/>
                          <a:cs typeface="Times New Roman"/>
                        </a:rPr>
                        <a:t>970</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274</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696</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71,8</a:t>
                      </a:r>
                      <a:endParaRPr lang="es-ES_tradnl" sz="1400" i="0">
                        <a:effectLst/>
                        <a:latin typeface="+mn-lt"/>
                        <a:ea typeface="ＭＳ 明朝"/>
                        <a:cs typeface="Times New Roman"/>
                      </a:endParaRPr>
                    </a:p>
                  </a:txBody>
                  <a:tcPr marL="68580" marR="68580" marT="0" marB="0" anchor="ctr"/>
                </a:tc>
              </a:tr>
              <a:tr h="335139">
                <a:tc>
                  <a:txBody>
                    <a:bodyPr/>
                    <a:lstStyle/>
                    <a:p>
                      <a:pPr algn="just">
                        <a:spcAft>
                          <a:spcPts val="0"/>
                        </a:spcAft>
                      </a:pPr>
                      <a:r>
                        <a:rPr lang="es-ES_tradnl" sz="1400" i="0">
                          <a:solidFill>
                            <a:srgbClr val="000000"/>
                          </a:solidFill>
                          <a:effectLst/>
                          <a:latin typeface="+mn-lt"/>
                          <a:ea typeface="Times New Roman"/>
                          <a:cs typeface="Times New Roman"/>
                        </a:rPr>
                        <a:t>Total</a:t>
                      </a:r>
                      <a:endParaRPr lang="es-ES_tradnl" sz="1400" i="0">
                        <a:effectLst/>
                        <a:latin typeface="+mn-lt"/>
                        <a:ea typeface="ＭＳ 明朝"/>
                        <a:cs typeface="Times New Roman"/>
                      </a:endParaRPr>
                    </a:p>
                  </a:txBody>
                  <a:tcPr marL="68580" marR="68580" marT="0" marB="0" anchor="b"/>
                </a:tc>
                <a:tc>
                  <a:txBody>
                    <a:bodyPr/>
                    <a:lstStyle/>
                    <a:p>
                      <a:pPr algn="r">
                        <a:spcAft>
                          <a:spcPts val="0"/>
                        </a:spcAft>
                      </a:pPr>
                      <a:r>
                        <a:rPr lang="es-ES_tradnl" sz="1400" i="0" dirty="0">
                          <a:solidFill>
                            <a:srgbClr val="000000"/>
                          </a:solidFill>
                          <a:effectLst/>
                          <a:latin typeface="+mn-lt"/>
                          <a:ea typeface="Times New Roman"/>
                          <a:cs typeface="Times New Roman"/>
                        </a:rPr>
                        <a:t>252.156</a:t>
                      </a:r>
                      <a:endParaRPr lang="es-ES_tradnl" sz="1400" i="0" dirty="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5.774</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a:solidFill>
                            <a:srgbClr val="000000"/>
                          </a:solidFill>
                          <a:effectLst/>
                          <a:latin typeface="+mn-lt"/>
                          <a:ea typeface="Times New Roman"/>
                          <a:cs typeface="Times New Roman"/>
                        </a:rPr>
                        <a:t>246.382</a:t>
                      </a:r>
                      <a:endParaRPr lang="es-ES_tradnl" sz="1400" i="0">
                        <a:effectLst/>
                        <a:latin typeface="+mn-lt"/>
                        <a:ea typeface="ＭＳ 明朝"/>
                        <a:cs typeface="Times New Roman"/>
                      </a:endParaRPr>
                    </a:p>
                  </a:txBody>
                  <a:tcPr marL="68580" marR="68580" marT="0" marB="0" anchor="ctr"/>
                </a:tc>
                <a:tc>
                  <a:txBody>
                    <a:bodyPr/>
                    <a:lstStyle/>
                    <a:p>
                      <a:pPr algn="r">
                        <a:spcAft>
                          <a:spcPts val="0"/>
                        </a:spcAft>
                      </a:pPr>
                      <a:r>
                        <a:rPr lang="es-ES_tradnl" sz="1400" i="0" dirty="0">
                          <a:solidFill>
                            <a:srgbClr val="000000"/>
                          </a:solidFill>
                          <a:effectLst/>
                          <a:latin typeface="+mn-lt"/>
                          <a:ea typeface="Times New Roman"/>
                          <a:cs typeface="Times New Roman"/>
                        </a:rPr>
                        <a:t>97,7</a:t>
                      </a:r>
                      <a:endParaRPr lang="es-ES_tradnl" sz="1400" i="0" dirty="0">
                        <a:effectLst/>
                        <a:latin typeface="+mn-lt"/>
                        <a:ea typeface="ＭＳ 明朝"/>
                        <a:cs typeface="Times New Roman"/>
                      </a:endParaRPr>
                    </a:p>
                  </a:txBody>
                  <a:tcPr marL="68580" marR="68580" marT="0" marB="0" anchor="ctr"/>
                </a:tc>
              </a:tr>
            </a:tbl>
          </a:graphicData>
        </a:graphic>
      </p:graphicFrame>
      <p:sp>
        <p:nvSpPr>
          <p:cNvPr id="5" name="CuadroTexto 4"/>
          <p:cNvSpPr txBox="1"/>
          <p:nvPr/>
        </p:nvSpPr>
        <p:spPr>
          <a:xfrm>
            <a:off x="457200" y="6350000"/>
            <a:ext cx="8415867" cy="430887"/>
          </a:xfrm>
          <a:prstGeom prst="rect">
            <a:avLst/>
          </a:prstGeom>
          <a:noFill/>
        </p:spPr>
        <p:txBody>
          <a:bodyPr wrap="square" rtlCol="0">
            <a:spAutoFit/>
          </a:bodyPr>
          <a:lstStyle/>
          <a:p>
            <a:pPr algn="just"/>
            <a:r>
              <a:rPr lang="es-ES_tradnl" sz="1100" i="1" dirty="0"/>
              <a:t>La oferta inmediata expuesta corresponde a la registrada </a:t>
            </a:r>
            <a:r>
              <a:rPr lang="es-ES_tradnl" sz="1100" i="1" dirty="0" smtClean="0"/>
              <a:t>para GSD en </a:t>
            </a:r>
            <a:r>
              <a:rPr lang="es-ES_tradnl" sz="1100" i="1" dirty="0"/>
              <a:t>Abril de 2017 por el estudio </a:t>
            </a:r>
            <a:r>
              <a:rPr lang="es-ES_tradnl" sz="1100" b="1" i="1" dirty="0"/>
              <a:t>Indicadores de la Oferta de Edificaciones Comercializables en Santo Domingo – Primera actualización</a:t>
            </a:r>
            <a:r>
              <a:rPr lang="es-ES_tradnl" sz="1100" i="1" dirty="0"/>
              <a:t> (ACOPROVI – ONE – INTEC). </a:t>
            </a:r>
            <a:endParaRPr lang="es-ES" sz="1100" dirty="0"/>
          </a:p>
        </p:txBody>
      </p:sp>
    </p:spTree>
    <p:extLst>
      <p:ext uri="{BB962C8B-B14F-4D97-AF65-F5344CB8AC3E}">
        <p14:creationId xmlns:p14="http://schemas.microsoft.com/office/powerpoint/2010/main" val="170859704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OBSERVACIONES FINALES</a:t>
            </a:r>
            <a:endParaRPr lang="es-ES" dirty="0"/>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val="396979568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800" b="1" dirty="0" smtClean="0"/>
              <a:t>OBSERVACIONES GENERALES</a:t>
            </a:r>
            <a:endParaRPr lang="es-ES" sz="2800" b="1" dirty="0"/>
          </a:p>
        </p:txBody>
      </p:sp>
      <p:sp>
        <p:nvSpPr>
          <p:cNvPr id="3" name="Marcador de contenido 2"/>
          <p:cNvSpPr>
            <a:spLocks noGrp="1"/>
          </p:cNvSpPr>
          <p:nvPr>
            <p:ph idx="1"/>
          </p:nvPr>
        </p:nvSpPr>
        <p:spPr/>
        <p:txBody>
          <a:bodyPr anchor="ctr">
            <a:normAutofit lnSpcReduction="10000"/>
          </a:bodyPr>
          <a:lstStyle/>
          <a:p>
            <a:pPr algn="ctr">
              <a:lnSpc>
                <a:spcPct val="150000"/>
              </a:lnSpc>
              <a:buClr>
                <a:schemeClr val="tx2"/>
              </a:buClr>
              <a:buFont typeface="Wingdings" charset="2"/>
              <a:buChar char="²"/>
            </a:pPr>
            <a:r>
              <a:rPr lang="es-ES" sz="2100" i="1" dirty="0"/>
              <a:t>Existencia de una condición de mercado caracterizada principalmente por la importante participación alcanzada por la demanda efectiva sobre la demanda </a:t>
            </a:r>
            <a:r>
              <a:rPr lang="es-ES" sz="2100" i="1" dirty="0" smtClean="0"/>
              <a:t>potencial</a:t>
            </a:r>
          </a:p>
          <a:p>
            <a:pPr algn="ctr">
              <a:lnSpc>
                <a:spcPct val="150000"/>
              </a:lnSpc>
              <a:buClr>
                <a:schemeClr val="tx2"/>
              </a:buClr>
              <a:buFont typeface="Wingdings" charset="2"/>
              <a:buChar char="²"/>
            </a:pPr>
            <a:endParaRPr lang="es-ES" sz="1000" i="1" dirty="0"/>
          </a:p>
          <a:p>
            <a:pPr algn="ctr">
              <a:lnSpc>
                <a:spcPct val="150000"/>
              </a:lnSpc>
              <a:buClr>
                <a:schemeClr val="tx2"/>
              </a:buClr>
              <a:buFont typeface="Wingdings" charset="2"/>
              <a:buChar char="²"/>
            </a:pPr>
            <a:r>
              <a:rPr lang="es-ES" sz="2100" i="1" dirty="0"/>
              <a:t>Alta concentración de la demanda efectiva en segmentos inferiores de </a:t>
            </a:r>
            <a:r>
              <a:rPr lang="es-ES" sz="2100" i="1" dirty="0" smtClean="0"/>
              <a:t>precios</a:t>
            </a:r>
          </a:p>
          <a:p>
            <a:pPr algn="ctr">
              <a:lnSpc>
                <a:spcPct val="150000"/>
              </a:lnSpc>
              <a:buClr>
                <a:schemeClr val="tx2"/>
              </a:buClr>
              <a:buFont typeface="Wingdings" charset="2"/>
              <a:buChar char="²"/>
            </a:pPr>
            <a:endParaRPr lang="es-ES" sz="1000" i="1" dirty="0"/>
          </a:p>
          <a:p>
            <a:pPr algn="ctr">
              <a:lnSpc>
                <a:spcPct val="150000"/>
              </a:lnSpc>
              <a:buClr>
                <a:schemeClr val="tx2"/>
              </a:buClr>
              <a:buFont typeface="Wingdings" charset="2"/>
              <a:buChar char="²"/>
            </a:pPr>
            <a:r>
              <a:rPr lang="es-ES" sz="2100" i="1" dirty="0"/>
              <a:t>La demanda insatisfecha en el GSD evidencia una situación de desbalance y de asimetría en el mercado, considerando que existe un exceso de demanda sobre oferta en segmentos inferiores de precios y una situación contraria en los superiores</a:t>
            </a:r>
          </a:p>
          <a:p>
            <a:pPr algn="ctr">
              <a:lnSpc>
                <a:spcPct val="150000"/>
              </a:lnSpc>
              <a:buClr>
                <a:schemeClr val="tx2"/>
              </a:buClr>
              <a:buFont typeface="Wingdings" charset="2"/>
              <a:buChar char="²"/>
            </a:pPr>
            <a:endParaRPr lang="es-ES" sz="2100" i="1" dirty="0"/>
          </a:p>
        </p:txBody>
      </p:sp>
    </p:spTree>
    <p:extLst>
      <p:ext uri="{BB962C8B-B14F-4D97-AF65-F5344CB8AC3E}">
        <p14:creationId xmlns:p14="http://schemas.microsoft.com/office/powerpoint/2010/main" val="243056455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700" b="1" dirty="0" smtClean="0"/>
              <a:t>RETOS TRASCENDENTALES</a:t>
            </a:r>
            <a:endParaRPr lang="es-ES" sz="2700" b="1" dirty="0"/>
          </a:p>
        </p:txBody>
      </p:sp>
      <p:sp>
        <p:nvSpPr>
          <p:cNvPr id="3" name="Marcador de contenido 2"/>
          <p:cNvSpPr>
            <a:spLocks noGrp="1"/>
          </p:cNvSpPr>
          <p:nvPr>
            <p:ph idx="1"/>
          </p:nvPr>
        </p:nvSpPr>
        <p:spPr>
          <a:xfrm>
            <a:off x="457200" y="1600199"/>
            <a:ext cx="8229600" cy="5019675"/>
          </a:xfrm>
        </p:spPr>
        <p:txBody>
          <a:bodyPr anchor="ctr">
            <a:normAutofit/>
          </a:bodyPr>
          <a:lstStyle/>
          <a:p>
            <a:pPr algn="just">
              <a:spcAft>
                <a:spcPts val="600"/>
              </a:spcAft>
            </a:pPr>
            <a:r>
              <a:rPr lang="es-ES_tradnl" sz="1900" dirty="0"/>
              <a:t>Escalar la producción de vivienda y relativizar la asimetría que la </a:t>
            </a:r>
            <a:r>
              <a:rPr lang="es-ES_tradnl" sz="1900" dirty="0" smtClean="0"/>
              <a:t>caracteriza.</a:t>
            </a:r>
            <a:endParaRPr lang="es-ES_tradnl" sz="1900" dirty="0"/>
          </a:p>
          <a:p>
            <a:pPr algn="just">
              <a:spcAft>
                <a:spcPts val="600"/>
              </a:spcAft>
            </a:pPr>
            <a:r>
              <a:rPr lang="es-ES_tradnl" sz="1900" dirty="0"/>
              <a:t>Ofrecer alternativas de </a:t>
            </a:r>
            <a:r>
              <a:rPr lang="es-ES_tradnl" sz="1900" i="1" dirty="0"/>
              <a:t>servicios habitacionales</a:t>
            </a:r>
            <a:r>
              <a:rPr lang="es-ES_tradnl" sz="1900" dirty="0"/>
              <a:t> desde la formalidad y la institucionalidad que los hogares reconozcan como apropiadas para sus expectativas, gustos y preferencias y para su capacidad </a:t>
            </a:r>
            <a:r>
              <a:rPr lang="es-ES_tradnl" sz="1900" dirty="0" smtClean="0"/>
              <a:t>económica. </a:t>
            </a:r>
            <a:endParaRPr lang="es-ES_tradnl" sz="1900" dirty="0"/>
          </a:p>
          <a:p>
            <a:pPr algn="just">
              <a:spcAft>
                <a:spcPts val="600"/>
              </a:spcAft>
            </a:pPr>
            <a:r>
              <a:rPr lang="es-ES_tradnl" sz="1900" dirty="0"/>
              <a:t>Integrar </a:t>
            </a:r>
            <a:r>
              <a:rPr lang="es-ES_tradnl" sz="1900" dirty="0" smtClean="0"/>
              <a:t>el gasto público sectorial, la </a:t>
            </a:r>
            <a:r>
              <a:rPr lang="es-ES_tradnl" sz="1900" dirty="0"/>
              <a:t>inversión </a:t>
            </a:r>
            <a:r>
              <a:rPr lang="es-ES_tradnl" sz="1900" dirty="0" smtClean="0"/>
              <a:t>privada y </a:t>
            </a:r>
            <a:r>
              <a:rPr lang="es-ES_tradnl" sz="1900" dirty="0"/>
              <a:t>una mayor profundización del crédito requerido por la cadena de producción y la demanda de los </a:t>
            </a:r>
            <a:r>
              <a:rPr lang="es-ES_tradnl" sz="1900" dirty="0" smtClean="0"/>
              <a:t>hogares.</a:t>
            </a:r>
            <a:endParaRPr lang="es-ES_tradnl" sz="1900" dirty="0"/>
          </a:p>
          <a:p>
            <a:pPr algn="just">
              <a:spcAft>
                <a:spcPts val="600"/>
              </a:spcAft>
            </a:pPr>
            <a:r>
              <a:rPr lang="es-ES_tradnl" sz="1900" dirty="0"/>
              <a:t>Institucionalidad pública: continuar interviniendo en la atención de las necesidades habitacionales de los hogares dominicanos, focalizando en diferentes niveles socioeconómicos, especialmente en los más afectados por las precariedades críticas en los atributos de la vivienda y del entorno </a:t>
            </a:r>
            <a:r>
              <a:rPr lang="es-ES_tradnl" sz="1900" dirty="0" smtClean="0"/>
              <a:t>urbano.</a:t>
            </a:r>
            <a:endParaRPr lang="es-ES_tradnl" sz="1900" dirty="0"/>
          </a:p>
        </p:txBody>
      </p:sp>
    </p:spTree>
    <p:extLst>
      <p:ext uri="{BB962C8B-B14F-4D97-AF65-F5344CB8AC3E}">
        <p14:creationId xmlns:p14="http://schemas.microsoft.com/office/powerpoint/2010/main" val="350658170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700" b="1" dirty="0" smtClean="0"/>
              <a:t>RETOS TRASCENDENTALES</a:t>
            </a:r>
            <a:endParaRPr lang="es-ES" sz="2700" b="1" dirty="0"/>
          </a:p>
        </p:txBody>
      </p:sp>
      <p:sp>
        <p:nvSpPr>
          <p:cNvPr id="3" name="Marcador de contenido 2"/>
          <p:cNvSpPr>
            <a:spLocks noGrp="1"/>
          </p:cNvSpPr>
          <p:nvPr>
            <p:ph idx="1"/>
          </p:nvPr>
        </p:nvSpPr>
        <p:spPr/>
        <p:txBody>
          <a:bodyPr anchor="ctr">
            <a:normAutofit/>
          </a:bodyPr>
          <a:lstStyle/>
          <a:p>
            <a:pPr algn="just">
              <a:lnSpc>
                <a:spcPct val="150000"/>
              </a:lnSpc>
              <a:spcBef>
                <a:spcPts val="0"/>
              </a:spcBef>
            </a:pPr>
            <a:r>
              <a:rPr lang="es-ES_tradnl" sz="2100" dirty="0" smtClean="0"/>
              <a:t>Diagnóstico </a:t>
            </a:r>
            <a:r>
              <a:rPr lang="es-ES_tradnl" sz="2100" dirty="0"/>
              <a:t>y dimensionamiento de las necesidades habitacionales de los hogares dominicanos. </a:t>
            </a:r>
            <a:r>
              <a:rPr lang="es-ES_tradnl" sz="2100" i="1" dirty="0"/>
              <a:t>Déficit de vivienda </a:t>
            </a:r>
            <a:r>
              <a:rPr lang="es-ES_tradnl" sz="2100" i="1" dirty="0" smtClean="0"/>
              <a:t>(pobreza) - </a:t>
            </a:r>
            <a:r>
              <a:rPr lang="es-ES_tradnl" sz="2100" i="1" dirty="0"/>
              <a:t>Medición </a:t>
            </a:r>
            <a:r>
              <a:rPr lang="es-ES_tradnl" sz="2100" i="1" dirty="0" smtClean="0"/>
              <a:t>integral.</a:t>
            </a:r>
            <a:endParaRPr lang="es-ES_tradnl" sz="2100" dirty="0"/>
          </a:p>
          <a:p>
            <a:pPr algn="just">
              <a:lnSpc>
                <a:spcPct val="150000"/>
              </a:lnSpc>
              <a:spcBef>
                <a:spcPts val="0"/>
              </a:spcBef>
            </a:pPr>
            <a:r>
              <a:rPr lang="es-ES_tradnl" sz="2100" dirty="0"/>
              <a:t>Ofrecer alternativas desde la formalidad y la institucionalidad que los hogares reconozcan como apropiadas para sus expectativas, gustos y preferencias y para su capacidad </a:t>
            </a:r>
            <a:r>
              <a:rPr lang="es-ES_tradnl" sz="2100" dirty="0" smtClean="0"/>
              <a:t>económica.</a:t>
            </a:r>
            <a:endParaRPr lang="es-ES_tradnl" sz="2100" dirty="0"/>
          </a:p>
          <a:p>
            <a:pPr algn="just">
              <a:lnSpc>
                <a:spcPct val="150000"/>
              </a:lnSpc>
              <a:spcBef>
                <a:spcPts val="0"/>
              </a:spcBef>
            </a:pPr>
            <a:r>
              <a:rPr lang="es-ES_tradnl" sz="2100" dirty="0"/>
              <a:t>Sector privado: desarrollar las oportunidades de </a:t>
            </a:r>
            <a:r>
              <a:rPr lang="es-ES_tradnl" sz="2100" dirty="0" smtClean="0"/>
              <a:t>mercado. </a:t>
            </a:r>
            <a:endParaRPr lang="es-ES_tradnl" sz="2100" dirty="0"/>
          </a:p>
          <a:p>
            <a:pPr algn="just">
              <a:lnSpc>
                <a:spcPct val="150000"/>
              </a:lnSpc>
              <a:spcBef>
                <a:spcPts val="0"/>
              </a:spcBef>
            </a:pPr>
            <a:r>
              <a:rPr lang="es-ES_tradnl" sz="2100" dirty="0"/>
              <a:t>Unión de iniciativas e innovación</a:t>
            </a:r>
          </a:p>
          <a:p>
            <a:pPr algn="just">
              <a:lnSpc>
                <a:spcPct val="150000"/>
              </a:lnSpc>
              <a:spcBef>
                <a:spcPts val="0"/>
              </a:spcBef>
            </a:pPr>
            <a:r>
              <a:rPr lang="es-ES_tradnl" sz="2100" dirty="0"/>
              <a:t>Integración de conocimientos, saberes, esfuerzos, </a:t>
            </a:r>
            <a:r>
              <a:rPr lang="es-ES_tradnl" sz="2100" dirty="0" smtClean="0"/>
              <a:t>recursos.</a:t>
            </a:r>
            <a:endParaRPr lang="es-ES_tradnl" sz="2100" dirty="0"/>
          </a:p>
        </p:txBody>
      </p:sp>
    </p:spTree>
    <p:extLst>
      <p:ext uri="{BB962C8B-B14F-4D97-AF65-F5344CB8AC3E}">
        <p14:creationId xmlns:p14="http://schemas.microsoft.com/office/powerpoint/2010/main" val="64770543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descr="Large confetti"/>
          <p:cNvSpPr>
            <a:spLocks noChangeArrowheads="1"/>
          </p:cNvSpPr>
          <p:nvPr/>
        </p:nvSpPr>
        <p:spPr bwMode="auto">
          <a:xfrm>
            <a:off x="421756" y="3115732"/>
            <a:ext cx="8077200" cy="946149"/>
          </a:xfrm>
          <a:prstGeom prst="rect">
            <a:avLst/>
          </a:prstGeom>
          <a:noFill/>
          <a:ln>
            <a:noFill/>
          </a:ln>
          <a:effectLst/>
          <a:extLst>
            <a:ext uri="{909E8E84-426E-40dd-AFC4-6F175D3DCCD1}">
              <a14:hiddenFill xmlns:a14="http://schemas.microsoft.com/office/drawing/2010/main">
                <a:pattFill prst="lgConfetti">
                  <a:fgClr>
                    <a:schemeClr val="accent2"/>
                  </a:fgClr>
                  <a:bgClr>
                    <a:schemeClr val="folHlink"/>
                  </a:bgClr>
                </a:patt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fontAlgn="base">
              <a:spcBef>
                <a:spcPct val="0"/>
              </a:spcBef>
              <a:spcAft>
                <a:spcPct val="0"/>
              </a:spcAft>
              <a:defRPr/>
            </a:pPr>
            <a:r>
              <a:rPr kumimoji="1" lang="es-ES_tradnl" sz="4400" b="1" dirty="0" smtClean="0">
                <a:solidFill>
                  <a:srgbClr val="404040"/>
                </a:solidFill>
                <a:latin typeface="Tahoma" charset="0"/>
                <a:ea typeface="ＭＳ Ｐゴシック" charset="0"/>
              </a:rPr>
              <a:t>GRACIAS</a:t>
            </a:r>
          </a:p>
        </p:txBody>
      </p:sp>
      <p:sp>
        <p:nvSpPr>
          <p:cNvPr id="5" name="Rectangle 4" descr="Large confetti"/>
          <p:cNvSpPr>
            <a:spLocks noChangeArrowheads="1"/>
          </p:cNvSpPr>
          <p:nvPr/>
        </p:nvSpPr>
        <p:spPr bwMode="auto">
          <a:xfrm>
            <a:off x="395536" y="5753610"/>
            <a:ext cx="3516064" cy="629000"/>
          </a:xfrm>
          <a:prstGeom prst="rect">
            <a:avLst/>
          </a:prstGeom>
          <a:noFill/>
          <a:ln>
            <a:noFill/>
          </a:ln>
          <a:effectLst/>
          <a:extLst>
            <a:ext uri="{909E8E84-426E-40dd-AFC4-6F175D3DCCD1}">
              <a14:hiddenFill xmlns:a14="http://schemas.microsoft.com/office/drawing/2010/main">
                <a:pattFill prst="lgConfetti">
                  <a:fgClr>
                    <a:schemeClr val="accent2"/>
                  </a:fgClr>
                  <a:bgClr>
                    <a:schemeClr val="folHlink"/>
                  </a:bgClr>
                </a:patt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algn="ctr" fontAlgn="base">
              <a:spcBef>
                <a:spcPct val="0"/>
              </a:spcBef>
              <a:spcAft>
                <a:spcPct val="0"/>
              </a:spcAft>
              <a:defRPr/>
            </a:pPr>
            <a:r>
              <a:rPr kumimoji="1" lang="es-ES_tradnl" sz="1400" b="1" dirty="0" smtClean="0">
                <a:latin typeface="Tahoma" charset="0"/>
                <a:ea typeface="ＭＳ Ｐゴシック" charset="0"/>
              </a:rPr>
              <a:t>Jorge Enrique Torres Ramírez</a:t>
            </a:r>
          </a:p>
          <a:p>
            <a:pPr algn="ctr" fontAlgn="base">
              <a:spcBef>
                <a:spcPct val="0"/>
              </a:spcBef>
              <a:spcAft>
                <a:spcPct val="0"/>
              </a:spcAft>
              <a:defRPr/>
            </a:pPr>
            <a:r>
              <a:rPr kumimoji="1" lang="es-ES_tradnl" sz="1400" b="1" dirty="0" err="1" smtClean="0">
                <a:latin typeface="Tahoma" charset="0"/>
                <a:ea typeface="ＭＳ Ｐゴシック" charset="0"/>
              </a:rPr>
              <a:t>cenac@cenac.org.co</a:t>
            </a:r>
            <a:endParaRPr kumimoji="1" lang="es-ES_tradnl" sz="1400" b="1" dirty="0">
              <a:latin typeface="Tahoma" charset="0"/>
              <a:ea typeface="ＭＳ Ｐゴシック" charset="0"/>
            </a:endParaRPr>
          </a:p>
        </p:txBody>
      </p:sp>
      <p:pic>
        <p:nvPicPr>
          <p:cNvPr id="6" name="Imagen 5"/>
          <p:cNvPicPr>
            <a:picLocks noChangeAspect="1"/>
          </p:cNvPicPr>
          <p:nvPr/>
        </p:nvPicPr>
        <p:blipFill>
          <a:blip r:embed="rId2"/>
          <a:stretch>
            <a:fillRect/>
          </a:stretch>
        </p:blipFill>
        <p:spPr>
          <a:xfrm>
            <a:off x="203199" y="480110"/>
            <a:ext cx="3548354" cy="982134"/>
          </a:xfrm>
          <a:prstGeom prst="rect">
            <a:avLst/>
          </a:prstGeom>
        </p:spPr>
      </p:pic>
      <p:pic>
        <p:nvPicPr>
          <p:cNvPr id="7" name="Picture 5"/>
          <p:cNvPicPr>
            <a:picLocks noChangeAspect="1" noChangeArrowheads="1"/>
          </p:cNvPicPr>
          <p:nvPr/>
        </p:nvPicPr>
        <p:blipFill>
          <a:blip r:embed="rId3" cstate="print"/>
          <a:srcRect/>
          <a:stretch>
            <a:fillRect/>
          </a:stretch>
        </p:blipFill>
        <p:spPr bwMode="auto">
          <a:xfrm>
            <a:off x="5282167" y="615575"/>
            <a:ext cx="3861834" cy="654423"/>
          </a:xfrm>
          <a:prstGeom prst="rect">
            <a:avLst/>
          </a:prstGeom>
          <a:noFill/>
          <a:ln w="9525">
            <a:noFill/>
            <a:miter lim="800000"/>
            <a:headEnd/>
            <a:tailEnd/>
          </a:ln>
        </p:spPr>
      </p:pic>
    </p:spTree>
    <p:extLst>
      <p:ext uri="{BB962C8B-B14F-4D97-AF65-F5344CB8AC3E}">
        <p14:creationId xmlns:p14="http://schemas.microsoft.com/office/powerpoint/2010/main" val="14605673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516467"/>
          </a:xfrm>
        </p:spPr>
        <p:txBody>
          <a:bodyPr>
            <a:normAutofit fontScale="90000"/>
          </a:bodyPr>
          <a:lstStyle/>
          <a:p>
            <a:r>
              <a:rPr lang="es-ES" sz="3200" b="1" dirty="0" smtClean="0"/>
              <a:t>METODOLOGÍA. SÍNTESIS</a:t>
            </a:r>
            <a:endParaRPr lang="es-ES" sz="3200" b="1" dirty="0"/>
          </a:p>
        </p:txBody>
      </p:sp>
      <p:sp>
        <p:nvSpPr>
          <p:cNvPr id="3" name="Marcador de contenido 2"/>
          <p:cNvSpPr>
            <a:spLocks noGrp="1"/>
          </p:cNvSpPr>
          <p:nvPr>
            <p:ph idx="1"/>
          </p:nvPr>
        </p:nvSpPr>
        <p:spPr>
          <a:xfrm>
            <a:off x="457200" y="1227667"/>
            <a:ext cx="8229600" cy="2514600"/>
          </a:xfrm>
        </p:spPr>
        <p:txBody>
          <a:bodyPr anchor="ctr">
            <a:noAutofit/>
          </a:bodyPr>
          <a:lstStyle/>
          <a:p>
            <a:pPr marL="271463" indent="-271463" algn="just">
              <a:buClr>
                <a:schemeClr val="accent1">
                  <a:lumMod val="50000"/>
                </a:schemeClr>
              </a:buClr>
              <a:buFont typeface="Wingdings" charset="2"/>
              <a:buChar char="q"/>
            </a:pPr>
            <a:r>
              <a:rPr lang="es-ES" sz="1500" dirty="0" smtClean="0"/>
              <a:t>Método de investigación por muestreo</a:t>
            </a:r>
          </a:p>
          <a:p>
            <a:pPr marL="271463" indent="-271463" algn="just">
              <a:buClr>
                <a:schemeClr val="accent1">
                  <a:lumMod val="50000"/>
                </a:schemeClr>
              </a:buClr>
              <a:buFont typeface="Wingdings" charset="2"/>
              <a:buChar char="q"/>
            </a:pPr>
            <a:r>
              <a:rPr lang="es-ES" sz="1500" dirty="0" smtClean="0"/>
              <a:t>Diseño </a:t>
            </a:r>
            <a:r>
              <a:rPr lang="es-ES" sz="1500" dirty="0" err="1" smtClean="0"/>
              <a:t>muestral</a:t>
            </a:r>
            <a:r>
              <a:rPr lang="es-ES" sz="1500" dirty="0" smtClean="0"/>
              <a:t>:</a:t>
            </a:r>
          </a:p>
          <a:p>
            <a:pPr lvl="1" algn="just">
              <a:buClr>
                <a:schemeClr val="accent1">
                  <a:lumMod val="50000"/>
                </a:schemeClr>
              </a:buClr>
              <a:buFont typeface="Arial"/>
              <a:buChar char="•"/>
            </a:pPr>
            <a:r>
              <a:rPr lang="es-ES" sz="1500" dirty="0" smtClean="0"/>
              <a:t>Marco </a:t>
            </a:r>
            <a:r>
              <a:rPr lang="es-ES" sz="1500" dirty="0" err="1" smtClean="0"/>
              <a:t>muestral</a:t>
            </a:r>
            <a:r>
              <a:rPr lang="es-ES" sz="1500" dirty="0" smtClean="0"/>
              <a:t> soportado en: </a:t>
            </a:r>
          </a:p>
          <a:p>
            <a:pPr lvl="2" algn="just">
              <a:buClr>
                <a:schemeClr val="accent1">
                  <a:lumMod val="50000"/>
                </a:schemeClr>
              </a:buClr>
              <a:buFont typeface="Arial"/>
              <a:buChar char="•"/>
            </a:pPr>
            <a:r>
              <a:rPr lang="es-ES" sz="1400" dirty="0" smtClean="0"/>
              <a:t>Censo Nacional de Población y Vivienda, ONE-2010, actualizado a </a:t>
            </a:r>
            <a:r>
              <a:rPr lang="es-ES" sz="1400" dirty="0"/>
              <a:t>30 de junio de 2017 con base en el crecimiento de la población del número de hogares de la zona urbana de cada </a:t>
            </a:r>
            <a:r>
              <a:rPr lang="es-ES" sz="1400" dirty="0" smtClean="0"/>
              <a:t>municipio de estudio</a:t>
            </a:r>
          </a:p>
          <a:p>
            <a:pPr lvl="2" algn="just">
              <a:buClr>
                <a:schemeClr val="accent1">
                  <a:lumMod val="50000"/>
                </a:schemeClr>
              </a:buClr>
              <a:buFont typeface="Arial"/>
              <a:buChar char="•"/>
            </a:pPr>
            <a:r>
              <a:rPr lang="es-ES" sz="1400" dirty="0" smtClean="0"/>
              <a:t>Encuesta Nacional de Fuerza de Trabajo, Banco Central de la República Dominicana – Octubre de 2016 </a:t>
            </a:r>
            <a:endParaRPr lang="es-ES" sz="1400" dirty="0"/>
          </a:p>
          <a:p>
            <a:pPr lvl="1" algn="just">
              <a:buClr>
                <a:schemeClr val="accent1">
                  <a:lumMod val="50000"/>
                </a:schemeClr>
              </a:buClr>
              <a:buFont typeface="Arial"/>
              <a:buChar char="•"/>
            </a:pPr>
            <a:r>
              <a:rPr lang="es-ES" sz="1500" dirty="0" smtClean="0"/>
              <a:t>Nivel de confianza: 95%; error </a:t>
            </a:r>
            <a:r>
              <a:rPr lang="es-ES" sz="1500" dirty="0" err="1" smtClean="0"/>
              <a:t>muestral</a:t>
            </a:r>
            <a:r>
              <a:rPr lang="es-ES" sz="1500" dirty="0" smtClean="0"/>
              <a:t> no superior a 3% </a:t>
            </a:r>
            <a:endParaRPr lang="es-ES" sz="1500" dirty="0"/>
          </a:p>
          <a:p>
            <a:pPr lvl="1" algn="just">
              <a:buClr>
                <a:schemeClr val="accent1">
                  <a:lumMod val="50000"/>
                </a:schemeClr>
              </a:buClr>
              <a:buFont typeface="Arial"/>
              <a:buChar char="•"/>
            </a:pPr>
            <a:r>
              <a:rPr lang="es-ES" sz="1500" dirty="0" smtClean="0"/>
              <a:t>Tamaño de muestra: 2,124 encuestas</a:t>
            </a:r>
          </a:p>
        </p:txBody>
      </p:sp>
      <p:pic>
        <p:nvPicPr>
          <p:cNvPr id="6" name="Imagen 5"/>
          <p:cNvPicPr>
            <a:picLocks noChangeAspect="1"/>
          </p:cNvPicPr>
          <p:nvPr/>
        </p:nvPicPr>
        <p:blipFill>
          <a:blip r:embed="rId2"/>
          <a:stretch>
            <a:fillRect/>
          </a:stretch>
        </p:blipFill>
        <p:spPr>
          <a:xfrm>
            <a:off x="457200" y="3877734"/>
            <a:ext cx="8533405" cy="2833357"/>
          </a:xfrm>
          <a:prstGeom prst="rect">
            <a:avLst/>
          </a:prstGeom>
        </p:spPr>
      </p:pic>
    </p:spTree>
    <p:extLst>
      <p:ext uri="{BB962C8B-B14F-4D97-AF65-F5344CB8AC3E}">
        <p14:creationId xmlns:p14="http://schemas.microsoft.com/office/powerpoint/2010/main" val="1782029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a:t>METODOLOGÍA. SÍNTESIS</a:t>
            </a:r>
            <a:endParaRPr lang="es-ES" sz="3200" dirty="0"/>
          </a:p>
        </p:txBody>
      </p:sp>
      <p:sp>
        <p:nvSpPr>
          <p:cNvPr id="3" name="Marcador de contenido 2"/>
          <p:cNvSpPr>
            <a:spLocks noGrp="1"/>
          </p:cNvSpPr>
          <p:nvPr>
            <p:ph idx="1"/>
          </p:nvPr>
        </p:nvSpPr>
        <p:spPr/>
        <p:txBody>
          <a:bodyPr>
            <a:normAutofit fontScale="70000" lnSpcReduction="20000"/>
          </a:bodyPr>
          <a:lstStyle/>
          <a:p>
            <a:pPr>
              <a:buClr>
                <a:schemeClr val="accent1">
                  <a:lumMod val="50000"/>
                </a:schemeClr>
              </a:buClr>
              <a:buFont typeface="Wingdings" charset="2"/>
              <a:buChar char="q"/>
            </a:pPr>
            <a:r>
              <a:rPr lang="es-ES" dirty="0" smtClean="0"/>
              <a:t>Estimación de la capacidad de pago del hogar</a:t>
            </a:r>
          </a:p>
          <a:p>
            <a:endParaRPr lang="es-ES" dirty="0" smtClean="0"/>
          </a:p>
          <a:p>
            <a:endParaRPr lang="es-ES" dirty="0"/>
          </a:p>
          <a:p>
            <a:pPr marL="0" indent="0" algn="ctr">
              <a:buNone/>
            </a:pPr>
            <a:r>
              <a:rPr lang="es-ES" b="1" dirty="0" smtClean="0"/>
              <a:t>PV = CI + CE</a:t>
            </a:r>
          </a:p>
          <a:p>
            <a:endParaRPr lang="es-ES" dirty="0" smtClean="0"/>
          </a:p>
          <a:p>
            <a:pPr marL="174625" indent="0">
              <a:buNone/>
            </a:pPr>
            <a:r>
              <a:rPr lang="es-ES" dirty="0" smtClean="0"/>
              <a:t>Siendo: </a:t>
            </a:r>
          </a:p>
          <a:p>
            <a:pPr marL="174625" indent="0">
              <a:buNone/>
            </a:pPr>
            <a:endParaRPr lang="es-ES" dirty="0"/>
          </a:p>
          <a:p>
            <a:pPr marL="174625" indent="0" algn="ctr">
              <a:buNone/>
            </a:pPr>
            <a:r>
              <a:rPr lang="es-ES" b="1" dirty="0" smtClean="0"/>
              <a:t>CE = Max ( Y * CE</a:t>
            </a:r>
            <a:r>
              <a:rPr lang="es-ES" b="1" baseline="-25000" dirty="0" smtClean="0"/>
              <a:t>Y</a:t>
            </a:r>
            <a:r>
              <a:rPr lang="es-ES" b="1" dirty="0" smtClean="0"/>
              <a:t>; CM * CE</a:t>
            </a:r>
            <a:r>
              <a:rPr lang="es-ES" b="1" baseline="-25000" dirty="0" smtClean="0"/>
              <a:t>M</a:t>
            </a:r>
            <a:r>
              <a:rPr lang="es-ES" b="1" dirty="0" smtClean="0"/>
              <a:t> )  </a:t>
            </a:r>
            <a:endParaRPr lang="es-ES" b="1" dirty="0"/>
          </a:p>
          <a:p>
            <a:endParaRPr lang="es-ES" dirty="0" smtClean="0"/>
          </a:p>
          <a:p>
            <a:pPr marL="95250" indent="0">
              <a:buNone/>
            </a:pPr>
            <a:r>
              <a:rPr lang="es-ES" dirty="0" smtClean="0"/>
              <a:t>Donde</a:t>
            </a:r>
          </a:p>
          <a:p>
            <a:pPr marL="95250" indent="0">
              <a:buNone/>
            </a:pPr>
            <a:endParaRPr lang="es-ES" dirty="0" smtClean="0"/>
          </a:p>
          <a:p>
            <a:pPr marL="95250" indent="0" algn="just">
              <a:buNone/>
            </a:pPr>
            <a:r>
              <a:rPr lang="es-ES" sz="2300" b="1" dirty="0" smtClean="0"/>
              <a:t>PV</a:t>
            </a:r>
            <a:r>
              <a:rPr lang="es-ES" sz="2300" dirty="0" smtClean="0"/>
              <a:t> = 	Precio de la vivienda demandada</a:t>
            </a:r>
          </a:p>
          <a:p>
            <a:pPr marL="95250" indent="0" algn="just">
              <a:buNone/>
            </a:pPr>
            <a:r>
              <a:rPr lang="es-ES" sz="2300" b="1" dirty="0" smtClean="0"/>
              <a:t>CI</a:t>
            </a:r>
            <a:r>
              <a:rPr lang="es-ES" sz="2300" dirty="0" smtClean="0"/>
              <a:t> = 	Cuota inicial máxima que el hogar podrá aportar</a:t>
            </a:r>
          </a:p>
          <a:p>
            <a:pPr marL="95250" indent="0" algn="just">
              <a:buNone/>
            </a:pPr>
            <a:r>
              <a:rPr lang="es-ES" sz="2300" b="1" dirty="0" smtClean="0"/>
              <a:t>CE</a:t>
            </a:r>
            <a:r>
              <a:rPr lang="es-ES" sz="2300" dirty="0" smtClean="0"/>
              <a:t> = 	Capacidad de endeudamiento (monto del crédito)</a:t>
            </a:r>
          </a:p>
          <a:p>
            <a:pPr marL="95250" indent="0" algn="just">
              <a:buNone/>
            </a:pPr>
            <a:r>
              <a:rPr lang="es-ES" sz="2300" b="1" dirty="0" smtClean="0"/>
              <a:t>CM</a:t>
            </a:r>
            <a:r>
              <a:rPr lang="es-ES" sz="2300" dirty="0" smtClean="0"/>
              <a:t> = 	Cuota mensual máxima</a:t>
            </a:r>
          </a:p>
          <a:p>
            <a:pPr marL="95250" indent="0" algn="just">
              <a:buNone/>
            </a:pPr>
            <a:r>
              <a:rPr lang="es-ES" sz="2300" b="1" dirty="0" smtClean="0"/>
              <a:t>Y </a:t>
            </a:r>
            <a:r>
              <a:rPr lang="es-ES" sz="2300" dirty="0" smtClean="0"/>
              <a:t>= 	Ingreso mensual del hogar</a:t>
            </a:r>
          </a:p>
          <a:p>
            <a:pPr marL="95250" indent="0" algn="just">
              <a:buNone/>
            </a:pPr>
            <a:r>
              <a:rPr lang="es-ES" sz="2300" b="1" dirty="0" smtClean="0"/>
              <a:t>CE</a:t>
            </a:r>
            <a:r>
              <a:rPr lang="es-ES" sz="2300" b="1" baseline="-25000" dirty="0" smtClean="0"/>
              <a:t>Y</a:t>
            </a:r>
            <a:r>
              <a:rPr lang="es-ES" sz="2300" dirty="0" smtClean="0"/>
              <a:t> = 	Capacidad de endeudamiento en función del ingreso reportado (multiplicador)</a:t>
            </a:r>
          </a:p>
          <a:p>
            <a:pPr marL="904875" indent="-809625" algn="just">
              <a:buNone/>
            </a:pPr>
            <a:r>
              <a:rPr lang="es-ES" sz="2300" b="1" dirty="0" smtClean="0"/>
              <a:t>CE</a:t>
            </a:r>
            <a:r>
              <a:rPr lang="es-ES" sz="2300" b="1" baseline="-25000" dirty="0" smtClean="0"/>
              <a:t>M</a:t>
            </a:r>
            <a:r>
              <a:rPr lang="es-ES" sz="2300" dirty="0" smtClean="0"/>
              <a:t> = </a:t>
            </a:r>
            <a:r>
              <a:rPr lang="es-ES" sz="2300" dirty="0"/>
              <a:t>Capacidad de endeudamiento en función del </a:t>
            </a:r>
            <a:r>
              <a:rPr lang="es-ES" sz="2300" dirty="0" smtClean="0"/>
              <a:t>valor de la cuota mensual </a:t>
            </a:r>
            <a:r>
              <a:rPr lang="es-ES" sz="2300" dirty="0" err="1" smtClean="0"/>
              <a:t>resportada</a:t>
            </a:r>
            <a:r>
              <a:rPr lang="es-ES" sz="2300" dirty="0" smtClean="0"/>
              <a:t> </a:t>
            </a:r>
            <a:r>
              <a:rPr lang="es-ES" sz="2300" dirty="0"/>
              <a:t>(multiplicador)</a:t>
            </a:r>
            <a:endParaRPr lang="es-ES" sz="2300" dirty="0" smtClean="0"/>
          </a:p>
        </p:txBody>
      </p:sp>
    </p:spTree>
    <p:extLst>
      <p:ext uri="{BB962C8B-B14F-4D97-AF65-F5344CB8AC3E}">
        <p14:creationId xmlns:p14="http://schemas.microsoft.com/office/powerpoint/2010/main" val="758533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smtClean="0"/>
              <a:t>METODOLOGÍA. SÍNTESIS</a:t>
            </a:r>
            <a:endParaRPr lang="es-ES" sz="3200" b="1" dirty="0"/>
          </a:p>
        </p:txBody>
      </p:sp>
      <p:sp>
        <p:nvSpPr>
          <p:cNvPr id="3" name="Marcador de contenido 2"/>
          <p:cNvSpPr>
            <a:spLocks noGrp="1"/>
          </p:cNvSpPr>
          <p:nvPr>
            <p:ph idx="1"/>
          </p:nvPr>
        </p:nvSpPr>
        <p:spPr/>
        <p:txBody>
          <a:bodyPr anchor="ctr">
            <a:noAutofit/>
          </a:bodyPr>
          <a:lstStyle/>
          <a:p>
            <a:pPr marL="271463" indent="-271463" algn="just">
              <a:lnSpc>
                <a:spcPct val="150000"/>
              </a:lnSpc>
              <a:buClr>
                <a:schemeClr val="accent1">
                  <a:lumMod val="50000"/>
                </a:schemeClr>
              </a:buClr>
              <a:buFont typeface="Wingdings" charset="2"/>
              <a:buChar char="q"/>
            </a:pPr>
            <a:r>
              <a:rPr lang="es-ES_tradnl" sz="1800" dirty="0" smtClean="0">
                <a:solidFill>
                  <a:srgbClr val="000000"/>
                </a:solidFill>
              </a:rPr>
              <a:t>Aspectos metodológicos complementarios: </a:t>
            </a:r>
          </a:p>
          <a:p>
            <a:pPr marL="545783" lvl="1" indent="-271463" algn="just">
              <a:lnSpc>
                <a:spcPct val="150000"/>
              </a:lnSpc>
              <a:buClr>
                <a:schemeClr val="accent1">
                  <a:lumMod val="50000"/>
                </a:schemeClr>
              </a:buClr>
              <a:buFont typeface="Wingdings" charset="2"/>
              <a:buChar char="q"/>
            </a:pPr>
            <a:r>
              <a:rPr lang="es-ES_tradnl" sz="1800" dirty="0" smtClean="0">
                <a:solidFill>
                  <a:srgbClr val="000000"/>
                </a:solidFill>
              </a:rPr>
              <a:t>Curso de capacitación</a:t>
            </a:r>
          </a:p>
          <a:p>
            <a:pPr marL="545783" lvl="1" indent="-271463" algn="just">
              <a:lnSpc>
                <a:spcPct val="150000"/>
              </a:lnSpc>
              <a:buClr>
                <a:schemeClr val="accent1">
                  <a:lumMod val="50000"/>
                </a:schemeClr>
              </a:buClr>
              <a:buFont typeface="Wingdings" charset="2"/>
              <a:buChar char="q"/>
            </a:pPr>
            <a:r>
              <a:rPr lang="es-ES_tradnl" sz="1800" dirty="0" smtClean="0">
                <a:solidFill>
                  <a:srgbClr val="000000"/>
                </a:solidFill>
              </a:rPr>
              <a:t>Prueba piloto</a:t>
            </a:r>
          </a:p>
          <a:p>
            <a:pPr marL="545783" lvl="1" indent="-271463" algn="just">
              <a:lnSpc>
                <a:spcPct val="150000"/>
              </a:lnSpc>
              <a:buClr>
                <a:schemeClr val="accent1">
                  <a:lumMod val="50000"/>
                </a:schemeClr>
              </a:buClr>
              <a:buFont typeface="Wingdings" charset="2"/>
              <a:buChar char="q"/>
            </a:pPr>
            <a:r>
              <a:rPr lang="es-ES_tradnl" sz="1800" dirty="0" smtClean="0">
                <a:solidFill>
                  <a:srgbClr val="000000"/>
                </a:solidFill>
              </a:rPr>
              <a:t>Recolección de la información</a:t>
            </a:r>
          </a:p>
          <a:p>
            <a:pPr marL="545783" lvl="1" indent="-271463" algn="just">
              <a:lnSpc>
                <a:spcPct val="150000"/>
              </a:lnSpc>
              <a:buClr>
                <a:schemeClr val="accent1">
                  <a:lumMod val="50000"/>
                </a:schemeClr>
              </a:buClr>
              <a:buFont typeface="Wingdings" charset="2"/>
              <a:buChar char="q"/>
            </a:pPr>
            <a:r>
              <a:rPr lang="es-ES_tradnl" sz="1800" dirty="0" smtClean="0">
                <a:solidFill>
                  <a:srgbClr val="000000"/>
                </a:solidFill>
              </a:rPr>
              <a:t>Objeto de la encuesta</a:t>
            </a:r>
          </a:p>
          <a:p>
            <a:pPr marL="545783" lvl="1" indent="-271463" algn="just">
              <a:lnSpc>
                <a:spcPct val="150000"/>
              </a:lnSpc>
              <a:buClr>
                <a:schemeClr val="accent1">
                  <a:lumMod val="50000"/>
                </a:schemeClr>
              </a:buClr>
              <a:buFont typeface="Wingdings" charset="2"/>
              <a:buChar char="q"/>
            </a:pPr>
            <a:r>
              <a:rPr lang="es-ES_tradnl" sz="1800" dirty="0" smtClean="0">
                <a:solidFill>
                  <a:srgbClr val="000000"/>
                </a:solidFill>
              </a:rPr>
              <a:t>Período de recolección (segunda y tercera semana de julio de 2017)</a:t>
            </a:r>
          </a:p>
          <a:p>
            <a:pPr marL="545783" lvl="1" indent="-271463" algn="just">
              <a:lnSpc>
                <a:spcPct val="150000"/>
              </a:lnSpc>
              <a:buClr>
                <a:schemeClr val="accent1">
                  <a:lumMod val="50000"/>
                </a:schemeClr>
              </a:buClr>
              <a:buFont typeface="Wingdings" charset="2"/>
              <a:buChar char="q"/>
            </a:pPr>
            <a:r>
              <a:rPr lang="es-ES_tradnl" sz="1800" dirty="0" smtClean="0">
                <a:solidFill>
                  <a:srgbClr val="000000"/>
                </a:solidFill>
              </a:rPr>
              <a:t>Crítica y codificación</a:t>
            </a:r>
          </a:p>
          <a:p>
            <a:pPr marL="545783" lvl="1" indent="-271463" algn="just">
              <a:lnSpc>
                <a:spcPct val="150000"/>
              </a:lnSpc>
              <a:buClr>
                <a:schemeClr val="accent1">
                  <a:lumMod val="50000"/>
                </a:schemeClr>
              </a:buClr>
              <a:buFont typeface="Wingdings" charset="2"/>
              <a:buChar char="q"/>
            </a:pPr>
            <a:r>
              <a:rPr lang="es-ES_tradnl" sz="1800" dirty="0" smtClean="0">
                <a:solidFill>
                  <a:srgbClr val="000000"/>
                </a:solidFill>
              </a:rPr>
              <a:t>Procesamiento y producción de resultados</a:t>
            </a:r>
          </a:p>
        </p:txBody>
      </p:sp>
    </p:spTree>
    <p:extLst>
      <p:ext uri="{BB962C8B-B14F-4D97-AF65-F5344CB8AC3E}">
        <p14:creationId xmlns:p14="http://schemas.microsoft.com/office/powerpoint/2010/main" val="10006014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84250" y="497959"/>
            <a:ext cx="6818700" cy="353943"/>
          </a:xfrm>
          <a:prstGeom prst="rect">
            <a:avLst/>
          </a:prstGeom>
          <a:noFill/>
        </p:spPr>
        <p:txBody>
          <a:bodyPr wrap="none" rtlCol="0">
            <a:spAutoFit/>
          </a:bodyPr>
          <a:lstStyle/>
          <a:p>
            <a:r>
              <a:rPr lang="es-ES" sz="1700" b="1" dirty="0" smtClean="0">
                <a:solidFill>
                  <a:schemeClr val="tx2"/>
                </a:solidFill>
              </a:rPr>
              <a:t>APROXIMACIÓN CONCEPTUAL. COMPARABILIDAD 2013 - 2017</a:t>
            </a:r>
            <a:endParaRPr lang="es-ES" sz="1700" b="1" dirty="0">
              <a:solidFill>
                <a:schemeClr val="tx2"/>
              </a:solidFill>
            </a:endParaRPr>
          </a:p>
        </p:txBody>
      </p:sp>
      <p:pic>
        <p:nvPicPr>
          <p:cNvPr id="9" name="Imagen 8"/>
          <p:cNvPicPr>
            <a:picLocks noChangeAspect="1"/>
          </p:cNvPicPr>
          <p:nvPr/>
        </p:nvPicPr>
        <p:blipFill>
          <a:blip r:embed="rId2"/>
          <a:stretch>
            <a:fillRect/>
          </a:stretch>
        </p:blipFill>
        <p:spPr>
          <a:xfrm>
            <a:off x="126516" y="851902"/>
            <a:ext cx="8826984" cy="5876974"/>
          </a:xfrm>
          <a:prstGeom prst="rect">
            <a:avLst/>
          </a:prstGeom>
          <a:ln>
            <a:solidFill>
              <a:schemeClr val="accent1">
                <a:lumMod val="50000"/>
              </a:schemeClr>
            </a:solidFill>
          </a:ln>
        </p:spPr>
      </p:pic>
    </p:spTree>
    <p:extLst>
      <p:ext uri="{BB962C8B-B14F-4D97-AF65-F5344CB8AC3E}">
        <p14:creationId xmlns:p14="http://schemas.microsoft.com/office/powerpoint/2010/main" val="327581603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Claridad.thmx</Template>
  <TotalTime>6964</TotalTime>
  <Words>3873</Words>
  <Application>Microsoft Macintosh PowerPoint</Application>
  <PresentationFormat>Presentación en pantalla (4:3)</PresentationFormat>
  <Paragraphs>1416</Paragraphs>
  <Slides>57</Slides>
  <Notes>15</Notes>
  <HiddenSlides>0</HiddenSlides>
  <MMClips>0</MMClips>
  <ScaleCrop>false</ScaleCrop>
  <HeadingPairs>
    <vt:vector size="4" baseType="variant">
      <vt:variant>
        <vt:lpstr>Tema</vt:lpstr>
      </vt:variant>
      <vt:variant>
        <vt:i4>1</vt:i4>
      </vt:variant>
      <vt:variant>
        <vt:lpstr>Títulos de diapositiva</vt:lpstr>
      </vt:variant>
      <vt:variant>
        <vt:i4>57</vt:i4>
      </vt:variant>
    </vt:vector>
  </HeadingPairs>
  <TitlesOfParts>
    <vt:vector size="58" baseType="lpstr">
      <vt:lpstr>Claridad</vt:lpstr>
      <vt:lpstr>DEMANDA EFECTIVA DE VIVIENDA EN SIETE CIUDADES DE REPÚBLICA DOMINICANA</vt:lpstr>
      <vt:lpstr>CONTENIDO</vt:lpstr>
      <vt:lpstr>OBJETIVO GENERAL</vt:lpstr>
      <vt:lpstr>OBJETIVOS ESPECÍFICOS</vt:lpstr>
      <vt:lpstr>DESAGREGACIÓN DE LOS RESULTADOS</vt:lpstr>
      <vt:lpstr>METODOLOGÍA. SÍNTESIS</vt:lpstr>
      <vt:lpstr>METODOLOGÍA. SÍNTESIS</vt:lpstr>
      <vt:lpstr>METODOLOGÍA. SÍNTESIS</vt:lpstr>
      <vt:lpstr>Presentación de PowerPoint</vt:lpstr>
      <vt:lpstr>APROXIMACIÓN CONCEPTUAL. 2017</vt:lpstr>
      <vt:lpstr>DEMANDA POTENCIAL DE VIVIENDA</vt:lpstr>
      <vt:lpstr>DEMANDA POTENCIAL DE VIVIENDA. 2017</vt:lpstr>
      <vt:lpstr>NECESIDAD SENTIDA DE VIVIENDA DEL HOGAR (No. Hogares) Total. Julio de 2017</vt:lpstr>
      <vt:lpstr>NECESIDAD SENTIDA DE VIVIENDA DEL HOGAR (% Hogares) Julio de 2017</vt:lpstr>
      <vt:lpstr>PROCEDIMIENTO ANALÍTICO DE ESTIMACIÓN DE LA DEMANDA EFECTIVA DE VIVIENDA</vt:lpstr>
      <vt:lpstr>DEMANDA EFECTIVA DE VIVIENDA. 2017</vt:lpstr>
      <vt:lpstr>DEMANDA EFECTIVA DE VIVIENDA</vt:lpstr>
      <vt:lpstr>DEMANDA EFECTIVA DE VIVIENDA POR MUNICIPIO Julio de 2017</vt:lpstr>
      <vt:lpstr>DEMANDA EFECTIVA DE VIVIENDA POR PRECIO Julio de 2017</vt:lpstr>
      <vt:lpstr>DEMANDA EFECTIVA DE VIVIENDA POR PRECIO Y MUNICIPIO. GRAN SANTO DOMINGO.  (% Hogares) Julio de 2017</vt:lpstr>
      <vt:lpstr>DEMANDA EFECTIVA DE VIVIENDA POR PRECIO Y MUNICIPIO. OTROS MUNICIPIOS.  (% Hogares) Julio de 2017</vt:lpstr>
      <vt:lpstr>CONDICIONES SOCIOECONÓMICAS DE LA DEMANDA EFECTIVA DE VIVIENDA</vt:lpstr>
      <vt:lpstr>FORMA DE TENENCIA DE LA VIVIENDA Julio de 2017</vt:lpstr>
      <vt:lpstr>SITUACIÓN LABORAL DEL JEFE DE HOGAR Julio de 2017</vt:lpstr>
      <vt:lpstr>NÚMERO DE PERSONAS DEL HOGAR QUE TRABAJAN (% Hogares). Julio de 2017</vt:lpstr>
      <vt:lpstr>INGRESO MENSUAL PROMEDIO DEL HOGAR (RD$) Julio de 2017</vt:lpstr>
      <vt:lpstr>ASPECTOS ECONÓMICOS DE LA DEMANDA EFECTIVA DE VIVIENDA</vt:lpstr>
      <vt:lpstr>FORMA DE PAGO DE LA VIVIENDA (% Hogares) Julio de 2017</vt:lpstr>
      <vt:lpstr>PLAZO PARA AMORTIZAR EL CRÉDITO HIPOTECARIO (% Hogares) Julio de 2017</vt:lpstr>
      <vt:lpstr>CUOTA INICIAL MÁXIMA QUE EL HOGAR PODRÁ APORTAR. (% Hogares) Julio de 2017</vt:lpstr>
      <vt:lpstr>TIEMPO PARA REUNIR LA CUOTA INICIAL (% Hogares) Julio de 2017</vt:lpstr>
      <vt:lpstr>FUENTES DE PROCEDENCIA DE LA CUOTA INICIAL</vt:lpstr>
      <vt:lpstr>CUOTA MENSUAL MAXIMA A PAGAR POR EL CRÉDITO HIPOTECARIO. (% Hogares) Julio de 2017</vt:lpstr>
      <vt:lpstr>EL HOGAR CONSIDERA QUE EL CRÉDITO HIPOTECARIO SE AJUSTA A SUS CONDICIONES ECONÓMICAS E INGRESOS.  (% Hogares) Julio de 2017</vt:lpstr>
      <vt:lpstr>CONOCIMIENTO DEL BONO ITBIS (% Hogares) Julio de 2017</vt:lpstr>
      <vt:lpstr>GESTIONES DE BÚSQUEDA DE LA VIVIENDA</vt:lpstr>
      <vt:lpstr>BUSQUEDA DE VIVIENDA PARA COMPRAR (% Hogares) Julio de 2017</vt:lpstr>
      <vt:lpstr>TIEMPO EN QUE EL HOGAR CONSIDERA QUE COMPRARÁ LA VIVIENDA (% Hogares) Julio de 2017</vt:lpstr>
      <vt:lpstr>TIPO DE VIVIENDA QUE EL HOGAR PIENSA COMPRAR (% Hogares) Julio de 2017</vt:lpstr>
      <vt:lpstr>ESTADO DE LA VIVIENDA DEMANDADA (% Hogares) Julio de 2017</vt:lpstr>
      <vt:lpstr>BARRIO O SECTOR DE LA CIUDAD DE PREFERENCIA -GSD (% Hogares) Julio de 2017</vt:lpstr>
      <vt:lpstr>BARRIO O SECTOR DE LA CIUDAD DE PREFERENCIA –OTROS (% Hogares) Julio de 2017</vt:lpstr>
      <vt:lpstr>RAZONES QUE JUSTIFICAN EL BARRIO DE PREFERENCIA. (% Hogares) Julio de 2017</vt:lpstr>
      <vt:lpstr>PREFERENCIA ÁREA Vs LOCALIZACIÓN; DESTINO DE LA VIVIENDA DEMANDADA</vt:lpstr>
      <vt:lpstr>ASPECTOS CUALITATIVOS DE LA DEMANDA EFECTIVA DE VIVIENDA</vt:lpstr>
      <vt:lpstr>PERFIL CARÁCTERÍSTICO – GSD (% Hogares) Julio de 2017</vt:lpstr>
      <vt:lpstr>PERFIL CARÁCTERÍSTICO – OTROS MUNICIPIOS  (% Hogares) Julio de 2017</vt:lpstr>
      <vt:lpstr>DEMANDA INSATISFECHA DE VIVIENDA</vt:lpstr>
      <vt:lpstr>OFERTA DE EDIFICACIONES COMERCIALIZABLES EN SANTO DOMINGO</vt:lpstr>
      <vt:lpstr>CONTENIDO</vt:lpstr>
      <vt:lpstr>Oferta total de vivienda por zona según precio de venta Abril de 2017</vt:lpstr>
      <vt:lpstr>DEMANDA INSATISFECHA DE VIVIENDA POR SEGMENTO DE PRECIO. GSD</vt:lpstr>
      <vt:lpstr>OBSERVACIONES FINALES</vt:lpstr>
      <vt:lpstr>OBSERVACIONES GENERALES</vt:lpstr>
      <vt:lpstr>RETOS TRASCENDENTALES</vt:lpstr>
      <vt:lpstr>RETOS TRASCENDENTALES</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Elizabeth perez</dc:creator>
  <cp:lastModifiedBy>Elizabeth perez</cp:lastModifiedBy>
  <cp:revision>199</cp:revision>
  <dcterms:created xsi:type="dcterms:W3CDTF">2017-09-23T22:52:45Z</dcterms:created>
  <dcterms:modified xsi:type="dcterms:W3CDTF">2017-11-23T15:12:50Z</dcterms:modified>
</cp:coreProperties>
</file>