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0" r:id="rId4"/>
    <p:sldId id="261" r:id="rId5"/>
    <p:sldId id="262" r:id="rId6"/>
    <p:sldId id="265" r:id="rId7"/>
    <p:sldId id="264" r:id="rId8"/>
    <p:sldId id="267" r:id="rId9"/>
    <p:sldId id="266" r:id="rId10"/>
    <p:sldId id="268" r:id="rId11"/>
    <p:sldId id="269" r:id="rId12"/>
    <p:sldId id="257" r:id="rId13"/>
    <p:sldId id="258" r:id="rId14"/>
    <p:sldId id="270" r:id="rId15"/>
    <p:sldId id="271" r:id="rId16"/>
    <p:sldId id="272" r:id="rId17"/>
    <p:sldId id="259" r:id="rId18"/>
    <p:sldId id="273" r:id="rId19"/>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60"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DCAA9-6430-422F-95EB-BFADA653855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DO"/>
        </a:p>
      </dgm:t>
    </dgm:pt>
    <dgm:pt modelId="{0809BCB7-2F82-4628-AC9F-0853B2FFE3A6}">
      <dgm:prSet phldrT="[Text]"/>
      <dgm:spPr/>
      <dgm:t>
        <a:bodyPr/>
        <a:lstStyle/>
        <a:p>
          <a:r>
            <a:rPr lang="es-DO" dirty="0" smtClean="0"/>
            <a:t>1ra. Etapa 1990-2001</a:t>
          </a:r>
          <a:endParaRPr lang="es-DO" dirty="0"/>
        </a:p>
      </dgm:t>
    </dgm:pt>
    <dgm:pt modelId="{78EBED2C-F384-4F52-A7ED-6EF6C1FEE05F}" type="parTrans" cxnId="{159B3D49-601C-4477-B548-CD073755F098}">
      <dgm:prSet/>
      <dgm:spPr/>
      <dgm:t>
        <a:bodyPr/>
        <a:lstStyle/>
        <a:p>
          <a:endParaRPr lang="es-DO"/>
        </a:p>
      </dgm:t>
    </dgm:pt>
    <dgm:pt modelId="{BFE258AE-AB45-4335-B485-E8EFEEC5D4E4}" type="sibTrans" cxnId="{159B3D49-601C-4477-B548-CD073755F098}">
      <dgm:prSet/>
      <dgm:spPr/>
      <dgm:t>
        <a:bodyPr/>
        <a:lstStyle/>
        <a:p>
          <a:endParaRPr lang="es-DO"/>
        </a:p>
      </dgm:t>
    </dgm:pt>
    <dgm:pt modelId="{699FC561-5790-4B33-BC9A-9EF20D8E052D}">
      <dgm:prSet phldrT="[Text]"/>
      <dgm:spPr>
        <a:ln>
          <a:solidFill>
            <a:schemeClr val="accent1"/>
          </a:solidFill>
        </a:ln>
      </dgm:spPr>
      <dgm:t>
        <a:bodyPr/>
        <a:lstStyle/>
        <a:p>
          <a:pPr algn="just"/>
          <a:r>
            <a:rPr lang="es-DO" dirty="0" smtClean="0"/>
            <a:t>- Utilización del sistema bancario y otras instituciones financieras para el blanqueo de capitales derivado del narcotráfico.</a:t>
          </a:r>
          <a:endParaRPr lang="es-DO" dirty="0"/>
        </a:p>
      </dgm:t>
    </dgm:pt>
    <dgm:pt modelId="{2493EA3A-D9D7-4484-9408-625FCD5C544E}" type="parTrans" cxnId="{B13D591F-D17F-4A01-9B62-611EF0BC3ADA}">
      <dgm:prSet/>
      <dgm:spPr/>
      <dgm:t>
        <a:bodyPr/>
        <a:lstStyle/>
        <a:p>
          <a:endParaRPr lang="es-DO"/>
        </a:p>
      </dgm:t>
    </dgm:pt>
    <dgm:pt modelId="{88DC02CF-989C-41E4-9B79-0862B2465F0D}" type="sibTrans" cxnId="{B13D591F-D17F-4A01-9B62-611EF0BC3ADA}">
      <dgm:prSet/>
      <dgm:spPr/>
      <dgm:t>
        <a:bodyPr/>
        <a:lstStyle/>
        <a:p>
          <a:endParaRPr lang="es-DO"/>
        </a:p>
      </dgm:t>
    </dgm:pt>
    <dgm:pt modelId="{C602EA80-C4E8-48D2-B48E-E6E63C40B6B7}">
      <dgm:prSet phldrT="[Text]"/>
      <dgm:spPr/>
      <dgm:t>
        <a:bodyPr/>
        <a:lstStyle/>
        <a:p>
          <a:r>
            <a:rPr lang="es-DO" dirty="0" smtClean="0"/>
            <a:t>2da. Etapa 2002-2011</a:t>
          </a:r>
          <a:endParaRPr lang="es-DO" dirty="0"/>
        </a:p>
      </dgm:t>
    </dgm:pt>
    <dgm:pt modelId="{7441CA9E-DAC9-458F-A711-2DFDD6D893AD}" type="parTrans" cxnId="{3C39A294-BAF1-4F15-A879-25BE348BBC83}">
      <dgm:prSet/>
      <dgm:spPr/>
      <dgm:t>
        <a:bodyPr/>
        <a:lstStyle/>
        <a:p>
          <a:endParaRPr lang="es-DO"/>
        </a:p>
      </dgm:t>
    </dgm:pt>
    <dgm:pt modelId="{4B43457D-B1E0-4B65-A86B-9520817DE51F}" type="sibTrans" cxnId="{3C39A294-BAF1-4F15-A879-25BE348BBC83}">
      <dgm:prSet/>
      <dgm:spPr/>
      <dgm:t>
        <a:bodyPr/>
        <a:lstStyle/>
        <a:p>
          <a:endParaRPr lang="es-DO"/>
        </a:p>
      </dgm:t>
    </dgm:pt>
    <dgm:pt modelId="{20C1424A-F87D-49D3-9B9C-0B8F8E3F281B}">
      <dgm:prSet phldrT="[Text]"/>
      <dgm:spPr/>
      <dgm:t>
        <a:bodyPr/>
        <a:lstStyle/>
        <a:p>
          <a:r>
            <a:rPr lang="es-DO" b="0" i="0" dirty="0" smtClean="0"/>
            <a:t>- Evolución del lavado de activos y sus técnicas para ampliar el espectro de financiación sobre actos y organizaciones terroristas. </a:t>
          </a:r>
          <a:endParaRPr lang="es-DO" dirty="0"/>
        </a:p>
      </dgm:t>
    </dgm:pt>
    <dgm:pt modelId="{27EB8DC5-F839-479C-91A6-BD7E4FDFC135}" type="parTrans" cxnId="{361BF971-BC8A-4DEA-88AA-3CD419F53B37}">
      <dgm:prSet/>
      <dgm:spPr/>
      <dgm:t>
        <a:bodyPr/>
        <a:lstStyle/>
        <a:p>
          <a:endParaRPr lang="es-DO"/>
        </a:p>
      </dgm:t>
    </dgm:pt>
    <dgm:pt modelId="{FCB6FF94-F55E-4C0C-BE64-08C23CD1E950}" type="sibTrans" cxnId="{361BF971-BC8A-4DEA-88AA-3CD419F53B37}">
      <dgm:prSet/>
      <dgm:spPr/>
      <dgm:t>
        <a:bodyPr/>
        <a:lstStyle/>
        <a:p>
          <a:endParaRPr lang="es-DO"/>
        </a:p>
      </dgm:t>
    </dgm:pt>
    <dgm:pt modelId="{0D8C991F-632A-4CBA-832B-18E2F6ECA122}">
      <dgm:prSet phldrT="[Text]"/>
      <dgm:spPr/>
      <dgm:t>
        <a:bodyPr/>
        <a:lstStyle/>
        <a:p>
          <a:r>
            <a:rPr lang="es-DO" dirty="0" smtClean="0"/>
            <a:t>3ra. Etapa 2012</a:t>
          </a:r>
          <a:endParaRPr lang="es-DO" dirty="0"/>
        </a:p>
      </dgm:t>
    </dgm:pt>
    <dgm:pt modelId="{C68C299C-3531-43E4-A2C1-F602C9426E3A}" type="parTrans" cxnId="{6E30877F-2FCB-468D-BF5A-CCA18BE4D762}">
      <dgm:prSet/>
      <dgm:spPr/>
      <dgm:t>
        <a:bodyPr/>
        <a:lstStyle/>
        <a:p>
          <a:endParaRPr lang="es-DO"/>
        </a:p>
      </dgm:t>
    </dgm:pt>
    <dgm:pt modelId="{A5CD0FBA-101F-46EE-99C1-57E7AABE2591}" type="sibTrans" cxnId="{6E30877F-2FCB-468D-BF5A-CCA18BE4D762}">
      <dgm:prSet/>
      <dgm:spPr/>
      <dgm:t>
        <a:bodyPr/>
        <a:lstStyle/>
        <a:p>
          <a:endParaRPr lang="es-DO"/>
        </a:p>
      </dgm:t>
    </dgm:pt>
    <dgm:pt modelId="{C0B0514D-D99C-4640-BFA1-275ADAC3D350}">
      <dgm:prSet phldrT="[Text]"/>
      <dgm:spPr/>
      <dgm:t>
        <a:bodyPr/>
        <a:lstStyle/>
        <a:p>
          <a:r>
            <a:rPr lang="es-DO" dirty="0" smtClean="0"/>
            <a:t>- Enfoque basado en el Riesgo en una sola recomendación que se aplica trasversalmente y que prioriza la evaluación de riesgos a escala nacional.</a:t>
          </a:r>
          <a:endParaRPr lang="es-DO" dirty="0"/>
        </a:p>
      </dgm:t>
    </dgm:pt>
    <dgm:pt modelId="{99CEDAD2-C575-4FE1-9E60-5DA35D7BFE50}" type="parTrans" cxnId="{B512BF86-871A-4AAC-A0C3-93C60E099DDD}">
      <dgm:prSet/>
      <dgm:spPr/>
      <dgm:t>
        <a:bodyPr/>
        <a:lstStyle/>
        <a:p>
          <a:endParaRPr lang="es-DO"/>
        </a:p>
      </dgm:t>
    </dgm:pt>
    <dgm:pt modelId="{F23F67C9-DF4C-42B6-9C2A-104E628978FA}" type="sibTrans" cxnId="{B512BF86-871A-4AAC-A0C3-93C60E099DDD}">
      <dgm:prSet/>
      <dgm:spPr/>
      <dgm:t>
        <a:bodyPr/>
        <a:lstStyle/>
        <a:p>
          <a:endParaRPr lang="es-DO"/>
        </a:p>
      </dgm:t>
    </dgm:pt>
    <dgm:pt modelId="{5A1550DD-23C5-4F78-8AD3-C61884277363}" type="pres">
      <dgm:prSet presAssocID="{1A6DCAA9-6430-422F-95EB-BFADA653855D}" presName="Name0" presStyleCnt="0">
        <dgm:presLayoutVars>
          <dgm:chMax val="5"/>
          <dgm:chPref val="5"/>
          <dgm:dir/>
          <dgm:animLvl val="lvl"/>
        </dgm:presLayoutVars>
      </dgm:prSet>
      <dgm:spPr/>
    </dgm:pt>
    <dgm:pt modelId="{F34E2083-CCDC-47C1-8483-6BED6D927A82}" type="pres">
      <dgm:prSet presAssocID="{0809BCB7-2F82-4628-AC9F-0853B2FFE3A6}" presName="parentText1" presStyleLbl="node1" presStyleIdx="0" presStyleCnt="3">
        <dgm:presLayoutVars>
          <dgm:chMax/>
          <dgm:chPref val="3"/>
          <dgm:bulletEnabled val="1"/>
        </dgm:presLayoutVars>
      </dgm:prSet>
      <dgm:spPr/>
      <dgm:t>
        <a:bodyPr/>
        <a:lstStyle/>
        <a:p>
          <a:endParaRPr lang="es-DO"/>
        </a:p>
      </dgm:t>
    </dgm:pt>
    <dgm:pt modelId="{60CB996A-037F-457A-8984-E9D8459F1E4B}" type="pres">
      <dgm:prSet presAssocID="{0809BCB7-2F82-4628-AC9F-0853B2FFE3A6}" presName="childText1" presStyleLbl="solidAlignAcc1" presStyleIdx="0" presStyleCnt="3">
        <dgm:presLayoutVars>
          <dgm:chMax val="0"/>
          <dgm:chPref val="0"/>
          <dgm:bulletEnabled val="1"/>
        </dgm:presLayoutVars>
      </dgm:prSet>
      <dgm:spPr/>
      <dgm:t>
        <a:bodyPr/>
        <a:lstStyle/>
        <a:p>
          <a:endParaRPr lang="es-DO"/>
        </a:p>
      </dgm:t>
    </dgm:pt>
    <dgm:pt modelId="{E797D4F2-55AD-402C-9689-430A5F703BE8}" type="pres">
      <dgm:prSet presAssocID="{C602EA80-C4E8-48D2-B48E-E6E63C40B6B7}" presName="parentText2" presStyleLbl="node1" presStyleIdx="1" presStyleCnt="3">
        <dgm:presLayoutVars>
          <dgm:chMax/>
          <dgm:chPref val="3"/>
          <dgm:bulletEnabled val="1"/>
        </dgm:presLayoutVars>
      </dgm:prSet>
      <dgm:spPr/>
      <dgm:t>
        <a:bodyPr/>
        <a:lstStyle/>
        <a:p>
          <a:endParaRPr lang="es-DO"/>
        </a:p>
      </dgm:t>
    </dgm:pt>
    <dgm:pt modelId="{1EB8BD21-AE22-4E99-A541-988A721AAE77}" type="pres">
      <dgm:prSet presAssocID="{C602EA80-C4E8-48D2-B48E-E6E63C40B6B7}" presName="childText2" presStyleLbl="solidAlignAcc1" presStyleIdx="1" presStyleCnt="3">
        <dgm:presLayoutVars>
          <dgm:chMax val="0"/>
          <dgm:chPref val="0"/>
          <dgm:bulletEnabled val="1"/>
        </dgm:presLayoutVars>
      </dgm:prSet>
      <dgm:spPr/>
      <dgm:t>
        <a:bodyPr/>
        <a:lstStyle/>
        <a:p>
          <a:endParaRPr lang="es-DO"/>
        </a:p>
      </dgm:t>
    </dgm:pt>
    <dgm:pt modelId="{AEEB6364-3A5D-4D85-BF3E-4312256CA4F8}" type="pres">
      <dgm:prSet presAssocID="{0D8C991F-632A-4CBA-832B-18E2F6ECA122}" presName="parentText3" presStyleLbl="node1" presStyleIdx="2" presStyleCnt="3">
        <dgm:presLayoutVars>
          <dgm:chMax/>
          <dgm:chPref val="3"/>
          <dgm:bulletEnabled val="1"/>
        </dgm:presLayoutVars>
      </dgm:prSet>
      <dgm:spPr/>
    </dgm:pt>
    <dgm:pt modelId="{21EEC397-2AA1-45C5-9B02-603E3CF89AE1}" type="pres">
      <dgm:prSet presAssocID="{0D8C991F-632A-4CBA-832B-18E2F6ECA122}" presName="childText3" presStyleLbl="solidAlignAcc1" presStyleIdx="2" presStyleCnt="3">
        <dgm:presLayoutVars>
          <dgm:chMax val="0"/>
          <dgm:chPref val="0"/>
          <dgm:bulletEnabled val="1"/>
        </dgm:presLayoutVars>
      </dgm:prSet>
      <dgm:spPr/>
      <dgm:t>
        <a:bodyPr/>
        <a:lstStyle/>
        <a:p>
          <a:endParaRPr lang="es-DO"/>
        </a:p>
      </dgm:t>
    </dgm:pt>
  </dgm:ptLst>
  <dgm:cxnLst>
    <dgm:cxn modelId="{6E30877F-2FCB-468D-BF5A-CCA18BE4D762}" srcId="{1A6DCAA9-6430-422F-95EB-BFADA653855D}" destId="{0D8C991F-632A-4CBA-832B-18E2F6ECA122}" srcOrd="2" destOrd="0" parTransId="{C68C299C-3531-43E4-A2C1-F602C9426E3A}" sibTransId="{A5CD0FBA-101F-46EE-99C1-57E7AABE2591}"/>
    <dgm:cxn modelId="{5364D933-0124-4662-A7AA-26EA6A4D1BF3}" type="presOf" srcId="{0D8C991F-632A-4CBA-832B-18E2F6ECA122}" destId="{AEEB6364-3A5D-4D85-BF3E-4312256CA4F8}" srcOrd="0" destOrd="0" presId="urn:microsoft.com/office/officeart/2009/3/layout/IncreasingArrowsProcess"/>
    <dgm:cxn modelId="{B512BF86-871A-4AAC-A0C3-93C60E099DDD}" srcId="{0D8C991F-632A-4CBA-832B-18E2F6ECA122}" destId="{C0B0514D-D99C-4640-BFA1-275ADAC3D350}" srcOrd="0" destOrd="0" parTransId="{99CEDAD2-C575-4FE1-9E60-5DA35D7BFE50}" sibTransId="{F23F67C9-DF4C-42B6-9C2A-104E628978FA}"/>
    <dgm:cxn modelId="{6B996D97-F480-45AD-8AD1-BB765366837B}" type="presOf" srcId="{C602EA80-C4E8-48D2-B48E-E6E63C40B6B7}" destId="{E797D4F2-55AD-402C-9689-430A5F703BE8}" srcOrd="0" destOrd="0" presId="urn:microsoft.com/office/officeart/2009/3/layout/IncreasingArrowsProcess"/>
    <dgm:cxn modelId="{3C39A294-BAF1-4F15-A879-25BE348BBC83}" srcId="{1A6DCAA9-6430-422F-95EB-BFADA653855D}" destId="{C602EA80-C4E8-48D2-B48E-E6E63C40B6B7}" srcOrd="1" destOrd="0" parTransId="{7441CA9E-DAC9-458F-A711-2DFDD6D893AD}" sibTransId="{4B43457D-B1E0-4B65-A86B-9520817DE51F}"/>
    <dgm:cxn modelId="{DF81F969-8446-4810-AD36-61DECA047ABA}" type="presOf" srcId="{C0B0514D-D99C-4640-BFA1-275ADAC3D350}" destId="{21EEC397-2AA1-45C5-9B02-603E3CF89AE1}" srcOrd="0" destOrd="0" presId="urn:microsoft.com/office/officeart/2009/3/layout/IncreasingArrowsProcess"/>
    <dgm:cxn modelId="{361BF971-BC8A-4DEA-88AA-3CD419F53B37}" srcId="{C602EA80-C4E8-48D2-B48E-E6E63C40B6B7}" destId="{20C1424A-F87D-49D3-9B9C-0B8F8E3F281B}" srcOrd="0" destOrd="0" parTransId="{27EB8DC5-F839-479C-91A6-BD7E4FDFC135}" sibTransId="{FCB6FF94-F55E-4C0C-BE64-08C23CD1E950}"/>
    <dgm:cxn modelId="{159B3D49-601C-4477-B548-CD073755F098}" srcId="{1A6DCAA9-6430-422F-95EB-BFADA653855D}" destId="{0809BCB7-2F82-4628-AC9F-0853B2FFE3A6}" srcOrd="0" destOrd="0" parTransId="{78EBED2C-F384-4F52-A7ED-6EF6C1FEE05F}" sibTransId="{BFE258AE-AB45-4335-B485-E8EFEEC5D4E4}"/>
    <dgm:cxn modelId="{A3BF31B8-621B-471A-9176-3E7606188CFF}" type="presOf" srcId="{699FC561-5790-4B33-BC9A-9EF20D8E052D}" destId="{60CB996A-037F-457A-8984-E9D8459F1E4B}" srcOrd="0" destOrd="0" presId="urn:microsoft.com/office/officeart/2009/3/layout/IncreasingArrowsProcess"/>
    <dgm:cxn modelId="{06DE53F8-F069-4FEB-A0AF-128AC17D8DA6}" type="presOf" srcId="{0809BCB7-2F82-4628-AC9F-0853B2FFE3A6}" destId="{F34E2083-CCDC-47C1-8483-6BED6D927A82}" srcOrd="0" destOrd="0" presId="urn:microsoft.com/office/officeart/2009/3/layout/IncreasingArrowsProcess"/>
    <dgm:cxn modelId="{B13D591F-D17F-4A01-9B62-611EF0BC3ADA}" srcId="{0809BCB7-2F82-4628-AC9F-0853B2FFE3A6}" destId="{699FC561-5790-4B33-BC9A-9EF20D8E052D}" srcOrd="0" destOrd="0" parTransId="{2493EA3A-D9D7-4484-9408-625FCD5C544E}" sibTransId="{88DC02CF-989C-41E4-9B79-0862B2465F0D}"/>
    <dgm:cxn modelId="{88A89D41-74F9-4AEA-9588-D0A2CCDBDBF2}" type="presOf" srcId="{20C1424A-F87D-49D3-9B9C-0B8F8E3F281B}" destId="{1EB8BD21-AE22-4E99-A541-988A721AAE77}" srcOrd="0" destOrd="0" presId="urn:microsoft.com/office/officeart/2009/3/layout/IncreasingArrowsProcess"/>
    <dgm:cxn modelId="{2647B07E-E7EF-4DBC-A4ED-36A22DE04694}" type="presOf" srcId="{1A6DCAA9-6430-422F-95EB-BFADA653855D}" destId="{5A1550DD-23C5-4F78-8AD3-C61884277363}" srcOrd="0" destOrd="0" presId="urn:microsoft.com/office/officeart/2009/3/layout/IncreasingArrowsProcess"/>
    <dgm:cxn modelId="{4765290A-D011-43C6-ADB1-C6356F1171F9}" type="presParOf" srcId="{5A1550DD-23C5-4F78-8AD3-C61884277363}" destId="{F34E2083-CCDC-47C1-8483-6BED6D927A82}" srcOrd="0" destOrd="0" presId="urn:microsoft.com/office/officeart/2009/3/layout/IncreasingArrowsProcess"/>
    <dgm:cxn modelId="{FE953932-F03F-434A-8F3C-1E8C6533CBDD}" type="presParOf" srcId="{5A1550DD-23C5-4F78-8AD3-C61884277363}" destId="{60CB996A-037F-457A-8984-E9D8459F1E4B}" srcOrd="1" destOrd="0" presId="urn:microsoft.com/office/officeart/2009/3/layout/IncreasingArrowsProcess"/>
    <dgm:cxn modelId="{2072CA3A-1079-4A1D-B360-EFF476C787C6}" type="presParOf" srcId="{5A1550DD-23C5-4F78-8AD3-C61884277363}" destId="{E797D4F2-55AD-402C-9689-430A5F703BE8}" srcOrd="2" destOrd="0" presId="urn:microsoft.com/office/officeart/2009/3/layout/IncreasingArrowsProcess"/>
    <dgm:cxn modelId="{BD5B6831-412B-48F6-92CC-F201EF5FE645}" type="presParOf" srcId="{5A1550DD-23C5-4F78-8AD3-C61884277363}" destId="{1EB8BD21-AE22-4E99-A541-988A721AAE77}" srcOrd="3" destOrd="0" presId="urn:microsoft.com/office/officeart/2009/3/layout/IncreasingArrowsProcess"/>
    <dgm:cxn modelId="{69F8942C-D43B-4B95-B6E7-8F3FC5C1E91A}" type="presParOf" srcId="{5A1550DD-23C5-4F78-8AD3-C61884277363}" destId="{AEEB6364-3A5D-4D85-BF3E-4312256CA4F8}" srcOrd="4" destOrd="0" presId="urn:microsoft.com/office/officeart/2009/3/layout/IncreasingArrowsProcess"/>
    <dgm:cxn modelId="{7827D27F-6347-4591-85FF-F15E64EAA12E}" type="presParOf" srcId="{5A1550DD-23C5-4F78-8AD3-C61884277363}" destId="{21EEC397-2AA1-45C5-9B02-603E3CF89AE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F8BA5-393C-431D-8E67-EFCF771D2EF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DO"/>
        </a:p>
      </dgm:t>
    </dgm:pt>
    <dgm:pt modelId="{9FB5AE58-2263-4D66-BF83-595FA238D24D}">
      <dgm:prSet phldrT="[Text]"/>
      <dgm:spPr/>
      <dgm:t>
        <a:bodyPr/>
        <a:lstStyle/>
        <a:p>
          <a:r>
            <a:rPr lang="es-DO" b="1" dirty="0" smtClean="0"/>
            <a:t>Programa de Cumplimiento</a:t>
          </a:r>
          <a:endParaRPr lang="es-DO" dirty="0"/>
        </a:p>
      </dgm:t>
    </dgm:pt>
    <dgm:pt modelId="{511713F1-911B-4D86-A023-6758C110083B}" type="parTrans" cxnId="{D400B4B6-3791-4331-9B46-6E2901B94214}">
      <dgm:prSet/>
      <dgm:spPr/>
      <dgm:t>
        <a:bodyPr/>
        <a:lstStyle/>
        <a:p>
          <a:endParaRPr lang="es-DO"/>
        </a:p>
      </dgm:t>
    </dgm:pt>
    <dgm:pt modelId="{90F30ACC-A482-4BC6-AAF4-03F43F9CFF6F}" type="sibTrans" cxnId="{D400B4B6-3791-4331-9B46-6E2901B94214}">
      <dgm:prSet/>
      <dgm:spPr/>
      <dgm:t>
        <a:bodyPr/>
        <a:lstStyle/>
        <a:p>
          <a:endParaRPr lang="es-DO"/>
        </a:p>
      </dgm:t>
    </dgm:pt>
    <dgm:pt modelId="{E89E1620-4F80-4D08-BB1E-365568037C43}">
      <dgm:prSet phldrT="[Text]" custT="1"/>
      <dgm:spPr/>
      <dgm:t>
        <a:bodyPr/>
        <a:lstStyle/>
        <a:p>
          <a:r>
            <a:rPr lang="es-DO" sz="1800" dirty="0" smtClean="0"/>
            <a:t>Adoptar, desarrollar y ejecutar un </a:t>
          </a:r>
          <a:r>
            <a:rPr lang="es-DO" sz="1800" b="1" dirty="0" smtClean="0"/>
            <a:t>programa de cumplimiento</a:t>
          </a:r>
          <a:r>
            <a:rPr lang="es-DO" sz="1800" dirty="0" smtClean="0"/>
            <a:t> basado en riesgo, adecuado a la organización, estructura, recursos y complejidad de las operaciones que realicen.</a:t>
          </a:r>
          <a:endParaRPr lang="es-DO" sz="1800" dirty="0"/>
        </a:p>
      </dgm:t>
    </dgm:pt>
    <dgm:pt modelId="{744363C5-AAF6-4326-9A4E-F55EAFCA4F89}" type="parTrans" cxnId="{E6F62818-7057-4F33-8530-AEBC9A665DCF}">
      <dgm:prSet/>
      <dgm:spPr/>
      <dgm:t>
        <a:bodyPr/>
        <a:lstStyle/>
        <a:p>
          <a:endParaRPr lang="es-DO"/>
        </a:p>
      </dgm:t>
    </dgm:pt>
    <dgm:pt modelId="{0362B275-F1CE-483B-82A2-A1CF804B6A78}" type="sibTrans" cxnId="{E6F62818-7057-4F33-8530-AEBC9A665DCF}">
      <dgm:prSet/>
      <dgm:spPr/>
      <dgm:t>
        <a:bodyPr/>
        <a:lstStyle/>
        <a:p>
          <a:endParaRPr lang="es-DO"/>
        </a:p>
      </dgm:t>
    </dgm:pt>
    <dgm:pt modelId="{4145C074-EAAE-4760-A63B-17FDE04A27D3}">
      <dgm:prSet phldrT="[Text]"/>
      <dgm:spPr/>
      <dgm:t>
        <a:bodyPr/>
        <a:lstStyle/>
        <a:p>
          <a:r>
            <a:rPr lang="es-DO" dirty="0" smtClean="0"/>
            <a:t>Políticas y Procedimientos</a:t>
          </a:r>
          <a:endParaRPr lang="es-DO" dirty="0"/>
        </a:p>
      </dgm:t>
    </dgm:pt>
    <dgm:pt modelId="{D27CDC19-5CBD-4B39-9C01-C92702B570AB}" type="parTrans" cxnId="{0868926C-3465-422C-A851-74FD5C830537}">
      <dgm:prSet/>
      <dgm:spPr/>
      <dgm:t>
        <a:bodyPr/>
        <a:lstStyle/>
        <a:p>
          <a:endParaRPr lang="es-DO"/>
        </a:p>
      </dgm:t>
    </dgm:pt>
    <dgm:pt modelId="{CC45BD83-F07B-467F-A678-18113E92AE7F}" type="sibTrans" cxnId="{0868926C-3465-422C-A851-74FD5C830537}">
      <dgm:prSet/>
      <dgm:spPr/>
      <dgm:t>
        <a:bodyPr/>
        <a:lstStyle/>
        <a:p>
          <a:endParaRPr lang="es-DO"/>
        </a:p>
      </dgm:t>
    </dgm:pt>
    <dgm:pt modelId="{D449673E-77FF-4052-84E5-986CD1CE3605}">
      <dgm:prSet phldrT="[Text]" custT="1"/>
      <dgm:spPr/>
      <dgm:t>
        <a:bodyPr/>
        <a:lstStyle/>
        <a:p>
          <a:r>
            <a:rPr lang="es-DO" sz="1800" dirty="0" smtClean="0"/>
            <a:t>Desarrollar políticas y procedimientos que incluyan una debida diligencia </a:t>
          </a:r>
          <a:r>
            <a:rPr lang="es-DO" sz="1800" b="1" dirty="0" smtClean="0"/>
            <a:t>basada en riesgo</a:t>
          </a:r>
          <a:r>
            <a:rPr lang="es-DO" sz="1800" dirty="0" smtClean="0"/>
            <a:t>, considerando para ello medidas simplificadas, ampliadas o reforzadas .</a:t>
          </a:r>
          <a:endParaRPr lang="es-DO" sz="1800" dirty="0"/>
        </a:p>
      </dgm:t>
    </dgm:pt>
    <dgm:pt modelId="{B14D0063-A976-4290-885B-40C3D6730EE3}" type="parTrans" cxnId="{01808740-6221-41A7-A54B-F0F82F0B1B84}">
      <dgm:prSet/>
      <dgm:spPr/>
      <dgm:t>
        <a:bodyPr/>
        <a:lstStyle/>
        <a:p>
          <a:endParaRPr lang="es-DO"/>
        </a:p>
      </dgm:t>
    </dgm:pt>
    <dgm:pt modelId="{D691FB2E-993F-4719-A530-A994C4BE46AA}" type="sibTrans" cxnId="{01808740-6221-41A7-A54B-F0F82F0B1B84}">
      <dgm:prSet/>
      <dgm:spPr/>
      <dgm:t>
        <a:bodyPr/>
        <a:lstStyle/>
        <a:p>
          <a:endParaRPr lang="es-DO"/>
        </a:p>
      </dgm:t>
    </dgm:pt>
    <dgm:pt modelId="{50CF9F49-A85A-4CB9-A552-6077A04CB5D6}">
      <dgm:prSet phldrT="[Text]"/>
      <dgm:spPr/>
      <dgm:t>
        <a:bodyPr/>
        <a:lstStyle/>
        <a:p>
          <a:r>
            <a:rPr lang="es-DO" dirty="0" smtClean="0"/>
            <a:t>Gestión de Riesgos</a:t>
          </a:r>
          <a:endParaRPr lang="es-DO" dirty="0"/>
        </a:p>
      </dgm:t>
    </dgm:pt>
    <dgm:pt modelId="{977B66A1-5945-4EA8-9CF9-C8444456A603}" type="parTrans" cxnId="{FCA03575-4D0D-4C7A-80BF-0001D429E99A}">
      <dgm:prSet/>
      <dgm:spPr/>
      <dgm:t>
        <a:bodyPr/>
        <a:lstStyle/>
        <a:p>
          <a:endParaRPr lang="es-DO"/>
        </a:p>
      </dgm:t>
    </dgm:pt>
    <dgm:pt modelId="{27D1860B-9E8A-415F-8CF9-FAE612598DA6}" type="sibTrans" cxnId="{FCA03575-4D0D-4C7A-80BF-0001D429E99A}">
      <dgm:prSet/>
      <dgm:spPr/>
      <dgm:t>
        <a:bodyPr/>
        <a:lstStyle/>
        <a:p>
          <a:endParaRPr lang="es-DO"/>
        </a:p>
      </dgm:t>
    </dgm:pt>
    <dgm:pt modelId="{4CAEA3BA-83BE-4FEF-8D6E-7E940C6E3245}">
      <dgm:prSet phldrT="[Text]"/>
      <dgm:spPr/>
      <dgm:t>
        <a:bodyPr/>
        <a:lstStyle/>
        <a:p>
          <a:r>
            <a:rPr lang="es-DO" dirty="0" smtClean="0"/>
            <a:t>Implementar una metodología que les permita, de manera oportuna, identificar, medir, controlar, mitigar y monitorear los eventos potenciales de riesgos de lavado de activos y financiamiento al terrorismo. En dicha metodología se debe incorporar factores o variables de riesgo como: </a:t>
          </a:r>
          <a:r>
            <a:rPr lang="es-DO" b="1" dirty="0" smtClean="0"/>
            <a:t>los clientes, productos y/o servicios, áreas geográficas y canales de distribución.</a:t>
          </a:r>
          <a:endParaRPr lang="es-DO" b="1" dirty="0"/>
        </a:p>
      </dgm:t>
    </dgm:pt>
    <dgm:pt modelId="{A929AC57-C4CA-49BA-A525-B7701D85C862}" type="parTrans" cxnId="{ED3AFEDD-590B-458B-AD99-E9211F445204}">
      <dgm:prSet/>
      <dgm:spPr/>
      <dgm:t>
        <a:bodyPr/>
        <a:lstStyle/>
        <a:p>
          <a:endParaRPr lang="es-DO"/>
        </a:p>
      </dgm:t>
    </dgm:pt>
    <dgm:pt modelId="{E6B99F85-DD93-47AE-8E50-7C45AB17F1FD}" type="sibTrans" cxnId="{ED3AFEDD-590B-458B-AD99-E9211F445204}">
      <dgm:prSet/>
      <dgm:spPr/>
      <dgm:t>
        <a:bodyPr/>
        <a:lstStyle/>
        <a:p>
          <a:endParaRPr lang="es-DO"/>
        </a:p>
      </dgm:t>
    </dgm:pt>
    <dgm:pt modelId="{2CD01725-02EE-4CC5-BCE7-56E401196460}" type="pres">
      <dgm:prSet presAssocID="{5CFF8BA5-393C-431D-8E67-EFCF771D2EFD}" presName="linearFlow" presStyleCnt="0">
        <dgm:presLayoutVars>
          <dgm:dir/>
          <dgm:animLvl val="lvl"/>
          <dgm:resizeHandles val="exact"/>
        </dgm:presLayoutVars>
      </dgm:prSet>
      <dgm:spPr/>
    </dgm:pt>
    <dgm:pt modelId="{4A39A6E3-379D-4574-AEBB-F8E4593C2623}" type="pres">
      <dgm:prSet presAssocID="{9FB5AE58-2263-4D66-BF83-595FA238D24D}" presName="composite" presStyleCnt="0"/>
      <dgm:spPr/>
    </dgm:pt>
    <dgm:pt modelId="{A166C237-46DB-4E1D-9F04-4382154DAC68}" type="pres">
      <dgm:prSet presAssocID="{9FB5AE58-2263-4D66-BF83-595FA238D24D}" presName="parentText" presStyleLbl="alignNode1" presStyleIdx="0" presStyleCnt="3">
        <dgm:presLayoutVars>
          <dgm:chMax val="1"/>
          <dgm:bulletEnabled val="1"/>
        </dgm:presLayoutVars>
      </dgm:prSet>
      <dgm:spPr/>
      <dgm:t>
        <a:bodyPr/>
        <a:lstStyle/>
        <a:p>
          <a:endParaRPr lang="es-DO"/>
        </a:p>
      </dgm:t>
    </dgm:pt>
    <dgm:pt modelId="{78E2EDD8-944C-4250-BEFE-2B9EDF76B618}" type="pres">
      <dgm:prSet presAssocID="{9FB5AE58-2263-4D66-BF83-595FA238D24D}" presName="descendantText" presStyleLbl="alignAcc1" presStyleIdx="0" presStyleCnt="3">
        <dgm:presLayoutVars>
          <dgm:bulletEnabled val="1"/>
        </dgm:presLayoutVars>
      </dgm:prSet>
      <dgm:spPr/>
      <dgm:t>
        <a:bodyPr/>
        <a:lstStyle/>
        <a:p>
          <a:endParaRPr lang="es-DO"/>
        </a:p>
      </dgm:t>
    </dgm:pt>
    <dgm:pt modelId="{D6A833BC-D6AB-44BC-A91F-B7DF2C00C449}" type="pres">
      <dgm:prSet presAssocID="{90F30ACC-A482-4BC6-AAF4-03F43F9CFF6F}" presName="sp" presStyleCnt="0"/>
      <dgm:spPr/>
    </dgm:pt>
    <dgm:pt modelId="{54394418-2D1A-40BD-8F68-8790A0E96484}" type="pres">
      <dgm:prSet presAssocID="{4145C074-EAAE-4760-A63B-17FDE04A27D3}" presName="composite" presStyleCnt="0"/>
      <dgm:spPr/>
    </dgm:pt>
    <dgm:pt modelId="{29F8ED94-0DCB-4439-BEBE-6F0B5C5EECDF}" type="pres">
      <dgm:prSet presAssocID="{4145C074-EAAE-4760-A63B-17FDE04A27D3}" presName="parentText" presStyleLbl="alignNode1" presStyleIdx="1" presStyleCnt="3">
        <dgm:presLayoutVars>
          <dgm:chMax val="1"/>
          <dgm:bulletEnabled val="1"/>
        </dgm:presLayoutVars>
      </dgm:prSet>
      <dgm:spPr/>
      <dgm:t>
        <a:bodyPr/>
        <a:lstStyle/>
        <a:p>
          <a:endParaRPr lang="es-DO"/>
        </a:p>
      </dgm:t>
    </dgm:pt>
    <dgm:pt modelId="{DC0EF3B0-5E82-4C35-A7A3-99C2E4F146EA}" type="pres">
      <dgm:prSet presAssocID="{4145C074-EAAE-4760-A63B-17FDE04A27D3}" presName="descendantText" presStyleLbl="alignAcc1" presStyleIdx="1" presStyleCnt="3">
        <dgm:presLayoutVars>
          <dgm:bulletEnabled val="1"/>
        </dgm:presLayoutVars>
      </dgm:prSet>
      <dgm:spPr/>
      <dgm:t>
        <a:bodyPr/>
        <a:lstStyle/>
        <a:p>
          <a:endParaRPr lang="es-DO"/>
        </a:p>
      </dgm:t>
    </dgm:pt>
    <dgm:pt modelId="{478539C7-ED0F-4114-9043-F32B186600EE}" type="pres">
      <dgm:prSet presAssocID="{CC45BD83-F07B-467F-A678-18113E92AE7F}" presName="sp" presStyleCnt="0"/>
      <dgm:spPr/>
    </dgm:pt>
    <dgm:pt modelId="{5E95A685-BD0A-42C5-B505-342B0ED5490A}" type="pres">
      <dgm:prSet presAssocID="{50CF9F49-A85A-4CB9-A552-6077A04CB5D6}" presName="composite" presStyleCnt="0"/>
      <dgm:spPr/>
    </dgm:pt>
    <dgm:pt modelId="{3F439C52-0E7F-44DA-916D-CDAAA798F305}" type="pres">
      <dgm:prSet presAssocID="{50CF9F49-A85A-4CB9-A552-6077A04CB5D6}" presName="parentText" presStyleLbl="alignNode1" presStyleIdx="2" presStyleCnt="3">
        <dgm:presLayoutVars>
          <dgm:chMax val="1"/>
          <dgm:bulletEnabled val="1"/>
        </dgm:presLayoutVars>
      </dgm:prSet>
      <dgm:spPr/>
      <dgm:t>
        <a:bodyPr/>
        <a:lstStyle/>
        <a:p>
          <a:endParaRPr lang="es-DO"/>
        </a:p>
      </dgm:t>
    </dgm:pt>
    <dgm:pt modelId="{4F7DA874-3696-4713-B9CD-58FE77E48C40}" type="pres">
      <dgm:prSet presAssocID="{50CF9F49-A85A-4CB9-A552-6077A04CB5D6}" presName="descendantText" presStyleLbl="alignAcc1" presStyleIdx="2" presStyleCnt="3">
        <dgm:presLayoutVars>
          <dgm:bulletEnabled val="1"/>
        </dgm:presLayoutVars>
      </dgm:prSet>
      <dgm:spPr/>
      <dgm:t>
        <a:bodyPr/>
        <a:lstStyle/>
        <a:p>
          <a:endParaRPr lang="es-DO"/>
        </a:p>
      </dgm:t>
    </dgm:pt>
  </dgm:ptLst>
  <dgm:cxnLst>
    <dgm:cxn modelId="{FCA03575-4D0D-4C7A-80BF-0001D429E99A}" srcId="{5CFF8BA5-393C-431D-8E67-EFCF771D2EFD}" destId="{50CF9F49-A85A-4CB9-A552-6077A04CB5D6}" srcOrd="2" destOrd="0" parTransId="{977B66A1-5945-4EA8-9CF9-C8444456A603}" sibTransId="{27D1860B-9E8A-415F-8CF9-FAE612598DA6}"/>
    <dgm:cxn modelId="{85D85047-1A76-4CE2-A024-8F4B55DAF261}" type="presOf" srcId="{E89E1620-4F80-4D08-BB1E-365568037C43}" destId="{78E2EDD8-944C-4250-BEFE-2B9EDF76B618}" srcOrd="0" destOrd="0" presId="urn:microsoft.com/office/officeart/2005/8/layout/chevron2"/>
    <dgm:cxn modelId="{A30CD8F1-3E5F-4F67-AE0B-F57F9E599042}" type="presOf" srcId="{4CAEA3BA-83BE-4FEF-8D6E-7E940C6E3245}" destId="{4F7DA874-3696-4713-B9CD-58FE77E48C40}" srcOrd="0" destOrd="0" presId="urn:microsoft.com/office/officeart/2005/8/layout/chevron2"/>
    <dgm:cxn modelId="{BD2C64AF-A3ED-47F2-95BC-F8FE020784D4}" type="presOf" srcId="{5CFF8BA5-393C-431D-8E67-EFCF771D2EFD}" destId="{2CD01725-02EE-4CC5-BCE7-56E401196460}" srcOrd="0" destOrd="0" presId="urn:microsoft.com/office/officeart/2005/8/layout/chevron2"/>
    <dgm:cxn modelId="{17B3EE02-67CD-4F59-B879-56CFA9722329}" type="presOf" srcId="{4145C074-EAAE-4760-A63B-17FDE04A27D3}" destId="{29F8ED94-0DCB-4439-BEBE-6F0B5C5EECDF}" srcOrd="0" destOrd="0" presId="urn:microsoft.com/office/officeart/2005/8/layout/chevron2"/>
    <dgm:cxn modelId="{A296240B-961C-4E20-BF87-32D1B505AD30}" type="presOf" srcId="{D449673E-77FF-4052-84E5-986CD1CE3605}" destId="{DC0EF3B0-5E82-4C35-A7A3-99C2E4F146EA}" srcOrd="0" destOrd="0" presId="urn:microsoft.com/office/officeart/2005/8/layout/chevron2"/>
    <dgm:cxn modelId="{D400B4B6-3791-4331-9B46-6E2901B94214}" srcId="{5CFF8BA5-393C-431D-8E67-EFCF771D2EFD}" destId="{9FB5AE58-2263-4D66-BF83-595FA238D24D}" srcOrd="0" destOrd="0" parTransId="{511713F1-911B-4D86-A023-6758C110083B}" sibTransId="{90F30ACC-A482-4BC6-AAF4-03F43F9CFF6F}"/>
    <dgm:cxn modelId="{DCC997CE-FDA9-4678-82FD-03EBAC35F931}" type="presOf" srcId="{9FB5AE58-2263-4D66-BF83-595FA238D24D}" destId="{A166C237-46DB-4E1D-9F04-4382154DAC68}" srcOrd="0" destOrd="0" presId="urn:microsoft.com/office/officeart/2005/8/layout/chevron2"/>
    <dgm:cxn modelId="{ED3AFEDD-590B-458B-AD99-E9211F445204}" srcId="{50CF9F49-A85A-4CB9-A552-6077A04CB5D6}" destId="{4CAEA3BA-83BE-4FEF-8D6E-7E940C6E3245}" srcOrd="0" destOrd="0" parTransId="{A929AC57-C4CA-49BA-A525-B7701D85C862}" sibTransId="{E6B99F85-DD93-47AE-8E50-7C45AB17F1FD}"/>
    <dgm:cxn modelId="{0E9AB716-636F-483E-9691-1EF12E00E8C2}" type="presOf" srcId="{50CF9F49-A85A-4CB9-A552-6077A04CB5D6}" destId="{3F439C52-0E7F-44DA-916D-CDAAA798F305}" srcOrd="0" destOrd="0" presId="urn:microsoft.com/office/officeart/2005/8/layout/chevron2"/>
    <dgm:cxn modelId="{E6F62818-7057-4F33-8530-AEBC9A665DCF}" srcId="{9FB5AE58-2263-4D66-BF83-595FA238D24D}" destId="{E89E1620-4F80-4D08-BB1E-365568037C43}" srcOrd="0" destOrd="0" parTransId="{744363C5-AAF6-4326-9A4E-F55EAFCA4F89}" sibTransId="{0362B275-F1CE-483B-82A2-A1CF804B6A78}"/>
    <dgm:cxn modelId="{0868926C-3465-422C-A851-74FD5C830537}" srcId="{5CFF8BA5-393C-431D-8E67-EFCF771D2EFD}" destId="{4145C074-EAAE-4760-A63B-17FDE04A27D3}" srcOrd="1" destOrd="0" parTransId="{D27CDC19-5CBD-4B39-9C01-C92702B570AB}" sibTransId="{CC45BD83-F07B-467F-A678-18113E92AE7F}"/>
    <dgm:cxn modelId="{01808740-6221-41A7-A54B-F0F82F0B1B84}" srcId="{4145C074-EAAE-4760-A63B-17FDE04A27D3}" destId="{D449673E-77FF-4052-84E5-986CD1CE3605}" srcOrd="0" destOrd="0" parTransId="{B14D0063-A976-4290-885B-40C3D6730EE3}" sibTransId="{D691FB2E-993F-4719-A530-A994C4BE46AA}"/>
    <dgm:cxn modelId="{2850488F-84D5-432E-8BEE-3989F43128F2}" type="presParOf" srcId="{2CD01725-02EE-4CC5-BCE7-56E401196460}" destId="{4A39A6E3-379D-4574-AEBB-F8E4593C2623}" srcOrd="0" destOrd="0" presId="urn:microsoft.com/office/officeart/2005/8/layout/chevron2"/>
    <dgm:cxn modelId="{B27D928F-4B0C-4E83-92F3-78FA043B4B99}" type="presParOf" srcId="{4A39A6E3-379D-4574-AEBB-F8E4593C2623}" destId="{A166C237-46DB-4E1D-9F04-4382154DAC68}" srcOrd="0" destOrd="0" presId="urn:microsoft.com/office/officeart/2005/8/layout/chevron2"/>
    <dgm:cxn modelId="{7CDD7233-D537-4D39-A4C2-8EEF0CECCB34}" type="presParOf" srcId="{4A39A6E3-379D-4574-AEBB-F8E4593C2623}" destId="{78E2EDD8-944C-4250-BEFE-2B9EDF76B618}" srcOrd="1" destOrd="0" presId="urn:microsoft.com/office/officeart/2005/8/layout/chevron2"/>
    <dgm:cxn modelId="{ED0E2B78-2FBF-48FC-95F3-1CC26A5A5EE7}" type="presParOf" srcId="{2CD01725-02EE-4CC5-BCE7-56E401196460}" destId="{D6A833BC-D6AB-44BC-A91F-B7DF2C00C449}" srcOrd="1" destOrd="0" presId="urn:microsoft.com/office/officeart/2005/8/layout/chevron2"/>
    <dgm:cxn modelId="{156309FD-6CBE-45D1-B218-36AA79E0073B}" type="presParOf" srcId="{2CD01725-02EE-4CC5-BCE7-56E401196460}" destId="{54394418-2D1A-40BD-8F68-8790A0E96484}" srcOrd="2" destOrd="0" presId="urn:microsoft.com/office/officeart/2005/8/layout/chevron2"/>
    <dgm:cxn modelId="{221173EA-9E2B-4EFF-B618-E5DF9BBECB37}" type="presParOf" srcId="{54394418-2D1A-40BD-8F68-8790A0E96484}" destId="{29F8ED94-0DCB-4439-BEBE-6F0B5C5EECDF}" srcOrd="0" destOrd="0" presId="urn:microsoft.com/office/officeart/2005/8/layout/chevron2"/>
    <dgm:cxn modelId="{EE698DD2-0BE2-44BC-A4EB-A00853E840D5}" type="presParOf" srcId="{54394418-2D1A-40BD-8F68-8790A0E96484}" destId="{DC0EF3B0-5E82-4C35-A7A3-99C2E4F146EA}" srcOrd="1" destOrd="0" presId="urn:microsoft.com/office/officeart/2005/8/layout/chevron2"/>
    <dgm:cxn modelId="{01F9BCBC-DC2F-4911-8ADE-B8ED87D782C7}" type="presParOf" srcId="{2CD01725-02EE-4CC5-BCE7-56E401196460}" destId="{478539C7-ED0F-4114-9043-F32B186600EE}" srcOrd="3" destOrd="0" presId="urn:microsoft.com/office/officeart/2005/8/layout/chevron2"/>
    <dgm:cxn modelId="{C321D4DD-2950-42AA-B025-823A4D7BBEE7}" type="presParOf" srcId="{2CD01725-02EE-4CC5-BCE7-56E401196460}" destId="{5E95A685-BD0A-42C5-B505-342B0ED5490A}" srcOrd="4" destOrd="0" presId="urn:microsoft.com/office/officeart/2005/8/layout/chevron2"/>
    <dgm:cxn modelId="{A11AC358-FCB7-4D82-B87B-FF4467B10CB1}" type="presParOf" srcId="{5E95A685-BD0A-42C5-B505-342B0ED5490A}" destId="{3F439C52-0E7F-44DA-916D-CDAAA798F305}" srcOrd="0" destOrd="0" presId="urn:microsoft.com/office/officeart/2005/8/layout/chevron2"/>
    <dgm:cxn modelId="{117C0660-FA1C-43B8-BE20-B3978797D19C}" type="presParOf" srcId="{5E95A685-BD0A-42C5-B505-342B0ED5490A}" destId="{4F7DA874-3696-4713-B9CD-58FE77E48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E2083-CCDC-47C1-8483-6BED6D927A82}">
      <dsp:nvSpPr>
        <dsp:cNvPr id="0" name=""/>
        <dsp:cNvSpPr/>
      </dsp:nvSpPr>
      <dsp:spPr>
        <a:xfrm>
          <a:off x="0" y="234540"/>
          <a:ext cx="8915400" cy="129842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24" numCol="1" spcCol="1270" anchor="ctr" anchorCtr="0">
          <a:noAutofit/>
        </a:bodyPr>
        <a:lstStyle/>
        <a:p>
          <a:pPr lvl="0" algn="l" defTabSz="1066800">
            <a:lnSpc>
              <a:spcPct val="90000"/>
            </a:lnSpc>
            <a:spcBef>
              <a:spcPct val="0"/>
            </a:spcBef>
            <a:spcAft>
              <a:spcPct val="35000"/>
            </a:spcAft>
          </a:pPr>
          <a:r>
            <a:rPr lang="es-DO" sz="2400" kern="1200" dirty="0" smtClean="0"/>
            <a:t>1ra. Etapa 1990-2001</a:t>
          </a:r>
          <a:endParaRPr lang="es-DO" sz="2400" kern="1200" dirty="0"/>
        </a:p>
      </dsp:txBody>
      <dsp:txXfrm>
        <a:off x="0" y="559145"/>
        <a:ext cx="8590795" cy="649211"/>
      </dsp:txXfrm>
    </dsp:sp>
    <dsp:sp modelId="{60CB996A-037F-457A-8984-E9D8459F1E4B}">
      <dsp:nvSpPr>
        <dsp:cNvPr id="0" name=""/>
        <dsp:cNvSpPr/>
      </dsp:nvSpPr>
      <dsp:spPr>
        <a:xfrm>
          <a:off x="0" y="1235811"/>
          <a:ext cx="2745943" cy="2501238"/>
        </a:xfrm>
        <a:prstGeom prst="rect">
          <a:avLst/>
        </a:prstGeom>
        <a:solidFill>
          <a:schemeClr val="lt1">
            <a:hueOff val="0"/>
            <a:satOff val="0"/>
            <a:lumOff val="0"/>
            <a:alphaOff val="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s-DO" sz="2100" kern="1200" dirty="0" smtClean="0"/>
            <a:t>- Utilización del sistema bancario y otras instituciones financieras para el blanqueo de capitales derivado del narcotráfico.</a:t>
          </a:r>
          <a:endParaRPr lang="es-DO" sz="2100" kern="1200" dirty="0"/>
        </a:p>
      </dsp:txBody>
      <dsp:txXfrm>
        <a:off x="0" y="1235811"/>
        <a:ext cx="2745943" cy="2501238"/>
      </dsp:txXfrm>
    </dsp:sp>
    <dsp:sp modelId="{E797D4F2-55AD-402C-9689-430A5F703BE8}">
      <dsp:nvSpPr>
        <dsp:cNvPr id="0" name=""/>
        <dsp:cNvSpPr/>
      </dsp:nvSpPr>
      <dsp:spPr>
        <a:xfrm>
          <a:off x="2745943" y="667348"/>
          <a:ext cx="6169456" cy="129842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24" numCol="1" spcCol="1270" anchor="ctr" anchorCtr="0">
          <a:noAutofit/>
        </a:bodyPr>
        <a:lstStyle/>
        <a:p>
          <a:pPr lvl="0" algn="l" defTabSz="1066800">
            <a:lnSpc>
              <a:spcPct val="90000"/>
            </a:lnSpc>
            <a:spcBef>
              <a:spcPct val="0"/>
            </a:spcBef>
            <a:spcAft>
              <a:spcPct val="35000"/>
            </a:spcAft>
          </a:pPr>
          <a:r>
            <a:rPr lang="es-DO" sz="2400" kern="1200" dirty="0" smtClean="0"/>
            <a:t>2da. Etapa 2002-2011</a:t>
          </a:r>
          <a:endParaRPr lang="es-DO" sz="2400" kern="1200" dirty="0"/>
        </a:p>
      </dsp:txBody>
      <dsp:txXfrm>
        <a:off x="2745943" y="991953"/>
        <a:ext cx="5844851" cy="649211"/>
      </dsp:txXfrm>
    </dsp:sp>
    <dsp:sp modelId="{1EB8BD21-AE22-4E99-A541-988A721AAE77}">
      <dsp:nvSpPr>
        <dsp:cNvPr id="0" name=""/>
        <dsp:cNvSpPr/>
      </dsp:nvSpPr>
      <dsp:spPr>
        <a:xfrm>
          <a:off x="2745943" y="1668618"/>
          <a:ext cx="2745943" cy="2501238"/>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DO" sz="2100" b="0" i="0" kern="1200" dirty="0" smtClean="0"/>
            <a:t>- Evolución del lavado de activos y sus técnicas para ampliar el espectro de financiación sobre actos y organizaciones terroristas. </a:t>
          </a:r>
          <a:endParaRPr lang="es-DO" sz="2100" kern="1200" dirty="0"/>
        </a:p>
      </dsp:txBody>
      <dsp:txXfrm>
        <a:off x="2745943" y="1668618"/>
        <a:ext cx="2745943" cy="2501238"/>
      </dsp:txXfrm>
    </dsp:sp>
    <dsp:sp modelId="{AEEB6364-3A5D-4D85-BF3E-4312256CA4F8}">
      <dsp:nvSpPr>
        <dsp:cNvPr id="0" name=""/>
        <dsp:cNvSpPr/>
      </dsp:nvSpPr>
      <dsp:spPr>
        <a:xfrm>
          <a:off x="5491886" y="1100155"/>
          <a:ext cx="3423513" cy="129842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6124" numCol="1" spcCol="1270" anchor="ctr" anchorCtr="0">
          <a:noAutofit/>
        </a:bodyPr>
        <a:lstStyle/>
        <a:p>
          <a:pPr lvl="0" algn="l" defTabSz="1066800">
            <a:lnSpc>
              <a:spcPct val="90000"/>
            </a:lnSpc>
            <a:spcBef>
              <a:spcPct val="0"/>
            </a:spcBef>
            <a:spcAft>
              <a:spcPct val="35000"/>
            </a:spcAft>
          </a:pPr>
          <a:r>
            <a:rPr lang="es-DO" sz="2400" kern="1200" dirty="0" smtClean="0"/>
            <a:t>3ra. Etapa 2012</a:t>
          </a:r>
          <a:endParaRPr lang="es-DO" sz="2400" kern="1200" dirty="0"/>
        </a:p>
      </dsp:txBody>
      <dsp:txXfrm>
        <a:off x="5491886" y="1424760"/>
        <a:ext cx="3098908" cy="649211"/>
      </dsp:txXfrm>
    </dsp:sp>
    <dsp:sp modelId="{21EEC397-2AA1-45C5-9B02-603E3CF89AE1}">
      <dsp:nvSpPr>
        <dsp:cNvPr id="0" name=""/>
        <dsp:cNvSpPr/>
      </dsp:nvSpPr>
      <dsp:spPr>
        <a:xfrm>
          <a:off x="5491886" y="2101426"/>
          <a:ext cx="2745943" cy="246463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DO" sz="2100" kern="1200" dirty="0" smtClean="0"/>
            <a:t>- Enfoque basado en el Riesgo en una sola recomendación que se aplica trasversalmente y que prioriza la evaluación de riesgos a escala nacional.</a:t>
          </a:r>
          <a:endParaRPr lang="es-DO" sz="2100" kern="1200" dirty="0"/>
        </a:p>
      </dsp:txBody>
      <dsp:txXfrm>
        <a:off x="5491886" y="2101426"/>
        <a:ext cx="2745943" cy="2464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C237-46DB-4E1D-9F04-4382154DAC68}">
      <dsp:nvSpPr>
        <dsp:cNvPr id="0" name=""/>
        <dsp:cNvSpPr/>
      </dsp:nvSpPr>
      <dsp:spPr>
        <a:xfrm rot="5400000">
          <a:off x="-274465" y="274500"/>
          <a:ext cx="1829767" cy="128083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DO" sz="1400" b="1" kern="1200" dirty="0" smtClean="0"/>
            <a:t>Programa de Cumplimiento</a:t>
          </a:r>
          <a:endParaRPr lang="es-DO" sz="1400" kern="1200" dirty="0"/>
        </a:p>
      </dsp:txBody>
      <dsp:txXfrm rot="-5400000">
        <a:off x="1" y="640454"/>
        <a:ext cx="1280837" cy="548930"/>
      </dsp:txXfrm>
    </dsp:sp>
    <dsp:sp modelId="{78E2EDD8-944C-4250-BEFE-2B9EDF76B618}">
      <dsp:nvSpPr>
        <dsp:cNvPr id="0" name=""/>
        <dsp:cNvSpPr/>
      </dsp:nvSpPr>
      <dsp:spPr>
        <a:xfrm rot="5400000">
          <a:off x="4427244" y="-3146371"/>
          <a:ext cx="1189348" cy="748216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DO" sz="1800" kern="1200" dirty="0" smtClean="0"/>
            <a:t>Adoptar, desarrollar y ejecutar un </a:t>
          </a:r>
          <a:r>
            <a:rPr lang="es-DO" sz="1800" b="1" kern="1200" dirty="0" smtClean="0"/>
            <a:t>programa de cumplimiento</a:t>
          </a:r>
          <a:r>
            <a:rPr lang="es-DO" sz="1800" kern="1200" dirty="0" smtClean="0"/>
            <a:t> basado en riesgo, adecuado a la organización, estructura, recursos y complejidad de las operaciones que realicen.</a:t>
          </a:r>
          <a:endParaRPr lang="es-DO" sz="1800" kern="1200" dirty="0"/>
        </a:p>
      </dsp:txBody>
      <dsp:txXfrm rot="-5400000">
        <a:off x="1280838" y="58094"/>
        <a:ext cx="7424103" cy="1073230"/>
      </dsp:txXfrm>
    </dsp:sp>
    <dsp:sp modelId="{29F8ED94-0DCB-4439-BEBE-6F0B5C5EECDF}">
      <dsp:nvSpPr>
        <dsp:cNvPr id="0" name=""/>
        <dsp:cNvSpPr/>
      </dsp:nvSpPr>
      <dsp:spPr>
        <a:xfrm rot="5400000">
          <a:off x="-274465" y="1912281"/>
          <a:ext cx="1829767" cy="128083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DO" sz="1400" kern="1200" dirty="0" smtClean="0"/>
            <a:t>Políticas y Procedimientos</a:t>
          </a:r>
          <a:endParaRPr lang="es-DO" sz="1400" kern="1200" dirty="0"/>
        </a:p>
      </dsp:txBody>
      <dsp:txXfrm rot="-5400000">
        <a:off x="1" y="2278235"/>
        <a:ext cx="1280837" cy="548930"/>
      </dsp:txXfrm>
    </dsp:sp>
    <dsp:sp modelId="{DC0EF3B0-5E82-4C35-A7A3-99C2E4F146EA}">
      <dsp:nvSpPr>
        <dsp:cNvPr id="0" name=""/>
        <dsp:cNvSpPr/>
      </dsp:nvSpPr>
      <dsp:spPr>
        <a:xfrm rot="5400000">
          <a:off x="4427244" y="-1508590"/>
          <a:ext cx="1189348" cy="748216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DO" sz="1800" kern="1200" dirty="0" smtClean="0"/>
            <a:t>Desarrollar políticas y procedimientos que incluyan una debida diligencia </a:t>
          </a:r>
          <a:r>
            <a:rPr lang="es-DO" sz="1800" b="1" kern="1200" dirty="0" smtClean="0"/>
            <a:t>basada en riesgo</a:t>
          </a:r>
          <a:r>
            <a:rPr lang="es-DO" sz="1800" kern="1200" dirty="0" smtClean="0"/>
            <a:t>, considerando para ello medidas simplificadas, ampliadas o reforzadas .</a:t>
          </a:r>
          <a:endParaRPr lang="es-DO" sz="1800" kern="1200" dirty="0"/>
        </a:p>
      </dsp:txBody>
      <dsp:txXfrm rot="-5400000">
        <a:off x="1280838" y="1695875"/>
        <a:ext cx="7424103" cy="1073230"/>
      </dsp:txXfrm>
    </dsp:sp>
    <dsp:sp modelId="{3F439C52-0E7F-44DA-916D-CDAAA798F305}">
      <dsp:nvSpPr>
        <dsp:cNvPr id="0" name=""/>
        <dsp:cNvSpPr/>
      </dsp:nvSpPr>
      <dsp:spPr>
        <a:xfrm rot="5400000">
          <a:off x="-274465" y="3550061"/>
          <a:ext cx="1829767" cy="128083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DO" sz="1400" kern="1200" dirty="0" smtClean="0"/>
            <a:t>Gestión de Riesgos</a:t>
          </a:r>
          <a:endParaRPr lang="es-DO" sz="1400" kern="1200" dirty="0"/>
        </a:p>
      </dsp:txBody>
      <dsp:txXfrm rot="-5400000">
        <a:off x="1" y="3916015"/>
        <a:ext cx="1280837" cy="548930"/>
      </dsp:txXfrm>
    </dsp:sp>
    <dsp:sp modelId="{4F7DA874-3696-4713-B9CD-58FE77E48C40}">
      <dsp:nvSpPr>
        <dsp:cNvPr id="0" name=""/>
        <dsp:cNvSpPr/>
      </dsp:nvSpPr>
      <dsp:spPr>
        <a:xfrm rot="5400000">
          <a:off x="4427244" y="129189"/>
          <a:ext cx="1189348" cy="748216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DO" sz="1500" kern="1200" dirty="0" smtClean="0"/>
            <a:t>Implementar una metodología que les permita, de manera oportuna, identificar, medir, controlar, mitigar y monitorear los eventos potenciales de riesgos de lavado de activos y financiamiento al terrorismo. En dicha metodología se debe incorporar factores o variables de riesgo como: </a:t>
          </a:r>
          <a:r>
            <a:rPr lang="es-DO" sz="1500" b="1" kern="1200" dirty="0" smtClean="0"/>
            <a:t>los clientes, productos y/o servicios, áreas geográficas y canales de distribución.</a:t>
          </a:r>
          <a:endParaRPr lang="es-DO" sz="1500" b="1" kern="1200" dirty="0"/>
        </a:p>
      </dsp:txBody>
      <dsp:txXfrm rot="-5400000">
        <a:off x="1280838" y="3333655"/>
        <a:ext cx="7424103" cy="107323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EC11B7-29D2-4A1D-97F1-EC412C741FBB}" type="datetimeFigureOut">
              <a:rPr lang="es-DO" smtClean="0"/>
              <a:t>31/5/2017</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626D527-B404-4E35-B707-54CAAF27C3CB}" type="slidenum">
              <a:rPr lang="es-DO" smtClean="0"/>
              <a:t>‹#›</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C11B7-29D2-4A1D-97F1-EC412C741FBB}" type="datetimeFigureOut">
              <a:rPr lang="es-DO" smtClean="0"/>
              <a:t>31/5/2017</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626D527-B404-4E35-B707-54CAAF27C3CB}" type="slidenum">
              <a:rPr lang="es-DO" smtClean="0"/>
              <a:t>‹#›</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EC11B7-29D2-4A1D-97F1-EC412C741FBB}" type="datetimeFigureOut">
              <a:rPr lang="es-DO" smtClean="0"/>
              <a:t>31/5/2017</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626D527-B404-4E35-B707-54CAAF27C3CB}" type="slidenum">
              <a:rPr lang="es-DO" smtClean="0"/>
              <a:t>‹#›</a:t>
            </a:fld>
            <a:endParaRPr lang="es-D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C11B7-29D2-4A1D-97F1-EC412C741FBB}" type="datetimeFigureOut">
              <a:rPr lang="es-DO" smtClean="0"/>
              <a:t>31/5/2017</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626D527-B404-4E35-B707-54CAAF27C3CB}" type="slidenum">
              <a:rPr lang="es-DO" smtClean="0"/>
              <a:t>‹#›</a:t>
            </a:fld>
            <a:endParaRPr lang="es-DO"/>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C11B7-29D2-4A1D-97F1-EC412C741FBB}" type="datetimeFigureOut">
              <a:rPr lang="es-DO" smtClean="0"/>
              <a:t>31/5/2017</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6626D527-B404-4E35-B707-54CAAF27C3CB}" type="slidenum">
              <a:rPr lang="es-DO" smtClean="0"/>
              <a:t>‹#›</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EC11B7-29D2-4A1D-97F1-EC412C741FBB}" type="datetimeFigureOut">
              <a:rPr lang="es-DO" smtClean="0"/>
              <a:t>31/5/2017</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6626D527-B404-4E35-B707-54CAAF27C3CB}" type="slidenum">
              <a:rPr lang="es-DO" smtClean="0"/>
              <a:t>‹#›</a:t>
            </a:fld>
            <a:endParaRPr lang="es-DO"/>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EC11B7-29D2-4A1D-97F1-EC412C741FBB}" type="datetimeFigureOut">
              <a:rPr lang="es-DO" smtClean="0"/>
              <a:t>31/5/2017</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6626D527-B404-4E35-B707-54CAAF27C3CB}" type="slidenum">
              <a:rPr lang="es-DO" smtClean="0"/>
              <a:t>‹#›</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C11B7-29D2-4A1D-97F1-EC412C741FBB}" type="datetimeFigureOut">
              <a:rPr lang="es-DO" smtClean="0"/>
              <a:t>31/5/2017</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6626D527-B404-4E35-B707-54CAAF27C3CB}" type="slidenum">
              <a:rPr lang="es-DO" smtClean="0"/>
              <a:t>‹#›</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AEC11B7-29D2-4A1D-97F1-EC412C741FBB}" type="datetimeFigureOut">
              <a:rPr lang="es-DO" smtClean="0"/>
              <a:t>31/5/2017</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6626D527-B404-4E35-B707-54CAAF27C3CB}" type="slidenum">
              <a:rPr lang="es-DO" smtClean="0"/>
              <a:t>‹#›</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EC11B7-29D2-4A1D-97F1-EC412C741FBB}" type="datetimeFigureOut">
              <a:rPr lang="es-DO" smtClean="0"/>
              <a:t>31/5/2017</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6626D527-B404-4E35-B707-54CAAF27C3CB}" type="slidenum">
              <a:rPr lang="es-DO" smtClean="0"/>
              <a:t>‹#›</a:t>
            </a:fld>
            <a:endParaRPr lang="es-D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C11B7-29D2-4A1D-97F1-EC412C741FBB}" type="datetimeFigureOut">
              <a:rPr lang="es-DO" smtClean="0"/>
              <a:t>31/5/2017</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6626D527-B404-4E35-B707-54CAAF27C3CB}" type="slidenum">
              <a:rPr lang="es-DO" smtClean="0"/>
              <a:t>‹#›</a:t>
            </a:fld>
            <a:endParaRPr lang="es-D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AEC11B7-29D2-4A1D-97F1-EC412C741FBB}" type="datetimeFigureOut">
              <a:rPr lang="es-DO" smtClean="0"/>
              <a:t>31/5/2017</a:t>
            </a:fld>
            <a:endParaRPr lang="es-D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D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626D527-B404-4E35-B707-54CAAF27C3CB}" type="slidenum">
              <a:rPr lang="es-DO" smtClean="0"/>
              <a:t>‹#›</a:t>
            </a:fld>
            <a:endParaRPr lang="es-D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normAutofit fontScale="90000"/>
          </a:bodyPr>
          <a:lstStyle/>
          <a:p>
            <a:r>
              <a:rPr lang="es-DO" dirty="0" smtClean="0"/>
              <a:t>Proyecto de Ley Contra el Lavado de Activos y el Financiamiento Del Terrorismo en R.D.</a:t>
            </a:r>
            <a:endParaRPr lang="es-DO" dirty="0"/>
          </a:p>
        </p:txBody>
      </p:sp>
      <p:sp>
        <p:nvSpPr>
          <p:cNvPr id="3" name="Subtitle 2"/>
          <p:cNvSpPr>
            <a:spLocks noGrp="1"/>
          </p:cNvSpPr>
          <p:nvPr>
            <p:ph type="subTitle" idx="1"/>
          </p:nvPr>
        </p:nvSpPr>
        <p:spPr/>
        <p:txBody>
          <a:bodyPr>
            <a:normAutofit/>
          </a:bodyPr>
          <a:lstStyle/>
          <a:p>
            <a:r>
              <a:rPr lang="es-DO" dirty="0" smtClean="0"/>
              <a:t>Modifica la Ley 72-0272-02 sobre Lavado de Activos Provenientes del Tráfico Ilícito de Drogas y Sustancias Controladas</a:t>
            </a:r>
            <a:endParaRPr lang="es-D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48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1658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352800" cy="871728"/>
          </a:xfrm>
        </p:spPr>
        <p:txBody>
          <a:bodyPr/>
          <a:lstStyle/>
          <a:p>
            <a:pPr algn="ctr"/>
            <a:r>
              <a:rPr lang="es-DO" dirty="0" smtClean="0"/>
              <a:t>Debida Diligencia</a:t>
            </a:r>
            <a:endParaRPr lang="es-DO" dirty="0"/>
          </a:p>
        </p:txBody>
      </p:sp>
      <p:sp>
        <p:nvSpPr>
          <p:cNvPr id="4" name="Text Placeholder 3"/>
          <p:cNvSpPr>
            <a:spLocks noGrp="1"/>
          </p:cNvSpPr>
          <p:nvPr>
            <p:ph type="body" sz="half" idx="2"/>
          </p:nvPr>
        </p:nvSpPr>
        <p:spPr>
          <a:xfrm>
            <a:off x="228600" y="1524000"/>
            <a:ext cx="3657600" cy="4953000"/>
          </a:xfrm>
        </p:spPr>
        <p:txBody>
          <a:bodyPr>
            <a:noAutofit/>
          </a:bodyPr>
          <a:lstStyle/>
          <a:p>
            <a:pPr marL="457200" indent="-457200" algn="just">
              <a:buAutoNum type="arabicPeriod"/>
            </a:pPr>
            <a:r>
              <a:rPr lang="es-DO" sz="1600" dirty="0" smtClean="0"/>
              <a:t>Identificar </a:t>
            </a:r>
            <a:r>
              <a:rPr lang="es-DO" sz="1600" dirty="0"/>
              <a:t>al </a:t>
            </a:r>
            <a:r>
              <a:rPr lang="es-DO" sz="1600" dirty="0" smtClean="0"/>
              <a:t>cliente y </a:t>
            </a:r>
            <a:r>
              <a:rPr lang="es-DO" sz="1600" dirty="0"/>
              <a:t>verificar su identidad sobre la base de documentos, datos o informaciones obtenidas de fuentes fiables e </a:t>
            </a:r>
            <a:r>
              <a:rPr lang="es-DO" sz="1600" dirty="0" smtClean="0"/>
              <a:t>independientes.</a:t>
            </a:r>
          </a:p>
          <a:p>
            <a:pPr marL="457200" indent="-457200" algn="just">
              <a:buFont typeface="Symbol" pitchFamily="18" charset="2"/>
              <a:buAutoNum type="arabicPeriod"/>
            </a:pPr>
            <a:r>
              <a:rPr lang="es-DO" sz="1600" dirty="0"/>
              <a:t>Identificar y verificar a la persona que dice actuar en nombre del cliente y verificar que esté autorizada para hacerlo. </a:t>
            </a:r>
            <a:endParaRPr lang="es-DO" sz="1600" dirty="0" smtClean="0"/>
          </a:p>
          <a:p>
            <a:pPr marL="457200" indent="-457200" algn="just">
              <a:buFont typeface="Symbol" pitchFamily="18" charset="2"/>
              <a:buAutoNum type="arabicPeriod"/>
            </a:pPr>
            <a:r>
              <a:rPr lang="es-DO" sz="1600" dirty="0"/>
              <a:t>Identificar al beneficiario final y tomar las medidas razonables para verificar la identidad del beneficiario final usando la información pertinente o los datos obtenidos mediante fuentes confiables, de tal manera que el sujeto obligado obtenga el conocimiento adecuado de quién es el beneficiario final. 	</a:t>
            </a:r>
          </a:p>
          <a:p>
            <a:pPr marL="457200" indent="-457200" algn="just">
              <a:buAutoNum type="arabicPeriod"/>
            </a:pPr>
            <a:endParaRPr lang="es-DO" sz="1600" dirty="0" smtClean="0"/>
          </a:p>
          <a:p>
            <a:pPr algn="just"/>
            <a:r>
              <a:rPr lang="es-DO" sz="1600" dirty="0" smtClean="0"/>
              <a:t> </a:t>
            </a:r>
            <a:r>
              <a:rPr lang="es-DO" sz="1600" dirty="0"/>
              <a:t>	</a:t>
            </a:r>
          </a:p>
          <a:p>
            <a:pPr algn="just"/>
            <a:endParaRPr lang="es-DO" sz="16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4191000"/>
            <a:ext cx="3848543"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3"/>
          <p:cNvSpPr txBox="1">
            <a:spLocks/>
          </p:cNvSpPr>
          <p:nvPr/>
        </p:nvSpPr>
        <p:spPr>
          <a:xfrm>
            <a:off x="4191000" y="1676400"/>
            <a:ext cx="4114800" cy="2514600"/>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9pPr>
          </a:lstStyle>
          <a:p>
            <a:pPr marL="457200" indent="-457200" algn="just">
              <a:buFont typeface="+mj-lt"/>
              <a:buAutoNum type="arabicPeriod" startAt="4"/>
            </a:pPr>
            <a:r>
              <a:rPr lang="es-DO" sz="1600" dirty="0"/>
              <a:t>Entender y, cuando corresponda, obtener información sobre el propósito y el carácter que se pretende dar a la relación comercial </a:t>
            </a:r>
            <a:r>
              <a:rPr lang="es-DO" sz="1600" dirty="0" smtClean="0"/>
              <a:t>y financiera. </a:t>
            </a:r>
            <a:r>
              <a:rPr lang="es-DO" sz="1600" dirty="0"/>
              <a:t>	</a:t>
            </a:r>
          </a:p>
          <a:p>
            <a:pPr marL="457200" indent="-457200" algn="just">
              <a:buFont typeface="Symbol" pitchFamily="18" charset="2"/>
              <a:buAutoNum type="arabicPeriod" startAt="4"/>
            </a:pPr>
            <a:r>
              <a:rPr lang="es-DO" sz="1600" dirty="0" smtClean="0"/>
              <a:t>Completar </a:t>
            </a:r>
            <a:r>
              <a:rPr lang="es-DO" sz="1600" dirty="0"/>
              <a:t>la verificación de la identificación del cliente </a:t>
            </a:r>
            <a:r>
              <a:rPr lang="es-DO" sz="1600" b="1" dirty="0"/>
              <a:t>de acuerdo al nivel de riesgo definido por el Sujeto Obligado, de conformidad a sus políticas y procedimientos de debida </a:t>
            </a:r>
            <a:r>
              <a:rPr lang="es-DO" sz="1600" b="1" dirty="0" smtClean="0"/>
              <a:t>diligencia</a:t>
            </a:r>
            <a:r>
              <a:rPr lang="es-DO" sz="1600" dirty="0" smtClean="0"/>
              <a:t>.</a:t>
            </a:r>
          </a:p>
          <a:p>
            <a:pPr marL="457200" indent="-457200" algn="just">
              <a:buFont typeface="Symbol" pitchFamily="18" charset="2"/>
              <a:buAutoNum type="arabicPeriod" startAt="4"/>
            </a:pPr>
            <a:endParaRPr lang="es-DO" sz="1600" dirty="0" smtClean="0"/>
          </a:p>
          <a:p>
            <a:pPr algn="just"/>
            <a:r>
              <a:rPr lang="es-DO" sz="1600" dirty="0" smtClean="0"/>
              <a:t> 	</a:t>
            </a:r>
          </a:p>
          <a:p>
            <a:pPr algn="just"/>
            <a:endParaRPr lang="es-DO" sz="1600" dirty="0"/>
          </a:p>
        </p:txBody>
      </p:sp>
    </p:spTree>
    <p:extLst>
      <p:ext uri="{BB962C8B-B14F-4D97-AF65-F5344CB8AC3E}">
        <p14:creationId xmlns:p14="http://schemas.microsoft.com/office/powerpoint/2010/main" val="15124935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3352800" cy="871728"/>
          </a:xfrm>
        </p:spPr>
        <p:txBody>
          <a:bodyPr/>
          <a:lstStyle/>
          <a:p>
            <a:pPr algn="ctr"/>
            <a:r>
              <a:rPr lang="es-DO" dirty="0" smtClean="0"/>
              <a:t>Adicionalmente</a:t>
            </a:r>
            <a:endParaRPr lang="es-DO" dirty="0"/>
          </a:p>
        </p:txBody>
      </p:sp>
      <p:sp>
        <p:nvSpPr>
          <p:cNvPr id="4" name="Text Placeholder 3"/>
          <p:cNvSpPr>
            <a:spLocks noGrp="1"/>
          </p:cNvSpPr>
          <p:nvPr>
            <p:ph type="body" sz="half" idx="2"/>
          </p:nvPr>
        </p:nvSpPr>
        <p:spPr>
          <a:xfrm>
            <a:off x="381000" y="1524000"/>
            <a:ext cx="4267200" cy="5105400"/>
          </a:xfrm>
        </p:spPr>
        <p:txBody>
          <a:bodyPr>
            <a:noAutofit/>
          </a:bodyPr>
          <a:lstStyle/>
          <a:p>
            <a:pPr algn="just"/>
            <a:r>
              <a:rPr lang="es-DO" sz="1900" dirty="0" smtClean="0"/>
              <a:t>Deben realizar </a:t>
            </a:r>
            <a:r>
              <a:rPr lang="es-DO" sz="1900" dirty="0"/>
              <a:t>una debida diligencia ampliada cuando hayan identificado riesgos mayores de lavado de activos o de financiamiento al terrorismo. Asimismo, pueden aplicar una debida diligencia simplificada cuando hayan identificado riesgos menores. </a:t>
            </a:r>
            <a:endParaRPr lang="es-DO" sz="1900" dirty="0" smtClean="0"/>
          </a:p>
          <a:p>
            <a:pPr algn="just"/>
            <a:r>
              <a:rPr lang="es-DO" sz="1900" dirty="0" smtClean="0"/>
              <a:t>Conservar </a:t>
            </a:r>
            <a:r>
              <a:rPr lang="es-DO" sz="1900" dirty="0"/>
              <a:t>todos los registros necesarios sobre transacciones, medidas de debida diligencia, archivos de cuentas, correspondencia comercial, y los resultados de los análisis realizados, durante al menos 10 años después de finalizada la relación comercial o después de la fecha de la transacción ocasional. 	</a:t>
            </a:r>
          </a:p>
          <a:p>
            <a:pPr algn="just"/>
            <a:r>
              <a:rPr lang="es-DO" sz="1900" dirty="0"/>
              <a:t>	</a:t>
            </a:r>
          </a:p>
          <a:p>
            <a:pPr algn="just"/>
            <a:endParaRPr lang="es-DO" sz="1900" dirty="0"/>
          </a:p>
        </p:txBody>
      </p:sp>
      <p:sp>
        <p:nvSpPr>
          <p:cNvPr id="3" name="Content Placeholder 2"/>
          <p:cNvSpPr>
            <a:spLocks noGrp="1"/>
          </p:cNvSpPr>
          <p:nvPr>
            <p:ph idx="1"/>
          </p:nvPr>
        </p:nvSpPr>
        <p:spPr>
          <a:xfrm>
            <a:off x="4800600" y="3810000"/>
            <a:ext cx="3904076" cy="2667000"/>
          </a:xfrm>
        </p:spPr>
        <p:txBody>
          <a:bodyPr anchor="t">
            <a:noAutofit/>
          </a:bodyPr>
          <a:lstStyle/>
          <a:p>
            <a:pPr algn="just"/>
            <a:r>
              <a:rPr lang="es-DO" sz="1900" dirty="0" smtClean="0"/>
              <a:t>Deben </a:t>
            </a:r>
            <a:r>
              <a:rPr lang="es-DO" sz="1900" dirty="0"/>
              <a:t>designar un ejecutivo de alto nivel, con capacidad técnica, encargado de vigilar la estricta observancia del programa de cumplimiento. Dicho funcionario servirá de enlace del sujeto obligado con la Unidad Análisis Financiero (UAF) y el ente supervisor.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24" y="19050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912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DO" dirty="0" smtClean="0"/>
              <a:t>Restricciones</a:t>
            </a:r>
            <a:endParaRPr lang="es-DO" dirty="0"/>
          </a:p>
        </p:txBody>
      </p:sp>
      <p:sp>
        <p:nvSpPr>
          <p:cNvPr id="5" name="Content Placeholder 4"/>
          <p:cNvSpPr>
            <a:spLocks noGrp="1"/>
          </p:cNvSpPr>
          <p:nvPr>
            <p:ph sz="quarter" idx="13"/>
          </p:nvPr>
        </p:nvSpPr>
        <p:spPr>
          <a:xfrm>
            <a:off x="4648200" y="2667000"/>
            <a:ext cx="4038600" cy="3447288"/>
          </a:xfrm>
        </p:spPr>
        <p:txBody>
          <a:bodyPr>
            <a:noAutofit/>
          </a:bodyPr>
          <a:lstStyle/>
          <a:p>
            <a:r>
              <a:rPr lang="es-DO" sz="1800" dirty="0"/>
              <a:t>Prohibición de relación comercial sin una debida diligencia del cliente. </a:t>
            </a:r>
          </a:p>
          <a:p>
            <a:r>
              <a:rPr lang="es-DO" sz="1800" dirty="0"/>
              <a:t>Revelación de información. </a:t>
            </a:r>
          </a:p>
          <a:p>
            <a:r>
              <a:rPr lang="es-DO" sz="1800" dirty="0"/>
              <a:t>Liquidaciones o </a:t>
            </a:r>
            <a:r>
              <a:rPr lang="es-DO" sz="1800" dirty="0" smtClean="0"/>
              <a:t>pagos según los umbrales establecidos, sin embargo podrán </a:t>
            </a:r>
            <a:r>
              <a:rPr lang="es-DO" sz="1800" dirty="0"/>
              <a:t>ser modificados mediante resolución del Comité Nacional contra el Lavado de </a:t>
            </a:r>
            <a:r>
              <a:rPr lang="es-DO" sz="1800" dirty="0" smtClean="0"/>
              <a:t>Activos.</a:t>
            </a:r>
            <a:endParaRPr lang="es-DO" sz="1800" dirty="0"/>
          </a:p>
          <a:p>
            <a:r>
              <a:rPr lang="es-DO" sz="1800" dirty="0" smtClean="0"/>
              <a:t> Inscripciones  e instrumentaciones restringidas para notarios y registradores mercantiles.</a:t>
            </a:r>
            <a:endParaRPr lang="es-DO" sz="1800" dirty="0"/>
          </a:p>
          <a:p>
            <a:endParaRPr lang="es-DO"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2905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08" y="4495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6113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DO" dirty="0"/>
              <a:t>R</a:t>
            </a:r>
            <a:r>
              <a:rPr lang="es-DO" dirty="0" smtClean="0"/>
              <a:t>esponsabilidades Administrativas</a:t>
            </a:r>
            <a:endParaRPr lang="es-DO" dirty="0"/>
          </a:p>
        </p:txBody>
      </p:sp>
      <p:sp>
        <p:nvSpPr>
          <p:cNvPr id="5" name="Content Placeholder 4"/>
          <p:cNvSpPr>
            <a:spLocks noGrp="1"/>
          </p:cNvSpPr>
          <p:nvPr>
            <p:ph sz="quarter" idx="13"/>
          </p:nvPr>
        </p:nvSpPr>
        <p:spPr/>
        <p:txBody>
          <a:bodyPr/>
          <a:lstStyle/>
          <a:p>
            <a:r>
              <a:rPr lang="es-DO" dirty="0" smtClean="0"/>
              <a:t>Infracciones Muy Graves.</a:t>
            </a:r>
          </a:p>
          <a:p>
            <a:pPr lvl="1"/>
            <a:r>
              <a:rPr lang="es-DO" dirty="0" smtClean="0"/>
              <a:t>Art. 69</a:t>
            </a:r>
          </a:p>
          <a:p>
            <a:r>
              <a:rPr lang="es-DO" dirty="0" smtClean="0"/>
              <a:t>Sanciones Graves.</a:t>
            </a:r>
          </a:p>
          <a:p>
            <a:pPr lvl="1"/>
            <a:r>
              <a:rPr lang="es-DO" dirty="0" smtClean="0"/>
              <a:t>Art. 70</a:t>
            </a:r>
          </a:p>
          <a:p>
            <a:r>
              <a:rPr lang="es-DO" dirty="0" smtClean="0"/>
              <a:t>Sanciones Leves</a:t>
            </a:r>
          </a:p>
          <a:p>
            <a:pPr lvl="1"/>
            <a:r>
              <a:rPr lang="es-DO" dirty="0" smtClean="0"/>
              <a:t>Art. 71</a:t>
            </a:r>
            <a:endParaRPr lang="es-DO" dirty="0"/>
          </a:p>
          <a:p>
            <a:endParaRPr lang="es-DO" dirty="0"/>
          </a:p>
        </p:txBody>
      </p:sp>
      <p:sp>
        <p:nvSpPr>
          <p:cNvPr id="6" name="Content Placeholder 5"/>
          <p:cNvSpPr>
            <a:spLocks noGrp="1"/>
          </p:cNvSpPr>
          <p:nvPr>
            <p:ph sz="quarter" idx="14"/>
          </p:nvPr>
        </p:nvSpPr>
        <p:spPr/>
        <p:txBody>
          <a:bodyPr>
            <a:normAutofit lnSpcReduction="10000"/>
          </a:bodyPr>
          <a:lstStyle/>
          <a:p>
            <a:r>
              <a:rPr lang="es-DO" dirty="0" smtClean="0"/>
              <a:t>Sanciones Muy Graves.</a:t>
            </a:r>
          </a:p>
          <a:p>
            <a:pPr lvl="1"/>
            <a:r>
              <a:rPr lang="es-DO" dirty="0"/>
              <a:t>De </a:t>
            </a:r>
            <a:r>
              <a:rPr lang="es-DO" dirty="0" smtClean="0"/>
              <a:t>2 </a:t>
            </a:r>
            <a:r>
              <a:rPr lang="es-DO" dirty="0"/>
              <a:t>a </a:t>
            </a:r>
            <a:r>
              <a:rPr lang="es-DO" dirty="0" smtClean="0"/>
              <a:t>4 </a:t>
            </a:r>
            <a:r>
              <a:rPr lang="es-DO" dirty="0"/>
              <a:t>Millones de Pesos.</a:t>
            </a:r>
          </a:p>
          <a:p>
            <a:r>
              <a:rPr lang="es-DO" dirty="0" smtClean="0"/>
              <a:t>Sanciones Graves</a:t>
            </a:r>
          </a:p>
          <a:p>
            <a:pPr lvl="1"/>
            <a:r>
              <a:rPr lang="es-DO" dirty="0"/>
              <a:t>De </a:t>
            </a:r>
            <a:r>
              <a:rPr lang="es-DO" dirty="0" smtClean="0"/>
              <a:t>1 </a:t>
            </a:r>
            <a:r>
              <a:rPr lang="es-DO" dirty="0"/>
              <a:t>a </a:t>
            </a:r>
            <a:r>
              <a:rPr lang="es-DO" dirty="0" smtClean="0"/>
              <a:t>2 </a:t>
            </a:r>
            <a:r>
              <a:rPr lang="es-DO" dirty="0"/>
              <a:t>Millones de Pesos</a:t>
            </a:r>
            <a:r>
              <a:rPr lang="es-DO" dirty="0" smtClean="0"/>
              <a:t>.</a:t>
            </a:r>
          </a:p>
          <a:p>
            <a:r>
              <a:rPr lang="es-DO" dirty="0" smtClean="0"/>
              <a:t>Sanciones Leves</a:t>
            </a:r>
          </a:p>
          <a:p>
            <a:pPr lvl="1"/>
            <a:r>
              <a:rPr lang="es-DO" dirty="0" smtClean="0"/>
              <a:t>De 300 mil a 1 Millón de Pesos.</a:t>
            </a:r>
          </a:p>
          <a:p>
            <a:pPr lvl="1"/>
            <a:endParaRPr lang="es-DO" dirty="0"/>
          </a:p>
        </p:txBody>
      </p:sp>
    </p:spTree>
    <p:extLst>
      <p:ext uri="{BB962C8B-B14F-4D97-AF65-F5344CB8AC3E}">
        <p14:creationId xmlns:p14="http://schemas.microsoft.com/office/powerpoint/2010/main" val="41688860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47800" y="-185737"/>
            <a:ext cx="8229600" cy="1252537"/>
          </a:xfrm>
        </p:spPr>
        <p:txBody>
          <a:bodyPr>
            <a:normAutofit/>
          </a:bodyPr>
          <a:lstStyle/>
          <a:p>
            <a:r>
              <a:rPr lang="es-DO" dirty="0"/>
              <a:t>R</a:t>
            </a:r>
            <a:r>
              <a:rPr lang="es-DO" dirty="0" smtClean="0"/>
              <a:t>esponsabilidades Penales</a:t>
            </a:r>
            <a:endParaRPr lang="es-DO" dirty="0"/>
          </a:p>
        </p:txBody>
      </p:sp>
      <p:sp>
        <p:nvSpPr>
          <p:cNvPr id="5" name="Content Placeholder 4"/>
          <p:cNvSpPr>
            <a:spLocks noGrp="1"/>
          </p:cNvSpPr>
          <p:nvPr>
            <p:ph sz="quarter" idx="4294967295"/>
          </p:nvPr>
        </p:nvSpPr>
        <p:spPr>
          <a:xfrm>
            <a:off x="0" y="1524000"/>
            <a:ext cx="8686800" cy="1371600"/>
          </a:xfrm>
        </p:spPr>
        <p:txBody>
          <a:bodyPr>
            <a:noAutofit/>
          </a:bodyPr>
          <a:lstStyle/>
          <a:p>
            <a:pPr algn="just"/>
            <a:r>
              <a:rPr lang="es-DO" sz="1800" b="1" dirty="0" smtClean="0"/>
              <a:t>Serán sancionadas </a:t>
            </a:r>
            <a:r>
              <a:rPr lang="es-DO" sz="1800" b="1" dirty="0"/>
              <a:t>con una pena de diez a veinte años de prisión mayor, multa de doscientos a cuatrocientos salarios mínimos, el decomiso de todos los bienes </a:t>
            </a:r>
            <a:r>
              <a:rPr lang="es-DO" sz="1800" b="1" dirty="0" smtClean="0"/>
              <a:t>ilícitos, </a:t>
            </a:r>
            <a:r>
              <a:rPr lang="es-DO" sz="1800" dirty="0" smtClean="0"/>
              <a:t>valores</a:t>
            </a:r>
            <a:r>
              <a:rPr lang="es-DO" sz="1800" dirty="0"/>
              <a:t>, instrumentos y derechos sobre ellos, así como la inhabilitación permanente para desempeñar funciones, prestar servicios o ser contratado por entidades de intermediación financiera, participantes del mercado de valores, y entidades públicas. </a:t>
            </a:r>
          </a:p>
        </p:txBody>
      </p:sp>
      <p:sp>
        <p:nvSpPr>
          <p:cNvPr id="7" name="Content Placeholder 4"/>
          <p:cNvSpPr txBox="1">
            <a:spLocks/>
          </p:cNvSpPr>
          <p:nvPr/>
        </p:nvSpPr>
        <p:spPr>
          <a:xfrm>
            <a:off x="304800" y="3429000"/>
            <a:ext cx="2895600" cy="2971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es-DO" sz="1600" b="1" dirty="0" smtClean="0"/>
              <a:t>1. </a:t>
            </a:r>
            <a:r>
              <a:rPr lang="es-DO" sz="1600" dirty="0" smtClean="0"/>
              <a:t>La </a:t>
            </a:r>
            <a:r>
              <a:rPr lang="es-DO" sz="1600" dirty="0"/>
              <a:t>persona que convierta, transfiera o transporte bienes, a sabiendas de que son el producto de cualquiera de los delitos precedentes, con el propósito de ocultar, disimular o encubrir la naturaleza, el origen, la localización, la disposición, el movimiento o la propiedad real de bienes o derechos sobre bienes</a:t>
            </a:r>
            <a:r>
              <a:rPr lang="es-DO" sz="1600" dirty="0" smtClean="0"/>
              <a:t>.</a:t>
            </a:r>
            <a:endParaRPr lang="es-DO" sz="1600" dirty="0"/>
          </a:p>
        </p:txBody>
      </p:sp>
      <p:sp>
        <p:nvSpPr>
          <p:cNvPr id="8" name="Content Placeholder 4"/>
          <p:cNvSpPr txBox="1">
            <a:spLocks/>
          </p:cNvSpPr>
          <p:nvPr/>
        </p:nvSpPr>
        <p:spPr>
          <a:xfrm>
            <a:off x="3352800" y="2971800"/>
            <a:ext cx="2743200" cy="2971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es-DO" sz="1600" b="1" dirty="0" smtClean="0"/>
              <a:t>2. </a:t>
            </a:r>
            <a:r>
              <a:rPr lang="es-DO" sz="1600" dirty="0"/>
              <a:t>La persona que oculte, disimule, o encubra la naturaleza, el origen, la localización, la disposición, el movimiento o la propiedad real de bienes o derechos sobre bienes, a sabiendas de que dichos bienes provienen de cualquiera de los delitos precedentes </a:t>
            </a:r>
            <a:r>
              <a:rPr lang="es-DO" sz="1600" dirty="0" smtClean="0"/>
              <a:t>.</a:t>
            </a:r>
          </a:p>
          <a:p>
            <a:pPr marL="0" indent="0" algn="just">
              <a:buNone/>
            </a:pPr>
            <a:r>
              <a:rPr lang="es-DO" sz="1600" b="1" dirty="0" smtClean="0"/>
              <a:t>3.</a:t>
            </a:r>
            <a:r>
              <a:rPr lang="es-DO" sz="1600" b="1" dirty="0"/>
              <a:t> </a:t>
            </a:r>
            <a:r>
              <a:rPr lang="es-DO" sz="1600" dirty="0"/>
              <a:t>La persona que adquiera, posea, administre o utilice bienes, a sabiendas de que proceden </a:t>
            </a:r>
            <a:r>
              <a:rPr lang="es-DO" sz="1600" dirty="0" smtClean="0"/>
              <a:t>de </a:t>
            </a:r>
            <a:r>
              <a:rPr lang="es-DO" sz="1600" dirty="0"/>
              <a:t>cualquiera de los delitos precedentes 	</a:t>
            </a:r>
          </a:p>
          <a:p>
            <a:pPr marL="0" indent="0" algn="just">
              <a:buNone/>
            </a:pPr>
            <a:r>
              <a:rPr lang="es-DO" sz="1600" dirty="0" smtClean="0"/>
              <a:t> </a:t>
            </a:r>
            <a:r>
              <a:rPr lang="es-DO" sz="1600" dirty="0"/>
              <a:t>	</a:t>
            </a:r>
          </a:p>
          <a:p>
            <a:pPr marL="0" indent="0" algn="just">
              <a:buNone/>
            </a:pPr>
            <a:endParaRPr lang="es-DO" sz="1600" dirty="0"/>
          </a:p>
        </p:txBody>
      </p:sp>
      <p:sp>
        <p:nvSpPr>
          <p:cNvPr id="9" name="Content Placeholder 4"/>
          <p:cNvSpPr txBox="1">
            <a:spLocks/>
          </p:cNvSpPr>
          <p:nvPr/>
        </p:nvSpPr>
        <p:spPr>
          <a:xfrm>
            <a:off x="6248400" y="3124200"/>
            <a:ext cx="2743200" cy="2971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None/>
            </a:pPr>
            <a:r>
              <a:rPr lang="es-DO" sz="1600" b="1" dirty="0"/>
              <a:t>4</a:t>
            </a:r>
            <a:r>
              <a:rPr lang="es-DO" sz="1600" b="1" dirty="0" smtClean="0"/>
              <a:t>. </a:t>
            </a:r>
            <a:r>
              <a:rPr lang="es-DO" sz="1600" dirty="0"/>
              <a:t>La persona que asista, asesore, ayude, facilite, incite o colabore con personas que estén implicadas en lavado de activos para eludir la persecución, sometimiento o condenaciones </a:t>
            </a:r>
            <a:r>
              <a:rPr lang="es-DO" sz="1600" dirty="0" smtClean="0"/>
              <a:t>penales.</a:t>
            </a:r>
          </a:p>
          <a:p>
            <a:pPr marL="0" indent="0" algn="just">
              <a:buNone/>
            </a:pPr>
            <a:r>
              <a:rPr lang="es-DO" sz="1600" b="1" dirty="0"/>
              <a:t>5</a:t>
            </a:r>
            <a:r>
              <a:rPr lang="es-DO" sz="1600" b="1" dirty="0" smtClean="0"/>
              <a:t>. </a:t>
            </a:r>
            <a:r>
              <a:rPr lang="es-DO" sz="1600" dirty="0"/>
              <a:t>La persona que adquiera, posea, administre o utilice bienes, a sabiendas de que proceden </a:t>
            </a:r>
            <a:r>
              <a:rPr lang="es-DO" sz="1600" dirty="0" smtClean="0"/>
              <a:t>de </a:t>
            </a:r>
            <a:r>
              <a:rPr lang="es-DO" sz="1600" dirty="0"/>
              <a:t>cualquiera de los delitos </a:t>
            </a:r>
            <a:r>
              <a:rPr lang="es-DO" sz="1600" dirty="0" smtClean="0"/>
              <a:t>precedentes. </a:t>
            </a:r>
            <a:r>
              <a:rPr lang="es-DO" sz="1600" dirty="0"/>
              <a:t>	</a:t>
            </a:r>
          </a:p>
          <a:p>
            <a:pPr marL="0" indent="0" algn="just">
              <a:buNone/>
            </a:pPr>
            <a:r>
              <a:rPr lang="es-DO" sz="1600" dirty="0" smtClean="0"/>
              <a:t> </a:t>
            </a:r>
            <a:r>
              <a:rPr lang="es-DO" sz="1600" dirty="0"/>
              <a:t>	</a:t>
            </a:r>
          </a:p>
          <a:p>
            <a:pPr marL="0" indent="0" algn="just">
              <a:buNone/>
            </a:pPr>
            <a:endParaRPr lang="es-DO" sz="1600" dirty="0"/>
          </a:p>
        </p:txBody>
      </p:sp>
    </p:spTree>
    <p:extLst>
      <p:ext uri="{BB962C8B-B14F-4D97-AF65-F5344CB8AC3E}">
        <p14:creationId xmlns:p14="http://schemas.microsoft.com/office/powerpoint/2010/main" val="19041337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33400" y="2209800"/>
            <a:ext cx="3352800" cy="1905001"/>
          </a:xfrm>
        </p:spPr>
        <p:txBody>
          <a:bodyPr/>
          <a:lstStyle/>
          <a:p>
            <a:r>
              <a:rPr lang="es-DO" dirty="0"/>
              <a:t>Es la infracción que genera bienes o activos susceptibles de </a:t>
            </a:r>
            <a:r>
              <a:rPr lang="es-DO" dirty="0" smtClean="0"/>
              <a:t>lavado </a:t>
            </a:r>
            <a:r>
              <a:rPr lang="es-DO" dirty="0"/>
              <a:t>de activos.</a:t>
            </a:r>
          </a:p>
        </p:txBody>
      </p:sp>
      <p:sp>
        <p:nvSpPr>
          <p:cNvPr id="4" name="Title 3"/>
          <p:cNvSpPr>
            <a:spLocks noGrp="1"/>
          </p:cNvSpPr>
          <p:nvPr>
            <p:ph type="title"/>
          </p:nvPr>
        </p:nvSpPr>
        <p:spPr>
          <a:xfrm>
            <a:off x="448510" y="609600"/>
            <a:ext cx="4038600" cy="1252728"/>
          </a:xfrm>
        </p:spPr>
        <p:txBody>
          <a:bodyPr>
            <a:normAutofit/>
          </a:bodyPr>
          <a:lstStyle/>
          <a:p>
            <a:r>
              <a:rPr lang="es-DO" dirty="0" smtClean="0"/>
              <a:t>Delitos o Infracciones Precedentes</a:t>
            </a:r>
            <a:endParaRPr lang="es-DO" dirty="0"/>
          </a:p>
        </p:txBody>
      </p:sp>
      <p:sp>
        <p:nvSpPr>
          <p:cNvPr id="5" name="Content Placeholder 4"/>
          <p:cNvSpPr>
            <a:spLocks noGrp="1"/>
          </p:cNvSpPr>
          <p:nvPr>
            <p:ph idx="1"/>
          </p:nvPr>
        </p:nvSpPr>
        <p:spPr>
          <a:xfrm>
            <a:off x="4651962" y="2362200"/>
            <a:ext cx="3904076" cy="3810000"/>
          </a:xfrm>
        </p:spPr>
        <p:txBody>
          <a:bodyPr>
            <a:noAutofit/>
          </a:bodyPr>
          <a:lstStyle/>
          <a:p>
            <a:pPr marL="342900" indent="-342900">
              <a:buClrTx/>
              <a:buFont typeface="+mj-lt"/>
              <a:buAutoNum type="arabicPeriod" startAt="7"/>
            </a:pPr>
            <a:r>
              <a:rPr lang="es-DO" sz="1800" dirty="0" smtClean="0"/>
              <a:t> </a:t>
            </a:r>
            <a:r>
              <a:rPr lang="es-DO" sz="1800" dirty="0"/>
              <a:t>Tráfico ilícito de órganos humanos, </a:t>
            </a:r>
          </a:p>
          <a:p>
            <a:pPr marL="342900" indent="-342900">
              <a:buClrTx/>
              <a:buFont typeface="+mj-lt"/>
              <a:buAutoNum type="arabicPeriod" startAt="7"/>
            </a:pPr>
            <a:r>
              <a:rPr lang="es-DO" sz="1800" dirty="0" smtClean="0"/>
              <a:t>Tráfico </a:t>
            </a:r>
            <a:r>
              <a:rPr lang="es-DO" sz="1800" dirty="0"/>
              <a:t>ilícito de armas, </a:t>
            </a:r>
            <a:endParaRPr lang="es-DO" sz="1800" dirty="0" smtClean="0"/>
          </a:p>
          <a:p>
            <a:pPr marL="342900" indent="-342900">
              <a:buClrTx/>
              <a:buFont typeface="+mj-lt"/>
              <a:buAutoNum type="arabicPeriod" startAt="7"/>
            </a:pPr>
            <a:r>
              <a:rPr lang="es-DO" sz="1800" dirty="0" smtClean="0"/>
              <a:t>Secuestro</a:t>
            </a:r>
            <a:r>
              <a:rPr lang="es-DO" sz="1800" dirty="0"/>
              <a:t>, </a:t>
            </a:r>
            <a:endParaRPr lang="es-DO" sz="1800" dirty="0" smtClean="0"/>
          </a:p>
          <a:p>
            <a:pPr marL="342900" indent="-342900">
              <a:buClrTx/>
              <a:buFont typeface="+mj-lt"/>
              <a:buAutoNum type="arabicPeriod" startAt="7"/>
            </a:pPr>
            <a:r>
              <a:rPr lang="es-DO" sz="1800" dirty="0"/>
              <a:t>E</a:t>
            </a:r>
            <a:r>
              <a:rPr lang="es-DO" sz="1800" dirty="0" smtClean="0"/>
              <a:t>xtorsión </a:t>
            </a:r>
            <a:r>
              <a:rPr lang="es-DO" sz="1800" dirty="0"/>
              <a:t>(incluyendo aquellas relacionadas con las grabaciones y fílmicas electrónicas realizadas por personas físicas o morales), </a:t>
            </a:r>
            <a:endParaRPr lang="es-DO" sz="1800" dirty="0" smtClean="0"/>
          </a:p>
          <a:p>
            <a:pPr marL="342900" indent="-342900">
              <a:buClrTx/>
              <a:buFont typeface="+mj-lt"/>
              <a:buAutoNum type="arabicPeriod" startAt="7"/>
            </a:pPr>
            <a:r>
              <a:rPr lang="es-DO" sz="1800" dirty="0"/>
              <a:t>F</a:t>
            </a:r>
            <a:r>
              <a:rPr lang="es-DO" sz="1800" dirty="0" smtClean="0"/>
              <a:t>alsificación </a:t>
            </a:r>
            <a:r>
              <a:rPr lang="es-DO" sz="1800" dirty="0"/>
              <a:t>de monedas, valores o títulos, </a:t>
            </a:r>
            <a:endParaRPr lang="es-DO" sz="1800" dirty="0" smtClean="0"/>
          </a:p>
          <a:p>
            <a:pPr marL="342900" indent="-342900">
              <a:buClrTx/>
              <a:buFont typeface="+mj-lt"/>
              <a:buAutoNum type="arabicPeriod" startAt="7"/>
            </a:pPr>
            <a:r>
              <a:rPr lang="es-DO" sz="1800" dirty="0"/>
              <a:t>E</a:t>
            </a:r>
            <a:r>
              <a:rPr lang="es-DO" sz="1800" dirty="0" smtClean="0"/>
              <a:t>stafa </a:t>
            </a:r>
            <a:r>
              <a:rPr lang="es-DO" sz="1800" dirty="0"/>
              <a:t>contra el Estado, </a:t>
            </a:r>
            <a:endParaRPr lang="es-DO" sz="1800" dirty="0" smtClean="0"/>
          </a:p>
          <a:p>
            <a:pPr marL="342900" indent="-342900">
              <a:buClrTx/>
              <a:buFont typeface="+mj-lt"/>
              <a:buAutoNum type="arabicPeriod" startAt="7"/>
            </a:pPr>
            <a:r>
              <a:rPr lang="es-DO" sz="1800" dirty="0"/>
              <a:t>D</a:t>
            </a:r>
            <a:r>
              <a:rPr lang="es-DO" sz="1800" dirty="0" smtClean="0"/>
              <a:t>esfalco,</a:t>
            </a:r>
          </a:p>
          <a:p>
            <a:pPr marL="342900" indent="-342900">
              <a:buClrTx/>
              <a:buFont typeface="+mj-lt"/>
              <a:buAutoNum type="arabicPeriod" startAt="7"/>
            </a:pPr>
            <a:r>
              <a:rPr lang="es-DO" sz="1800" dirty="0" smtClean="0"/>
              <a:t>Concusión</a:t>
            </a:r>
            <a:r>
              <a:rPr lang="es-DO" sz="1800" dirty="0"/>
              <a:t>, </a:t>
            </a:r>
            <a:endParaRPr lang="es-DO" sz="1800" dirty="0" smtClean="0"/>
          </a:p>
          <a:p>
            <a:pPr marL="342900" indent="-342900">
              <a:buClrTx/>
              <a:buFont typeface="+mj-lt"/>
              <a:buAutoNum type="arabicPeriod" startAt="7"/>
            </a:pPr>
            <a:r>
              <a:rPr lang="es-DO" sz="1800" dirty="0" smtClean="0"/>
              <a:t>Cohecho</a:t>
            </a:r>
            <a:r>
              <a:rPr lang="es-DO" sz="1800" dirty="0"/>
              <a:t>, </a:t>
            </a:r>
            <a:endParaRPr lang="es-DO" sz="1800" dirty="0" smtClean="0"/>
          </a:p>
          <a:p>
            <a:pPr marL="342900" indent="-342900">
              <a:buClrTx/>
              <a:buFont typeface="+mj-lt"/>
              <a:buAutoNum type="arabicPeriod" startAt="7"/>
            </a:pPr>
            <a:r>
              <a:rPr lang="es-DO" sz="1800" dirty="0" smtClean="0"/>
              <a:t>Soborno</a:t>
            </a:r>
            <a:r>
              <a:rPr lang="es-DO" sz="1800" dirty="0"/>
              <a:t>, </a:t>
            </a:r>
            <a:endParaRPr lang="es-DO" sz="1800" dirty="0" smtClean="0"/>
          </a:p>
          <a:p>
            <a:pPr marL="342900" indent="-342900">
              <a:buClrTx/>
              <a:buFont typeface="+mj-lt"/>
              <a:buAutoNum type="arabicPeriod" startAt="7"/>
            </a:pPr>
            <a:r>
              <a:rPr lang="es-DO" sz="1800" dirty="0"/>
              <a:t>T</a:t>
            </a:r>
            <a:r>
              <a:rPr lang="es-DO" sz="1800" dirty="0" smtClean="0"/>
              <a:t>ráfico </a:t>
            </a:r>
            <a:r>
              <a:rPr lang="es-DO" sz="1800" dirty="0"/>
              <a:t>de </a:t>
            </a:r>
            <a:r>
              <a:rPr lang="es-DO" sz="1800" dirty="0"/>
              <a:t>influencia </a:t>
            </a:r>
            <a:r>
              <a:rPr lang="es-DO" sz="1800" dirty="0"/>
              <a:t>	</a:t>
            </a:r>
          </a:p>
          <a:p>
            <a:pPr marL="342900" indent="-342900">
              <a:buClrTx/>
              <a:buFont typeface="+mj-lt"/>
              <a:buAutoNum type="arabicPeriod" startAt="7"/>
            </a:pPr>
            <a:endParaRPr lang="es-DO" sz="1800" dirty="0"/>
          </a:p>
        </p:txBody>
      </p:sp>
      <p:sp>
        <p:nvSpPr>
          <p:cNvPr id="7" name="Content Placeholder 4"/>
          <p:cNvSpPr txBox="1">
            <a:spLocks/>
          </p:cNvSpPr>
          <p:nvPr/>
        </p:nvSpPr>
        <p:spPr>
          <a:xfrm>
            <a:off x="381000" y="3886200"/>
            <a:ext cx="3904076" cy="2362200"/>
          </a:xfrm>
          <a:prstGeom prst="rect">
            <a:avLst/>
          </a:prstGeom>
        </p:spPr>
        <p:txBody>
          <a:bodyPr vert="horz" lIns="91440" tIns="45720" rIns="91440" bIns="45720" rtlCol="0" anchor="ctr">
            <a:noAutofit/>
          </a:bodyPr>
          <a:lstStyle>
            <a:lvl1pPr marL="274320" indent="-274320" algn="l" defTabSz="914400" rtl="0" eaLnBrk="1" latinLnBrk="0" hangingPunct="1">
              <a:spcBef>
                <a:spcPct val="20000"/>
              </a:spcBef>
              <a:buClr>
                <a:schemeClr val="bg1"/>
              </a:buClr>
              <a:buSzPct val="100000"/>
              <a:buFont typeface="Symbol" pitchFamily="18" charset="2"/>
              <a:buChar char=""/>
              <a:defRPr sz="2200" kern="1200">
                <a:solidFill>
                  <a:schemeClr val="tx2"/>
                </a:solidFill>
                <a:latin typeface="+mn-lt"/>
                <a:ea typeface="+mn-ea"/>
                <a:cs typeface="+mn-cs"/>
              </a:defRPr>
            </a:lvl1pPr>
            <a:lvl2pPr marL="576263" indent="-274320" algn="l" defTabSz="914400" rtl="0" eaLnBrk="1" latinLnBrk="0" hangingPunct="1">
              <a:spcBef>
                <a:spcPct val="20000"/>
              </a:spcBef>
              <a:buClr>
                <a:schemeClr val="bg1"/>
              </a:buClr>
              <a:buSzPct val="100000"/>
              <a:buFont typeface="Symbol" pitchFamily="18" charset="2"/>
              <a:buChar char=""/>
              <a:defRPr sz="2000" kern="1200">
                <a:solidFill>
                  <a:schemeClr val="tx2"/>
                </a:solidFill>
                <a:latin typeface="+mn-lt"/>
                <a:ea typeface="+mn-ea"/>
                <a:cs typeface="+mn-cs"/>
              </a:defRPr>
            </a:lvl2pPr>
            <a:lvl3pPr marL="855663" indent="-228600" algn="l" defTabSz="914400" rtl="0" eaLnBrk="1" latinLnBrk="0" hangingPunct="1">
              <a:spcBef>
                <a:spcPct val="20000"/>
              </a:spcBef>
              <a:buClr>
                <a:schemeClr val="bg1"/>
              </a:buClr>
              <a:buSzPct val="100000"/>
              <a:buFont typeface="Symbol" pitchFamily="18" charset="2"/>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4pPr>
            <a:lvl5pPr marL="146304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9pPr>
          </a:lstStyle>
          <a:p>
            <a:pPr marL="342900" indent="-342900">
              <a:buClrTx/>
              <a:buFont typeface="+mj-lt"/>
              <a:buAutoNum type="arabicPeriod"/>
            </a:pPr>
            <a:r>
              <a:rPr lang="es-DO" sz="1800" dirty="0" smtClean="0"/>
              <a:t>Tráfico ilícito de drogas y sustancias controladas; </a:t>
            </a:r>
          </a:p>
          <a:p>
            <a:pPr marL="342900" indent="-342900">
              <a:buClrTx/>
              <a:buFont typeface="+mj-lt"/>
              <a:buAutoNum type="arabicPeriod"/>
            </a:pPr>
            <a:r>
              <a:rPr lang="es-DO" sz="1800" dirty="0" smtClean="0"/>
              <a:t>Cualquier infracción relacionada con el terrorismo y el financiamiento al terrorismo, </a:t>
            </a:r>
          </a:p>
          <a:p>
            <a:pPr marL="342900" indent="-342900">
              <a:buClrTx/>
              <a:buFont typeface="+mj-lt"/>
              <a:buAutoNum type="arabicPeriod"/>
            </a:pPr>
            <a:r>
              <a:rPr lang="es-DO" sz="1800" dirty="0" smtClean="0"/>
              <a:t>Tráfico ilícito de seres humanos (incluyendo inmigrantes ilegales),</a:t>
            </a:r>
          </a:p>
          <a:p>
            <a:pPr marL="342900" indent="-342900">
              <a:buClrTx/>
              <a:buFont typeface="+mj-lt"/>
              <a:buAutoNum type="arabicPeriod"/>
            </a:pPr>
            <a:r>
              <a:rPr lang="es-DO" sz="1800" dirty="0"/>
              <a:t>Trata de personas (incluyendo la explotación sexual de menores</a:t>
            </a:r>
            <a:r>
              <a:rPr lang="es-DO" sz="1800" dirty="0" smtClean="0"/>
              <a:t>),</a:t>
            </a:r>
          </a:p>
          <a:p>
            <a:pPr marL="342900" indent="-342900">
              <a:buClrTx/>
              <a:buFont typeface="+mj-lt"/>
              <a:buAutoNum type="arabicPeriod"/>
            </a:pPr>
            <a:r>
              <a:rPr lang="es-DO" sz="1800" dirty="0" smtClean="0"/>
              <a:t> </a:t>
            </a:r>
            <a:r>
              <a:rPr lang="es-DO" sz="1800" dirty="0"/>
              <a:t>Pornografía infantil, </a:t>
            </a:r>
          </a:p>
          <a:p>
            <a:pPr marL="342900" indent="-342900">
              <a:buClrTx/>
              <a:buFont typeface="+mj-lt"/>
              <a:buAutoNum type="arabicPeriod"/>
            </a:pPr>
            <a:r>
              <a:rPr lang="es-DO" sz="1800" dirty="0"/>
              <a:t>Proxenetismo, </a:t>
            </a:r>
          </a:p>
          <a:p>
            <a:pPr marL="342900" indent="-342900">
              <a:buClrTx/>
              <a:buFont typeface="+mj-lt"/>
              <a:buAutoNum type="arabicPeriod"/>
            </a:pPr>
            <a:endParaRPr lang="es-DO" sz="1800" dirty="0" smtClean="0"/>
          </a:p>
        </p:txBody>
      </p:sp>
    </p:spTree>
    <p:extLst>
      <p:ext uri="{BB962C8B-B14F-4D97-AF65-F5344CB8AC3E}">
        <p14:creationId xmlns:p14="http://schemas.microsoft.com/office/powerpoint/2010/main" val="203389983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510" y="652272"/>
            <a:ext cx="4038600" cy="1252728"/>
          </a:xfrm>
        </p:spPr>
        <p:txBody>
          <a:bodyPr>
            <a:normAutofit/>
          </a:bodyPr>
          <a:lstStyle/>
          <a:p>
            <a:r>
              <a:rPr lang="es-DO" dirty="0" smtClean="0"/>
              <a:t>Delitos o Infracciones Precedentes</a:t>
            </a:r>
            <a:endParaRPr lang="es-DO" dirty="0"/>
          </a:p>
        </p:txBody>
      </p:sp>
      <p:sp>
        <p:nvSpPr>
          <p:cNvPr id="5" name="Content Placeholder 4"/>
          <p:cNvSpPr>
            <a:spLocks noGrp="1"/>
          </p:cNvSpPr>
          <p:nvPr>
            <p:ph idx="1"/>
          </p:nvPr>
        </p:nvSpPr>
        <p:spPr>
          <a:xfrm>
            <a:off x="4651962" y="2286000"/>
            <a:ext cx="4355560" cy="3810000"/>
          </a:xfrm>
        </p:spPr>
        <p:txBody>
          <a:bodyPr>
            <a:noAutofit/>
          </a:bodyPr>
          <a:lstStyle/>
          <a:p>
            <a:pPr marL="342900" indent="-342900">
              <a:buClrTx/>
              <a:buFont typeface="+mj-lt"/>
              <a:buAutoNum type="arabicPeriod" startAt="30"/>
            </a:pPr>
            <a:r>
              <a:rPr lang="es-DO" sz="1800" dirty="0" smtClean="0"/>
              <a:t> Falsificación </a:t>
            </a:r>
            <a:r>
              <a:rPr lang="es-DO" sz="1800" dirty="0"/>
              <a:t>de documentos públicos, </a:t>
            </a:r>
            <a:endParaRPr lang="es-DO" sz="1800" dirty="0" smtClean="0"/>
          </a:p>
          <a:p>
            <a:pPr marL="342900" indent="-342900">
              <a:buClrTx/>
              <a:buFont typeface="+mj-lt"/>
              <a:buAutoNum type="arabicPeriod" startAt="30"/>
            </a:pPr>
            <a:r>
              <a:rPr lang="es-DO" sz="1800" dirty="0" smtClean="0"/>
              <a:t>Falsificación </a:t>
            </a:r>
            <a:r>
              <a:rPr lang="es-DO" sz="1800" dirty="0"/>
              <a:t>y adulteración de medicamentos, </a:t>
            </a:r>
            <a:endParaRPr lang="es-DO" sz="1800" dirty="0" smtClean="0"/>
          </a:p>
          <a:p>
            <a:pPr marL="342900" indent="-342900">
              <a:buClrTx/>
              <a:buFont typeface="+mj-lt"/>
              <a:buAutoNum type="arabicPeriod" startAt="30"/>
            </a:pPr>
            <a:r>
              <a:rPr lang="es-DO" sz="1800" dirty="0" smtClean="0"/>
              <a:t>Tráfico </a:t>
            </a:r>
            <a:r>
              <a:rPr lang="es-DO" sz="1800" dirty="0"/>
              <a:t>ilícito de mercancías, obras de arte, joyas y esculturas, y robo agravado, </a:t>
            </a:r>
            <a:endParaRPr lang="es-DO" sz="1800" dirty="0" smtClean="0"/>
          </a:p>
          <a:p>
            <a:pPr marL="342900" indent="-342900">
              <a:buClrTx/>
              <a:buFont typeface="+mj-lt"/>
              <a:buAutoNum type="arabicPeriod" startAt="30"/>
            </a:pPr>
            <a:r>
              <a:rPr lang="es-DO" sz="1800" dirty="0" smtClean="0"/>
              <a:t>Delitos </a:t>
            </a:r>
            <a:r>
              <a:rPr lang="es-DO" sz="1800" dirty="0"/>
              <a:t>financieros, </a:t>
            </a:r>
            <a:endParaRPr lang="es-DO" sz="1800" dirty="0" smtClean="0"/>
          </a:p>
          <a:p>
            <a:pPr marL="342900" indent="-342900">
              <a:buClrTx/>
              <a:buFont typeface="+mj-lt"/>
              <a:buAutoNum type="arabicPeriod" startAt="30"/>
            </a:pPr>
            <a:r>
              <a:rPr lang="es-DO" sz="1800" dirty="0" smtClean="0"/>
              <a:t>Crímenes </a:t>
            </a:r>
            <a:r>
              <a:rPr lang="es-DO" sz="1800" dirty="0"/>
              <a:t>y delitos de alta tecnología, </a:t>
            </a:r>
            <a:endParaRPr lang="es-DO" sz="1800" dirty="0" smtClean="0"/>
          </a:p>
          <a:p>
            <a:pPr marL="342900" indent="-342900">
              <a:buClrTx/>
              <a:buFont typeface="+mj-lt"/>
              <a:buAutoNum type="arabicPeriod" startAt="30"/>
            </a:pPr>
            <a:r>
              <a:rPr lang="es-DO" sz="1800" dirty="0" smtClean="0"/>
              <a:t>Uso </a:t>
            </a:r>
            <a:r>
              <a:rPr lang="es-DO" sz="1800" dirty="0"/>
              <a:t>indebido de información confidencial o privilegiada, y manipulación del </a:t>
            </a:r>
            <a:r>
              <a:rPr lang="es-DO" sz="1800" dirty="0" smtClean="0"/>
              <a:t>mercado.</a:t>
            </a:r>
          </a:p>
          <a:p>
            <a:pPr marL="342900" indent="-342900">
              <a:buClrTx/>
              <a:buFont typeface="+mj-lt"/>
              <a:buAutoNum type="arabicPeriod" startAt="30"/>
            </a:pPr>
            <a:r>
              <a:rPr lang="es-DO" sz="1800" dirty="0" smtClean="0"/>
              <a:t>Asimismo</a:t>
            </a:r>
            <a:r>
              <a:rPr lang="es-DO" sz="1800" dirty="0"/>
              <a:t>, se considera como infracción precedente o determinante, toda infracción grave sancionable con una pena imponible no menor de tres (3) años de prisión. </a:t>
            </a:r>
          </a:p>
        </p:txBody>
      </p:sp>
      <p:sp>
        <p:nvSpPr>
          <p:cNvPr id="7" name="Content Placeholder 4"/>
          <p:cNvSpPr txBox="1">
            <a:spLocks/>
          </p:cNvSpPr>
          <p:nvPr/>
        </p:nvSpPr>
        <p:spPr>
          <a:xfrm>
            <a:off x="388961" y="2191603"/>
            <a:ext cx="3904076" cy="4209197"/>
          </a:xfrm>
          <a:prstGeom prst="rect">
            <a:avLst/>
          </a:prstGeom>
        </p:spPr>
        <p:txBody>
          <a:bodyPr vert="horz" lIns="91440" tIns="45720" rIns="91440" bIns="45720" rtlCol="0" anchor="ctr">
            <a:noAutofit/>
          </a:bodyPr>
          <a:lstStyle>
            <a:lvl1pPr marL="274320" indent="-274320" algn="l" defTabSz="914400" rtl="0" eaLnBrk="1" latinLnBrk="0" hangingPunct="1">
              <a:spcBef>
                <a:spcPct val="20000"/>
              </a:spcBef>
              <a:buClr>
                <a:schemeClr val="bg1"/>
              </a:buClr>
              <a:buSzPct val="100000"/>
              <a:buFont typeface="Symbol" pitchFamily="18" charset="2"/>
              <a:buChar char=""/>
              <a:defRPr sz="2200" kern="1200">
                <a:solidFill>
                  <a:schemeClr val="tx2"/>
                </a:solidFill>
                <a:latin typeface="+mn-lt"/>
                <a:ea typeface="+mn-ea"/>
                <a:cs typeface="+mn-cs"/>
              </a:defRPr>
            </a:lvl1pPr>
            <a:lvl2pPr marL="576263" indent="-274320" algn="l" defTabSz="914400" rtl="0" eaLnBrk="1" latinLnBrk="0" hangingPunct="1">
              <a:spcBef>
                <a:spcPct val="20000"/>
              </a:spcBef>
              <a:buClr>
                <a:schemeClr val="bg1"/>
              </a:buClr>
              <a:buSzPct val="100000"/>
              <a:buFont typeface="Symbol" pitchFamily="18" charset="2"/>
              <a:buChar char=""/>
              <a:defRPr sz="2000" kern="1200">
                <a:solidFill>
                  <a:schemeClr val="tx2"/>
                </a:solidFill>
                <a:latin typeface="+mn-lt"/>
                <a:ea typeface="+mn-ea"/>
                <a:cs typeface="+mn-cs"/>
              </a:defRPr>
            </a:lvl2pPr>
            <a:lvl3pPr marL="855663" indent="-228600" algn="l" defTabSz="914400" rtl="0" eaLnBrk="1" latinLnBrk="0" hangingPunct="1">
              <a:spcBef>
                <a:spcPct val="20000"/>
              </a:spcBef>
              <a:buClr>
                <a:schemeClr val="bg1"/>
              </a:buClr>
              <a:buSzPct val="100000"/>
              <a:buFont typeface="Symbol" pitchFamily="18" charset="2"/>
              <a:buChar char=""/>
              <a:defRPr sz="1800" kern="1200">
                <a:solidFill>
                  <a:schemeClr val="tx2"/>
                </a:solidFill>
                <a:latin typeface="+mn-lt"/>
                <a:ea typeface="+mn-ea"/>
                <a:cs typeface="+mn-cs"/>
              </a:defRPr>
            </a:lvl3pPr>
            <a:lvl4pPr marL="114300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4pPr>
            <a:lvl5pPr marL="1463040" indent="-228600" algn="l" defTabSz="914400" rtl="0" eaLnBrk="1" latinLnBrk="0" hangingPunct="1">
              <a:spcBef>
                <a:spcPct val="20000"/>
              </a:spcBef>
              <a:buClr>
                <a:schemeClr val="bg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2000" kern="1200">
                <a:solidFill>
                  <a:schemeClr val="tx2"/>
                </a:solidFill>
                <a:latin typeface="+mn-lt"/>
                <a:ea typeface="+mn-ea"/>
                <a:cs typeface="+mn-cs"/>
              </a:defRPr>
            </a:lvl9pPr>
          </a:lstStyle>
          <a:p>
            <a:pPr marL="342900" indent="-342900">
              <a:buClrTx/>
              <a:buFont typeface="+mj-lt"/>
              <a:buAutoNum type="arabicPeriod" startAt="18"/>
            </a:pPr>
            <a:r>
              <a:rPr lang="es-DO" sz="1800" dirty="0"/>
              <a:t>P</a:t>
            </a:r>
            <a:r>
              <a:rPr lang="es-DO" sz="1800" dirty="0" smtClean="0"/>
              <a:t>revaricación </a:t>
            </a:r>
            <a:r>
              <a:rPr lang="es-DO" sz="1800" dirty="0"/>
              <a:t>y delitos cometidos por los funcionarios públicos en el ejercicio de sus funciones, </a:t>
            </a:r>
            <a:endParaRPr lang="es-DO" sz="1800" dirty="0" smtClean="0"/>
          </a:p>
          <a:p>
            <a:pPr marL="342900" indent="-342900">
              <a:buClrTx/>
              <a:buFont typeface="+mj-lt"/>
              <a:buAutoNum type="arabicPeriod" startAt="18"/>
            </a:pPr>
            <a:r>
              <a:rPr lang="es-DO" sz="1800" dirty="0"/>
              <a:t>S</a:t>
            </a:r>
            <a:r>
              <a:rPr lang="es-DO" sz="1800" dirty="0" smtClean="0"/>
              <a:t>oborno trasnacional;</a:t>
            </a:r>
          </a:p>
          <a:p>
            <a:pPr marL="342900" indent="-342900">
              <a:buClrTx/>
              <a:buFont typeface="+mj-lt"/>
              <a:buAutoNum type="arabicPeriod" startAt="18"/>
            </a:pPr>
            <a:r>
              <a:rPr lang="es-DO" sz="1800" dirty="0" smtClean="0"/>
              <a:t>Delito </a:t>
            </a:r>
            <a:r>
              <a:rPr lang="es-DO" sz="1800" dirty="0"/>
              <a:t>T</a:t>
            </a:r>
            <a:r>
              <a:rPr lang="es-DO" sz="1800" dirty="0" smtClean="0"/>
              <a:t>ributario</a:t>
            </a:r>
            <a:r>
              <a:rPr lang="es-DO" sz="1800" dirty="0"/>
              <a:t>, </a:t>
            </a:r>
            <a:endParaRPr lang="es-DO" sz="1800" dirty="0" smtClean="0"/>
          </a:p>
          <a:p>
            <a:pPr marL="342900" indent="-342900">
              <a:buClrTx/>
              <a:buFont typeface="+mj-lt"/>
              <a:buAutoNum type="arabicPeriod" startAt="18"/>
            </a:pPr>
            <a:r>
              <a:rPr lang="es-DO" sz="1800" dirty="0" smtClean="0"/>
              <a:t>Estafa </a:t>
            </a:r>
            <a:r>
              <a:rPr lang="es-DO" sz="1800" dirty="0"/>
              <a:t>agravada, </a:t>
            </a:r>
            <a:endParaRPr lang="es-DO" sz="1800" dirty="0" smtClean="0"/>
          </a:p>
          <a:p>
            <a:pPr marL="342900" indent="-342900">
              <a:buClrTx/>
              <a:buFont typeface="+mj-lt"/>
              <a:buAutoNum type="arabicPeriod" startAt="18"/>
            </a:pPr>
            <a:r>
              <a:rPr lang="es-DO" sz="1800" dirty="0"/>
              <a:t>C</a:t>
            </a:r>
            <a:r>
              <a:rPr lang="es-DO" sz="1800" dirty="0" smtClean="0"/>
              <a:t>ontrabando</a:t>
            </a:r>
            <a:r>
              <a:rPr lang="es-DO" sz="1800" dirty="0"/>
              <a:t>, </a:t>
            </a:r>
            <a:endParaRPr lang="es-DO" sz="1800" dirty="0" smtClean="0"/>
          </a:p>
          <a:p>
            <a:pPr marL="342900" indent="-342900">
              <a:buClrTx/>
              <a:buFont typeface="+mj-lt"/>
              <a:buAutoNum type="arabicPeriod" startAt="18"/>
            </a:pPr>
            <a:r>
              <a:rPr lang="es-DO" sz="1800" dirty="0" smtClean="0"/>
              <a:t>Piratería</a:t>
            </a:r>
            <a:r>
              <a:rPr lang="es-DO" sz="1800" dirty="0"/>
              <a:t>, </a:t>
            </a:r>
            <a:endParaRPr lang="es-DO" sz="1800" dirty="0" smtClean="0"/>
          </a:p>
          <a:p>
            <a:pPr marL="342900" indent="-342900">
              <a:buClrTx/>
              <a:buFont typeface="+mj-lt"/>
              <a:buAutoNum type="arabicPeriod" startAt="18"/>
            </a:pPr>
            <a:r>
              <a:rPr lang="es-DO" sz="1800" dirty="0" smtClean="0"/>
              <a:t>Piratería </a:t>
            </a:r>
            <a:r>
              <a:rPr lang="es-DO" sz="1800" dirty="0"/>
              <a:t>de productos, </a:t>
            </a:r>
            <a:endParaRPr lang="es-DO" sz="1800" dirty="0" smtClean="0"/>
          </a:p>
          <a:p>
            <a:pPr marL="342900" indent="-342900">
              <a:buClrTx/>
              <a:buFont typeface="+mj-lt"/>
              <a:buAutoNum type="arabicPeriod" startAt="18"/>
            </a:pPr>
            <a:r>
              <a:rPr lang="es-DO" sz="1800" dirty="0" smtClean="0"/>
              <a:t>Delito </a:t>
            </a:r>
            <a:r>
              <a:rPr lang="es-DO" sz="1800" dirty="0"/>
              <a:t>contra la propiedad intelectual, </a:t>
            </a:r>
            <a:endParaRPr lang="es-DO" sz="1800" dirty="0" smtClean="0"/>
          </a:p>
          <a:p>
            <a:pPr marL="342900" indent="-342900">
              <a:buClrTx/>
              <a:buFont typeface="+mj-lt"/>
              <a:buAutoNum type="arabicPeriod" startAt="18"/>
            </a:pPr>
            <a:r>
              <a:rPr lang="es-DO" sz="1800" dirty="0" smtClean="0"/>
              <a:t>Delito </a:t>
            </a:r>
            <a:r>
              <a:rPr lang="es-DO" sz="1800" dirty="0"/>
              <a:t>de medio ambiente, </a:t>
            </a:r>
            <a:endParaRPr lang="es-DO" sz="1800" dirty="0" smtClean="0"/>
          </a:p>
          <a:p>
            <a:pPr marL="342900" indent="-342900">
              <a:buClrTx/>
              <a:buFont typeface="+mj-lt"/>
              <a:buAutoNum type="arabicPeriod" startAt="18"/>
            </a:pPr>
            <a:r>
              <a:rPr lang="es-DO" sz="1800" dirty="0" err="1" smtClean="0"/>
              <a:t>Testaferrato</a:t>
            </a:r>
            <a:r>
              <a:rPr lang="es-DO" sz="1800" dirty="0"/>
              <a:t>, </a:t>
            </a:r>
            <a:endParaRPr lang="es-DO" sz="1800" dirty="0" smtClean="0"/>
          </a:p>
          <a:p>
            <a:pPr marL="342900" indent="-342900">
              <a:buClrTx/>
              <a:buFont typeface="+mj-lt"/>
              <a:buAutoNum type="arabicPeriod" startAt="18"/>
            </a:pPr>
            <a:r>
              <a:rPr lang="es-DO" sz="1800" dirty="0" err="1"/>
              <a:t>S</a:t>
            </a:r>
            <a:r>
              <a:rPr lang="es-DO" sz="1800" dirty="0" err="1" smtClean="0"/>
              <a:t>icariato</a:t>
            </a:r>
            <a:r>
              <a:rPr lang="es-DO" sz="1800" dirty="0"/>
              <a:t>, </a:t>
            </a:r>
            <a:endParaRPr lang="es-DO" sz="1800" dirty="0" smtClean="0"/>
          </a:p>
          <a:p>
            <a:pPr marL="342900" indent="-342900">
              <a:buClrTx/>
              <a:buFont typeface="+mj-lt"/>
              <a:buAutoNum type="arabicPeriod" startAt="18"/>
            </a:pPr>
            <a:r>
              <a:rPr lang="es-DO" sz="1800" dirty="0" smtClean="0"/>
              <a:t>Enriquecimiento </a:t>
            </a:r>
            <a:r>
              <a:rPr lang="es-DO" sz="1800" dirty="0"/>
              <a:t>no </a:t>
            </a:r>
            <a:r>
              <a:rPr lang="es-DO" sz="1800" dirty="0" smtClean="0"/>
              <a:t>justificado</a:t>
            </a:r>
          </a:p>
        </p:txBody>
      </p:sp>
    </p:spTree>
    <p:extLst>
      <p:ext uri="{BB962C8B-B14F-4D97-AF65-F5344CB8AC3E}">
        <p14:creationId xmlns:p14="http://schemas.microsoft.com/office/powerpoint/2010/main" val="280107441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DO" dirty="0" smtClean="0"/>
              <a:t>Incidencia en el Sector </a:t>
            </a:r>
            <a:r>
              <a:rPr lang="es-DO" dirty="0"/>
              <a:t>I</a:t>
            </a:r>
            <a:r>
              <a:rPr lang="es-DO" dirty="0" smtClean="0"/>
              <a:t>nmobiliario</a:t>
            </a:r>
            <a:endParaRPr lang="es-DO" dirty="0"/>
          </a:p>
        </p:txBody>
      </p:sp>
      <p:sp>
        <p:nvSpPr>
          <p:cNvPr id="5" name="Content Placeholder 4"/>
          <p:cNvSpPr>
            <a:spLocks noGrp="1"/>
          </p:cNvSpPr>
          <p:nvPr>
            <p:ph sz="quarter" idx="13"/>
          </p:nvPr>
        </p:nvSpPr>
        <p:spPr>
          <a:xfrm>
            <a:off x="676655" y="2362200"/>
            <a:ext cx="3822192" cy="3447288"/>
          </a:xfrm>
        </p:spPr>
        <p:txBody>
          <a:bodyPr>
            <a:normAutofit fontScale="92500" lnSpcReduction="10000"/>
          </a:bodyPr>
          <a:lstStyle/>
          <a:p>
            <a:r>
              <a:rPr lang="es-DO" dirty="0" smtClean="0"/>
              <a:t>Debemos readecuar </a:t>
            </a:r>
            <a:r>
              <a:rPr lang="es-DO" dirty="0"/>
              <a:t>nuestra forma de hacer negocios </a:t>
            </a:r>
            <a:r>
              <a:rPr lang="es-DO" dirty="0" smtClean="0"/>
              <a:t>a lo establecido en las mejores practicas internacionales.</a:t>
            </a:r>
          </a:p>
          <a:p>
            <a:endParaRPr lang="es-DO" dirty="0" smtClean="0"/>
          </a:p>
          <a:p>
            <a:r>
              <a:rPr lang="es-DO" dirty="0" smtClean="0"/>
              <a:t>Recibir asesoría eficaz y oportuna sobre las transacciones que asimilamos como cotidianas. </a:t>
            </a:r>
            <a:endParaRPr lang="es-DO" dirty="0"/>
          </a:p>
        </p:txBody>
      </p:sp>
      <p:sp>
        <p:nvSpPr>
          <p:cNvPr id="6" name="Content Placeholder 5"/>
          <p:cNvSpPr>
            <a:spLocks noGrp="1"/>
          </p:cNvSpPr>
          <p:nvPr>
            <p:ph sz="quarter" idx="14"/>
          </p:nvPr>
        </p:nvSpPr>
        <p:spPr/>
        <p:txBody>
          <a:bodyPr/>
          <a:lstStyle/>
          <a:p>
            <a:r>
              <a:rPr lang="es-DO" dirty="0" smtClean="0"/>
              <a:t>Evaluación y análisis de Riesgos.</a:t>
            </a:r>
          </a:p>
          <a:p>
            <a:endParaRPr lang="es-DO" dirty="0"/>
          </a:p>
          <a:p>
            <a:r>
              <a:rPr lang="es-DO" dirty="0" smtClean="0"/>
              <a:t>Capacitar personal técnico a fines de dar cumplimiento a  las guías internacionales. </a:t>
            </a:r>
          </a:p>
          <a:p>
            <a:endParaRPr lang="es-DO"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1" y="5438186"/>
            <a:ext cx="2133600" cy="141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731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wheel(1)">
                                      <p:cBhvr>
                                        <p:cTn id="35"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dirty="0" smtClean="0"/>
              <a:t>Gracias por su atención!</a:t>
            </a:r>
            <a:endParaRPr lang="es-DO" dirty="0"/>
          </a:p>
        </p:txBody>
      </p:sp>
      <p:sp>
        <p:nvSpPr>
          <p:cNvPr id="3" name="Text Placeholder 2"/>
          <p:cNvSpPr>
            <a:spLocks noGrp="1"/>
          </p:cNvSpPr>
          <p:nvPr>
            <p:ph type="body" idx="1"/>
          </p:nvPr>
        </p:nvSpPr>
        <p:spPr>
          <a:xfrm>
            <a:off x="2527425" y="5204230"/>
            <a:ext cx="6417734" cy="939801"/>
          </a:xfrm>
        </p:spPr>
        <p:txBody>
          <a:bodyPr/>
          <a:lstStyle/>
          <a:p>
            <a:r>
              <a:rPr lang="es-DO" dirty="0">
                <a:solidFill>
                  <a:schemeClr val="accent1">
                    <a:lumMod val="50000"/>
                  </a:schemeClr>
                </a:solidFill>
              </a:rPr>
              <a:t>l</a:t>
            </a:r>
            <a:r>
              <a:rPr lang="es-DO" dirty="0" smtClean="0">
                <a:solidFill>
                  <a:schemeClr val="accent1">
                    <a:lumMod val="50000"/>
                  </a:schemeClr>
                </a:solidFill>
              </a:rPr>
              <a:t>ic.andres.noboa@gmail.com</a:t>
            </a:r>
            <a:endParaRPr lang="es-DO" dirty="0">
              <a:solidFill>
                <a:schemeClr val="accent1">
                  <a:lumMod val="50000"/>
                </a:schemeClr>
              </a:solidFill>
            </a:endParaRPr>
          </a:p>
        </p:txBody>
      </p:sp>
    </p:spTree>
    <p:extLst>
      <p:ext uri="{BB962C8B-B14F-4D97-AF65-F5344CB8AC3E}">
        <p14:creationId xmlns:p14="http://schemas.microsoft.com/office/powerpoint/2010/main" val="32389171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42863"/>
            <a:ext cx="8229600" cy="1252537"/>
          </a:xfrm>
        </p:spPr>
        <p:txBody>
          <a:bodyPr anchor="t">
            <a:normAutofit/>
          </a:bodyPr>
          <a:lstStyle/>
          <a:p>
            <a:r>
              <a:rPr lang="es-DO" dirty="0" smtClean="0"/>
              <a:t>¿Qué es el lavado de activos?</a:t>
            </a:r>
            <a:endParaRPr lang="es-DO" dirty="0"/>
          </a:p>
        </p:txBody>
      </p:sp>
      <p:pic>
        <p:nvPicPr>
          <p:cNvPr id="5"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62" b="9682"/>
          <a:stretch/>
        </p:blipFill>
        <p:spPr bwMode="auto">
          <a:xfrm>
            <a:off x="1066800" y="1828800"/>
            <a:ext cx="6934200" cy="468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93557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s-DO" dirty="0" smtClean="0"/>
              <a:t>Orígenes Proyecto de Ley</a:t>
            </a:r>
            <a:endParaRPr lang="es-DO" dirty="0"/>
          </a:p>
        </p:txBody>
      </p:sp>
      <p:sp>
        <p:nvSpPr>
          <p:cNvPr id="5" name="Content Placeholder 4"/>
          <p:cNvSpPr>
            <a:spLocks noGrp="1"/>
          </p:cNvSpPr>
          <p:nvPr>
            <p:ph sz="quarter" idx="13"/>
          </p:nvPr>
        </p:nvSpPr>
        <p:spPr>
          <a:xfrm>
            <a:off x="609600" y="1775618"/>
            <a:ext cx="4038600" cy="4525963"/>
          </a:xfrm>
        </p:spPr>
        <p:txBody>
          <a:bodyPr>
            <a:normAutofit/>
          </a:bodyPr>
          <a:lstStyle/>
          <a:p>
            <a:r>
              <a:rPr lang="es-DO" dirty="0" smtClean="0"/>
              <a:t>El </a:t>
            </a:r>
            <a:r>
              <a:rPr lang="es-DO" dirty="0"/>
              <a:t>Grupo de Acción Financiera Internacional sobre el Blanqueo de Capitales (</a:t>
            </a:r>
            <a:r>
              <a:rPr lang="es-DO" b="1" dirty="0"/>
              <a:t>GAFI</a:t>
            </a:r>
            <a:r>
              <a:rPr lang="es-DO" dirty="0" smtClean="0"/>
              <a:t>).</a:t>
            </a:r>
          </a:p>
          <a:p>
            <a:pPr lvl="1"/>
            <a:r>
              <a:rPr lang="es-DO" dirty="0" smtClean="0"/>
              <a:t>Evaluaciones constantes.</a:t>
            </a:r>
          </a:p>
          <a:p>
            <a:pPr lvl="1"/>
            <a:r>
              <a:rPr lang="es-DO" dirty="0" smtClean="0"/>
              <a:t>Emisión de Listas;</a:t>
            </a:r>
            <a:endParaRPr lang="es-DO" dirty="0" smtClean="0"/>
          </a:p>
          <a:p>
            <a:pPr lvl="2">
              <a:buClr>
                <a:schemeClr val="tx1"/>
              </a:buClr>
            </a:pPr>
            <a:r>
              <a:rPr lang="es-DO" dirty="0" smtClean="0">
                <a:solidFill>
                  <a:srgbClr val="FF0000"/>
                </a:solidFill>
              </a:rPr>
              <a:t>Roja</a:t>
            </a:r>
            <a:r>
              <a:rPr lang="es-DO" dirty="0" smtClean="0"/>
              <a:t>, Negra y </a:t>
            </a:r>
            <a:r>
              <a:rPr lang="es-DO" dirty="0" smtClean="0">
                <a:solidFill>
                  <a:schemeClr val="tx1">
                    <a:lumMod val="50000"/>
                    <a:lumOff val="50000"/>
                  </a:schemeClr>
                </a:solidFill>
              </a:rPr>
              <a:t>Gris</a:t>
            </a:r>
          </a:p>
          <a:p>
            <a:pPr lvl="1"/>
            <a:r>
              <a:rPr lang="es-DO" dirty="0" smtClean="0"/>
              <a:t>Miembros.</a:t>
            </a:r>
          </a:p>
          <a:p>
            <a:pPr marL="914400" lvl="2" indent="0">
              <a:buNone/>
            </a:pPr>
            <a:r>
              <a:rPr lang="es-DO" dirty="0" smtClean="0"/>
              <a:t> </a:t>
            </a:r>
            <a:endParaRPr lang="es-DO" dirty="0">
              <a:solidFill>
                <a:schemeClr val="tx1">
                  <a:lumMod val="50000"/>
                  <a:lumOff val="50000"/>
                </a:schemeClr>
              </a:solidFill>
            </a:endParaRP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514568609"/>
              </p:ext>
            </p:extLst>
          </p:nvPr>
        </p:nvGraphicFramePr>
        <p:xfrm>
          <a:off x="4588328" y="4419600"/>
          <a:ext cx="4038600" cy="1805968"/>
        </p:xfrm>
        <a:graphic>
          <a:graphicData uri="http://schemas.openxmlformats.org/drawingml/2006/table">
            <a:tbl>
              <a:tblPr>
                <a:tableStyleId>{3C2FFA5D-87B4-456A-9821-1D502468CF0F}</a:tableStyleId>
              </a:tblPr>
              <a:tblGrid>
                <a:gridCol w="2019300"/>
                <a:gridCol w="2019300"/>
              </a:tblGrid>
              <a:tr h="192552">
                <a:tc>
                  <a:txBody>
                    <a:bodyPr/>
                    <a:lstStyle/>
                    <a:p>
                      <a:pPr algn="ctr"/>
                      <a:r>
                        <a:rPr lang="es-DO" sz="1200" dirty="0">
                          <a:effectLst/>
                        </a:rPr>
                        <a:t>ARGENTINA</a:t>
                      </a:r>
                      <a:endParaRPr lang="es-DO" sz="1200" b="1" dirty="0">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a:effectLst/>
                        </a:rPr>
                        <a:t>BOLIVIA</a:t>
                      </a:r>
                      <a:endParaRPr lang="es-DO" sz="1200" b="1">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a:effectLst/>
                        </a:rPr>
                        <a:t>BRASIL</a:t>
                      </a:r>
                      <a:endParaRPr lang="es-DO" sz="1200" b="1">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a:effectLst/>
                        </a:rPr>
                        <a:t>CHILE</a:t>
                      </a:r>
                      <a:endParaRPr lang="es-DO" sz="1200" b="1">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a:effectLst/>
                        </a:rPr>
                        <a:t>COLOMBIA</a:t>
                      </a:r>
                      <a:endParaRPr lang="es-DO" sz="1200" b="1">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dirty="0">
                          <a:effectLst/>
                        </a:rPr>
                        <a:t>COSTA RICA</a:t>
                      </a:r>
                      <a:endParaRPr lang="es-DO" sz="1200" b="1" dirty="0">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a:effectLst/>
                        </a:rPr>
                        <a:t>CUBA</a:t>
                      </a:r>
                      <a:endParaRPr lang="es-DO" sz="1200" b="1">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dirty="0">
                          <a:effectLst/>
                        </a:rPr>
                        <a:t>ECUADOR</a:t>
                      </a:r>
                      <a:endParaRPr lang="es-DO" sz="1200" b="1" dirty="0">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dirty="0" smtClean="0">
                          <a:effectLst/>
                        </a:rPr>
                        <a:t>GUATEMALA</a:t>
                      </a:r>
                      <a:endParaRPr lang="es-DO" sz="1200" b="1" dirty="0">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a:effectLst/>
                        </a:rPr>
                        <a:t>HONDURAS</a:t>
                      </a:r>
                      <a:endParaRPr lang="es-DO" sz="1200" b="1">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a:effectLst/>
                        </a:rPr>
                        <a:t>MÉXICO</a:t>
                      </a:r>
                      <a:endParaRPr lang="es-DO" sz="1200" b="1">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a:effectLst/>
                        </a:rPr>
                        <a:t>NICARAGUA</a:t>
                      </a:r>
                      <a:endParaRPr lang="es-DO" sz="1200" b="1">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a:effectLst/>
                        </a:rPr>
                        <a:t>PANAMÁ</a:t>
                      </a:r>
                      <a:endParaRPr lang="es-DO" sz="1200" b="1">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a:effectLst/>
                        </a:rPr>
                        <a:t>PARAGUAY</a:t>
                      </a:r>
                      <a:endParaRPr lang="es-DO" sz="1200" b="1">
                        <a:solidFill>
                          <a:schemeClr val="tx1"/>
                        </a:solidFill>
                        <a:effectLst/>
                        <a:latin typeface="Arial" pitchFamily="34" charset="0"/>
                        <a:cs typeface="Arial" pitchFamily="34" charset="0"/>
                      </a:endParaRPr>
                    </a:p>
                  </a:txBody>
                  <a:tcPr marL="6252" marR="6252" marT="6252" marB="6252" anchor="ctr"/>
                </a:tc>
              </a:tr>
              <a:tr h="192552">
                <a:tc>
                  <a:txBody>
                    <a:bodyPr/>
                    <a:lstStyle/>
                    <a:p>
                      <a:pPr algn="ctr"/>
                      <a:r>
                        <a:rPr lang="es-DO" sz="1200" dirty="0">
                          <a:effectLst/>
                        </a:rPr>
                        <a:t>PERÚ</a:t>
                      </a:r>
                      <a:endParaRPr lang="es-DO" sz="1200" b="1" dirty="0">
                        <a:solidFill>
                          <a:schemeClr val="tx1"/>
                        </a:solidFill>
                        <a:effectLst/>
                        <a:latin typeface="Arial" pitchFamily="34" charset="0"/>
                        <a:cs typeface="Arial" pitchFamily="34" charset="0"/>
                      </a:endParaRPr>
                    </a:p>
                  </a:txBody>
                  <a:tcPr marL="6252" marR="6252" marT="6252" marB="6252" anchor="ctr"/>
                </a:tc>
                <a:tc>
                  <a:txBody>
                    <a:bodyPr/>
                    <a:lstStyle/>
                    <a:p>
                      <a:pPr algn="ctr"/>
                      <a:r>
                        <a:rPr lang="es-DO" sz="1200">
                          <a:effectLst/>
                        </a:rPr>
                        <a:t>REPÚBLICA DOMINICANA</a:t>
                      </a:r>
                      <a:endParaRPr lang="es-DO" sz="1200" b="1">
                        <a:solidFill>
                          <a:schemeClr val="tx1"/>
                        </a:solidFill>
                        <a:effectLst/>
                        <a:latin typeface="Arial" pitchFamily="34" charset="0"/>
                        <a:cs typeface="Arial" pitchFamily="34" charset="0"/>
                      </a:endParaRPr>
                    </a:p>
                  </a:txBody>
                  <a:tcPr marL="6252" marR="6252" marT="6252" marB="6252" anchor="ctr"/>
                </a:tc>
              </a:tr>
              <a:tr h="240065">
                <a:tc>
                  <a:txBody>
                    <a:bodyPr/>
                    <a:lstStyle/>
                    <a:p>
                      <a:pPr algn="ctr"/>
                      <a:r>
                        <a:rPr lang="es-DO" sz="1200" dirty="0">
                          <a:effectLst/>
                        </a:rPr>
                        <a:t>URUGUAY</a:t>
                      </a:r>
                      <a:endParaRPr lang="es-DO" sz="1200" dirty="0">
                        <a:solidFill>
                          <a:schemeClr val="tx1"/>
                        </a:solidFill>
                        <a:latin typeface="Arial" pitchFamily="34" charset="0"/>
                        <a:cs typeface="Arial" pitchFamily="34" charset="0"/>
                      </a:endParaRPr>
                    </a:p>
                  </a:txBody>
                  <a:tcPr marL="6252" marR="6252" marT="6252" marB="6252" anchor="ctr"/>
                </a:tc>
                <a:tc>
                  <a:txBody>
                    <a:bodyPr/>
                    <a:lstStyle/>
                    <a:p>
                      <a:pPr algn="ctr"/>
                      <a:r>
                        <a:rPr lang="es-DO" sz="1200" dirty="0" smtClean="0">
                          <a:solidFill>
                            <a:schemeClr val="tx1"/>
                          </a:solidFill>
                          <a:latin typeface="Arial" pitchFamily="34" charset="0"/>
                          <a:cs typeface="Arial" pitchFamily="34" charset="0"/>
                        </a:rPr>
                        <a:t>08 Agosto 2016</a:t>
                      </a:r>
                      <a:endParaRPr lang="es-DO" sz="1200" dirty="0">
                        <a:solidFill>
                          <a:schemeClr val="tx1"/>
                        </a:solidFill>
                        <a:latin typeface="Arial" pitchFamily="34" charset="0"/>
                        <a:cs typeface="Arial" pitchFamily="34" charset="0"/>
                      </a:endParaRPr>
                    </a:p>
                  </a:txBody>
                  <a:tcPr marL="60016" marR="60016" marT="30008" marB="30008"/>
                </a:tc>
              </a:tr>
            </a:tbl>
          </a:graphicData>
        </a:graphic>
      </p:graphicFrame>
      <p:sp>
        <p:nvSpPr>
          <p:cNvPr id="9" name="AutoShape 3" descr="Resultado de imagen para GAFIL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163285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Bent-Up Arrow 11"/>
          <p:cNvSpPr/>
          <p:nvPr/>
        </p:nvSpPr>
        <p:spPr>
          <a:xfrm rot="5400000">
            <a:off x="2552700" y="4762500"/>
            <a:ext cx="914400" cy="1447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28058873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152400"/>
            <a:ext cx="8229600" cy="1252537"/>
          </a:xfrm>
        </p:spPr>
        <p:txBody>
          <a:bodyPr>
            <a:normAutofit fontScale="90000"/>
          </a:bodyPr>
          <a:lstStyle/>
          <a:p>
            <a:r>
              <a:rPr lang="es-DO" dirty="0" smtClean="0"/>
              <a:t>Evolución de las Recomendaciones</a:t>
            </a:r>
            <a:endParaRPr lang="es-DO" dirty="0"/>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1226874231"/>
              </p:ext>
            </p:extLst>
          </p:nvPr>
        </p:nvGraphicFramePr>
        <p:xfrm>
          <a:off x="228600" y="1524000"/>
          <a:ext cx="8915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404401"/>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76200"/>
            <a:ext cx="8229600" cy="1143000"/>
          </a:xfrm>
        </p:spPr>
        <p:txBody>
          <a:bodyPr/>
          <a:lstStyle/>
          <a:p>
            <a:r>
              <a:rPr lang="es-DO" dirty="0" smtClean="0"/>
              <a:t>Las 40 Recomendaciones</a:t>
            </a:r>
            <a:endParaRPr lang="es-DO" dirty="0"/>
          </a:p>
        </p:txBody>
      </p:sp>
      <p:sp>
        <p:nvSpPr>
          <p:cNvPr id="3" name="Content Placeholder 2"/>
          <p:cNvSpPr>
            <a:spLocks noGrp="1"/>
          </p:cNvSpPr>
          <p:nvPr>
            <p:ph sz="quarter" idx="4294967295"/>
          </p:nvPr>
        </p:nvSpPr>
        <p:spPr>
          <a:xfrm>
            <a:off x="304800" y="1371600"/>
            <a:ext cx="4038600" cy="5105400"/>
          </a:xfrm>
        </p:spPr>
        <p:txBody>
          <a:bodyPr>
            <a:normAutofit fontScale="70000" lnSpcReduction="20000"/>
          </a:bodyPr>
          <a:lstStyle/>
          <a:p>
            <a:pPr marL="457200" indent="-457200">
              <a:buFont typeface="+mj-lt"/>
              <a:buAutoNum type="arabicPeriod"/>
            </a:pPr>
            <a:r>
              <a:rPr lang="es-DO" b="1" dirty="0" smtClean="0"/>
              <a:t>Evaluación de riesgos y aplicación de un enfoque basado en riesgo.</a:t>
            </a:r>
          </a:p>
          <a:p>
            <a:pPr marL="457200" indent="-457200">
              <a:buFont typeface="+mj-lt"/>
              <a:buAutoNum type="arabicPeriod"/>
            </a:pPr>
            <a:r>
              <a:rPr lang="es-DO" dirty="0" smtClean="0"/>
              <a:t>Cooperación y coordinación nacional</a:t>
            </a:r>
          </a:p>
          <a:p>
            <a:pPr marL="457200" indent="-457200">
              <a:buFont typeface="+mj-lt"/>
              <a:buAutoNum type="arabicPeriod"/>
            </a:pPr>
            <a:r>
              <a:rPr lang="es-DO" dirty="0" smtClean="0"/>
              <a:t>Delito de lavado de activos.</a:t>
            </a:r>
          </a:p>
          <a:p>
            <a:pPr marL="457200" indent="-457200">
              <a:buFont typeface="+mj-lt"/>
              <a:buAutoNum type="arabicPeriod"/>
            </a:pPr>
            <a:r>
              <a:rPr lang="es-DO" dirty="0" smtClean="0"/>
              <a:t>Decomiso y medidas provisionales </a:t>
            </a:r>
          </a:p>
          <a:p>
            <a:pPr marL="457200" indent="-457200">
              <a:buFont typeface="+mj-lt"/>
              <a:buAutoNum type="arabicPeriod"/>
            </a:pPr>
            <a:r>
              <a:rPr lang="es-DO" dirty="0" smtClean="0"/>
              <a:t>Delito de Financiamiento del Terrorismo.</a:t>
            </a:r>
          </a:p>
          <a:p>
            <a:pPr marL="457200" indent="-457200">
              <a:buFont typeface="+mj-lt"/>
              <a:buAutoNum type="arabicPeriod"/>
            </a:pPr>
            <a:r>
              <a:rPr lang="es-DO" dirty="0" smtClean="0"/>
              <a:t>Sanciones financieras dirigidas relacionadas al terrorismo y al financiamiento del terrorismo.</a:t>
            </a:r>
          </a:p>
          <a:p>
            <a:pPr marL="457200" indent="-457200">
              <a:buFont typeface="+mj-lt"/>
              <a:buAutoNum type="arabicPeriod"/>
            </a:pPr>
            <a:r>
              <a:rPr lang="es-DO" dirty="0" smtClean="0"/>
              <a:t>Organizaciones sin fines de lucro.</a:t>
            </a:r>
          </a:p>
          <a:p>
            <a:pPr marL="457200" indent="-457200">
              <a:buFont typeface="+mj-lt"/>
              <a:buAutoNum type="arabicPeriod"/>
            </a:pPr>
            <a:r>
              <a:rPr lang="es-DO" dirty="0" smtClean="0"/>
              <a:t>Leyes sobre el secreto de las instituciones financieras.</a:t>
            </a:r>
          </a:p>
          <a:p>
            <a:pPr marL="457200" indent="-457200">
              <a:buFont typeface="+mj-lt"/>
              <a:buAutoNum type="arabicPeriod"/>
            </a:pPr>
            <a:r>
              <a:rPr lang="es-DO" b="1" dirty="0" smtClean="0"/>
              <a:t>Debida diligencia del cliente.</a:t>
            </a:r>
          </a:p>
          <a:p>
            <a:pPr marL="759143" lvl="1" indent="-457200">
              <a:buFont typeface="+mj-lt"/>
              <a:buAutoNum type="arabicPeriod"/>
            </a:pPr>
            <a:r>
              <a:rPr lang="es-DO" dirty="0" smtClean="0"/>
              <a:t>APNFD </a:t>
            </a:r>
          </a:p>
          <a:p>
            <a:pPr marL="457200" indent="-457200">
              <a:buFont typeface="+mj-lt"/>
              <a:buAutoNum type="arabicPeriod"/>
            </a:pPr>
            <a:r>
              <a:rPr lang="es-DO" dirty="0" smtClean="0"/>
              <a:t>Mantenimiento de registros.</a:t>
            </a:r>
          </a:p>
          <a:p>
            <a:pPr marL="457200" indent="-457200">
              <a:buFont typeface="+mj-lt"/>
              <a:buAutoNum type="arabicPeriod"/>
            </a:pPr>
            <a:r>
              <a:rPr lang="es-DO" b="1" dirty="0" smtClean="0"/>
              <a:t>Medidas adicionales para clientes y actividades específicas.</a:t>
            </a:r>
          </a:p>
          <a:p>
            <a:pPr marL="457200" indent="-457200">
              <a:buFont typeface="+mj-lt"/>
              <a:buAutoNum type="arabicPeriod"/>
            </a:pPr>
            <a:r>
              <a:rPr lang="es-DO" dirty="0" smtClean="0"/>
              <a:t>Dependencia, Controles y Grupos Financieros.</a:t>
            </a:r>
          </a:p>
          <a:p>
            <a:pPr marL="457200" indent="-457200">
              <a:buFont typeface="+mj-lt"/>
              <a:buAutoNum type="arabicPeriod"/>
            </a:pPr>
            <a:endParaRPr lang="es-DO" dirty="0" smtClean="0"/>
          </a:p>
          <a:p>
            <a:pPr marL="457200" indent="-457200">
              <a:buFont typeface="+mj-lt"/>
              <a:buAutoNum type="arabicPeriod"/>
            </a:pPr>
            <a:endParaRPr lang="es-DO" dirty="0" smtClean="0"/>
          </a:p>
        </p:txBody>
      </p:sp>
      <p:sp>
        <p:nvSpPr>
          <p:cNvPr id="4" name="Content Placeholder 3"/>
          <p:cNvSpPr>
            <a:spLocks noGrp="1"/>
          </p:cNvSpPr>
          <p:nvPr>
            <p:ph sz="quarter" idx="4294967295"/>
          </p:nvPr>
        </p:nvSpPr>
        <p:spPr>
          <a:xfrm>
            <a:off x="4800600" y="1676400"/>
            <a:ext cx="4038600" cy="5105400"/>
          </a:xfrm>
        </p:spPr>
        <p:txBody>
          <a:bodyPr>
            <a:normAutofit fontScale="70000" lnSpcReduction="20000"/>
          </a:bodyPr>
          <a:lstStyle/>
          <a:p>
            <a:pPr marL="457200" indent="-457200">
              <a:buFont typeface="+mj-lt"/>
              <a:buAutoNum type="arabicPeriod" startAt="13"/>
            </a:pPr>
            <a:r>
              <a:rPr lang="es-DO" b="1" dirty="0" smtClean="0"/>
              <a:t>Reporte de operaciones sospechosas.</a:t>
            </a:r>
          </a:p>
          <a:p>
            <a:pPr marL="457200" indent="-457200">
              <a:buFont typeface="+mj-lt"/>
              <a:buAutoNum type="arabicPeriod" startAt="13"/>
            </a:pPr>
            <a:r>
              <a:rPr lang="es-DO" b="1" dirty="0" smtClean="0"/>
              <a:t>Transparencia y beneficiario final de las personas jurídicas.</a:t>
            </a:r>
          </a:p>
          <a:p>
            <a:pPr marL="457200" indent="-457200">
              <a:buFont typeface="+mj-lt"/>
              <a:buAutoNum type="arabicPeriod" startAt="13"/>
            </a:pPr>
            <a:r>
              <a:rPr lang="es-DO" b="1" dirty="0" smtClean="0"/>
              <a:t>Transparencia y beneficiario final de estructuras jurídicas.</a:t>
            </a:r>
          </a:p>
          <a:p>
            <a:pPr marL="457200" indent="-457200">
              <a:buFont typeface="+mj-lt"/>
              <a:buAutoNum type="arabicPeriod" startAt="13"/>
            </a:pPr>
            <a:r>
              <a:rPr lang="es-DO" dirty="0" smtClean="0"/>
              <a:t>Regulación y supervisión de instituciones financieras.</a:t>
            </a:r>
          </a:p>
          <a:p>
            <a:pPr marL="457200" indent="-457200">
              <a:buFont typeface="+mj-lt"/>
              <a:buAutoNum type="arabicPeriod" startAt="13"/>
            </a:pPr>
            <a:r>
              <a:rPr lang="es-DO" dirty="0" smtClean="0"/>
              <a:t>Facultades de los supervisores.</a:t>
            </a:r>
          </a:p>
          <a:p>
            <a:pPr marL="457200" indent="-457200">
              <a:buFont typeface="+mj-lt"/>
              <a:buAutoNum type="arabicPeriod" startAt="13"/>
            </a:pPr>
            <a:r>
              <a:rPr lang="es-DO" b="1" dirty="0"/>
              <a:t>Regulación y supervisión de las </a:t>
            </a:r>
            <a:r>
              <a:rPr lang="es-DO" b="1" dirty="0" smtClean="0"/>
              <a:t>APNFD.</a:t>
            </a:r>
          </a:p>
          <a:p>
            <a:pPr marL="457200" indent="-457200">
              <a:buFont typeface="+mj-lt"/>
              <a:buAutoNum type="arabicPeriod" startAt="13"/>
            </a:pPr>
            <a:r>
              <a:rPr lang="es-DO" dirty="0"/>
              <a:t>Unidades de Inteligencia </a:t>
            </a:r>
            <a:r>
              <a:rPr lang="es-DO" dirty="0" smtClean="0"/>
              <a:t>Financiera.</a:t>
            </a:r>
          </a:p>
          <a:p>
            <a:pPr marL="457200" indent="-457200">
              <a:buFont typeface="+mj-lt"/>
              <a:buAutoNum type="arabicPeriod" startAt="13"/>
            </a:pPr>
            <a:r>
              <a:rPr lang="es-DO" dirty="0"/>
              <a:t>Responsabilidades de las autoridades del orden público e investigativas 	</a:t>
            </a:r>
          </a:p>
          <a:p>
            <a:pPr marL="457200" indent="-457200">
              <a:buFont typeface="+mj-lt"/>
              <a:buAutoNum type="arabicPeriod" startAt="13"/>
            </a:pPr>
            <a:r>
              <a:rPr lang="es-DO" dirty="0"/>
              <a:t>Facultades de las autoridades del orden público e investigativas 	</a:t>
            </a:r>
          </a:p>
          <a:p>
            <a:pPr marL="457200" indent="-457200">
              <a:buFont typeface="+mj-lt"/>
              <a:buAutoNum type="arabicPeriod" startAt="13"/>
            </a:pPr>
            <a:r>
              <a:rPr lang="es-DO" dirty="0"/>
              <a:t>Estadísticas 	</a:t>
            </a:r>
          </a:p>
          <a:p>
            <a:pPr marL="457200" indent="-457200">
              <a:buFont typeface="+mj-lt"/>
              <a:buAutoNum type="arabicPeriod" startAt="13"/>
            </a:pPr>
            <a:r>
              <a:rPr lang="es-DO" dirty="0"/>
              <a:t>Guía y retroalimentación 	</a:t>
            </a:r>
          </a:p>
          <a:p>
            <a:pPr marL="457200" indent="-457200">
              <a:buFont typeface="+mj-lt"/>
              <a:buAutoNum type="arabicPeriod" startAt="13"/>
            </a:pPr>
            <a:r>
              <a:rPr lang="es-DO" b="1" dirty="0"/>
              <a:t>Sanciones </a:t>
            </a:r>
            <a:r>
              <a:rPr lang="es-DO" dirty="0"/>
              <a:t>	</a:t>
            </a:r>
          </a:p>
          <a:p>
            <a:pPr marL="457200" indent="-457200">
              <a:buFont typeface="+mj-lt"/>
              <a:buAutoNum type="arabicPeriod" startAt="13"/>
            </a:pPr>
            <a:r>
              <a:rPr lang="es-DO" dirty="0" smtClean="0"/>
              <a:t>Cooperación Internacional *</a:t>
            </a:r>
            <a:r>
              <a:rPr lang="es-DO" dirty="0"/>
              <a:t>	</a:t>
            </a:r>
          </a:p>
          <a:p>
            <a:pPr marL="457200" indent="-457200">
              <a:buFont typeface="+mj-lt"/>
              <a:buAutoNum type="arabicPeriod" startAt="13"/>
            </a:pPr>
            <a:endParaRPr lang="es-DO" dirty="0"/>
          </a:p>
          <a:p>
            <a:pPr marL="457200" indent="-457200">
              <a:buFont typeface="+mj-lt"/>
              <a:buAutoNum type="arabicPeriod" startAt="13"/>
            </a:pPr>
            <a:endParaRPr lang="es-DO" dirty="0" smtClean="0"/>
          </a:p>
        </p:txBody>
      </p:sp>
    </p:spTree>
    <p:extLst>
      <p:ext uri="{BB962C8B-B14F-4D97-AF65-F5344CB8AC3E}">
        <p14:creationId xmlns:p14="http://schemas.microsoft.com/office/powerpoint/2010/main" val="68373932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dirty="0" smtClean="0"/>
              <a:t>Sujetos Obligados</a:t>
            </a:r>
            <a:endParaRPr lang="es-DO" dirty="0"/>
          </a:p>
        </p:txBody>
      </p:sp>
      <p:sp>
        <p:nvSpPr>
          <p:cNvPr id="3" name="Text Placeholder 2"/>
          <p:cNvSpPr>
            <a:spLocks noGrp="1"/>
          </p:cNvSpPr>
          <p:nvPr>
            <p:ph type="body" idx="1"/>
          </p:nvPr>
        </p:nvSpPr>
        <p:spPr>
          <a:xfrm>
            <a:off x="298704" y="1981200"/>
            <a:ext cx="3822192" cy="639762"/>
          </a:xfrm>
        </p:spPr>
        <p:txBody>
          <a:bodyPr/>
          <a:lstStyle/>
          <a:p>
            <a:r>
              <a:rPr lang="es-DO" dirty="0" smtClean="0"/>
              <a:t>FINANCIEROS</a:t>
            </a:r>
            <a:endParaRPr lang="es-DO" dirty="0"/>
          </a:p>
        </p:txBody>
      </p:sp>
      <p:sp>
        <p:nvSpPr>
          <p:cNvPr id="5" name="Text Placeholder 4"/>
          <p:cNvSpPr>
            <a:spLocks noGrp="1"/>
          </p:cNvSpPr>
          <p:nvPr>
            <p:ph type="body" sz="quarter" idx="3"/>
          </p:nvPr>
        </p:nvSpPr>
        <p:spPr/>
        <p:txBody>
          <a:bodyPr/>
          <a:lstStyle/>
          <a:p>
            <a:r>
              <a:rPr lang="es-DO" dirty="0" smtClean="0"/>
              <a:t>NO FINANCIEROS</a:t>
            </a:r>
            <a:endParaRPr lang="es-DO"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1245"/>
            <a:ext cx="37528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391" y="3336309"/>
            <a:ext cx="1968678"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391" y="4800600"/>
            <a:ext cx="2202478" cy="137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581" y="4324350"/>
            <a:ext cx="1457219"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2525" y="5368227"/>
            <a:ext cx="1583841" cy="105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4834" y="3162170"/>
            <a:ext cx="1752600" cy="102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48096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85737"/>
            <a:ext cx="8229600" cy="1252537"/>
          </a:xfrm>
        </p:spPr>
        <p:txBody>
          <a:bodyPr/>
          <a:lstStyle/>
          <a:p>
            <a:pPr marL="0" indent="0"/>
            <a:r>
              <a:rPr lang="es-DO" dirty="0"/>
              <a:t>Sujetos Obligados Financieros.</a:t>
            </a:r>
          </a:p>
        </p:txBody>
      </p:sp>
      <p:sp>
        <p:nvSpPr>
          <p:cNvPr id="3" name="Content Placeholder 2"/>
          <p:cNvSpPr>
            <a:spLocks noGrp="1"/>
          </p:cNvSpPr>
          <p:nvPr>
            <p:ph sz="quarter" idx="4294967295"/>
          </p:nvPr>
        </p:nvSpPr>
        <p:spPr>
          <a:xfrm>
            <a:off x="381000" y="1066800"/>
            <a:ext cx="3733800" cy="4572000"/>
          </a:xfrm>
        </p:spPr>
        <p:txBody>
          <a:bodyPr>
            <a:noAutofit/>
          </a:bodyPr>
          <a:lstStyle/>
          <a:p>
            <a:pPr marL="457200" indent="-457200">
              <a:buFont typeface="+mj-lt"/>
              <a:buAutoNum type="arabicPeriod"/>
            </a:pPr>
            <a:r>
              <a:rPr lang="es-DO" sz="1900" dirty="0" smtClean="0"/>
              <a:t>Las </a:t>
            </a:r>
            <a:r>
              <a:rPr lang="es-DO" sz="1900" dirty="0"/>
              <a:t>entidades de intermediación </a:t>
            </a:r>
            <a:r>
              <a:rPr lang="es-DO" sz="1900" dirty="0" smtClean="0"/>
              <a:t>financiera.</a:t>
            </a:r>
          </a:p>
          <a:p>
            <a:pPr marL="457200" indent="-457200">
              <a:buFont typeface="+mj-lt"/>
              <a:buAutoNum type="arabicPeriod"/>
            </a:pPr>
            <a:r>
              <a:rPr lang="es-DO" sz="1900" dirty="0"/>
              <a:t>Los intermediarios de valores, es decir, las personas que realicen operaciones de corretaje </a:t>
            </a:r>
            <a:r>
              <a:rPr lang="es-DO" sz="1900" dirty="0" smtClean="0"/>
              <a:t>o </a:t>
            </a:r>
            <a:r>
              <a:rPr lang="es-DO" sz="1900" dirty="0"/>
              <a:t>intermediación de títulos o valores, de inversiones y de ventas a </a:t>
            </a:r>
            <a:r>
              <a:rPr lang="es-DO" sz="1900" dirty="0" smtClean="0"/>
              <a:t>futuro.</a:t>
            </a:r>
          </a:p>
          <a:p>
            <a:pPr marL="457200" indent="-457200">
              <a:buFont typeface="+mj-lt"/>
              <a:buAutoNum type="arabicPeriod"/>
            </a:pPr>
            <a:r>
              <a:rPr lang="es-DO" sz="1900" dirty="0"/>
              <a:t>Las personas que intermedien en el canje, cambio de divisas y la remesa de divisas 	</a:t>
            </a:r>
          </a:p>
          <a:p>
            <a:pPr marL="457200" indent="-457200">
              <a:buFont typeface="+mj-lt"/>
              <a:buAutoNum type="arabicPeriod"/>
            </a:pPr>
            <a:r>
              <a:rPr lang="es-DO" sz="1900" dirty="0"/>
              <a:t>Banco Central de la República Dominicana 	</a:t>
            </a:r>
          </a:p>
          <a:p>
            <a:pPr marL="457200" indent="-457200">
              <a:buFont typeface="+mj-lt"/>
              <a:buAutoNum type="arabicPeriod"/>
            </a:pPr>
            <a:r>
              <a:rPr lang="es-DO" sz="1900" dirty="0"/>
              <a:t>Personas jurídicas que se encuentren facultadas o licenciadas para fungir como fiduciarias 	</a:t>
            </a:r>
          </a:p>
        </p:txBody>
      </p:sp>
      <p:sp>
        <p:nvSpPr>
          <p:cNvPr id="4" name="Content Placeholder 3"/>
          <p:cNvSpPr>
            <a:spLocks noGrp="1"/>
          </p:cNvSpPr>
          <p:nvPr>
            <p:ph sz="quarter" idx="4294967295"/>
          </p:nvPr>
        </p:nvSpPr>
        <p:spPr>
          <a:xfrm>
            <a:off x="4724400" y="1689100"/>
            <a:ext cx="3975100" cy="4025900"/>
          </a:xfrm>
        </p:spPr>
        <p:txBody>
          <a:bodyPr>
            <a:noAutofit/>
          </a:bodyPr>
          <a:lstStyle/>
          <a:p>
            <a:pPr marL="457200" indent="-457200">
              <a:buFont typeface="+mj-lt"/>
              <a:buAutoNum type="arabicPeriod" startAt="6"/>
            </a:pPr>
            <a:r>
              <a:rPr lang="es-DO" sz="1900" dirty="0"/>
              <a:t>Asociaciones Cooperativas de Ahorro y Crédito </a:t>
            </a:r>
          </a:p>
          <a:p>
            <a:pPr marL="457200" indent="-457200">
              <a:buFont typeface="+mj-lt"/>
              <a:buAutoNum type="arabicPeriod" startAt="6"/>
            </a:pPr>
            <a:r>
              <a:rPr lang="es-DO" sz="1900" dirty="0" smtClean="0"/>
              <a:t>Compañías </a:t>
            </a:r>
            <a:r>
              <a:rPr lang="es-DO" sz="1900" dirty="0"/>
              <a:t>de Seguros, de Reaseguro y Corredores de seguro; 	</a:t>
            </a:r>
          </a:p>
          <a:p>
            <a:pPr marL="457200" indent="-457200">
              <a:buFont typeface="+mj-lt"/>
              <a:buAutoNum type="arabicPeriod" startAt="6"/>
            </a:pPr>
            <a:r>
              <a:rPr lang="es-DO" sz="1900" dirty="0"/>
              <a:t>Sociedades Administradoras de Fondos de Inversión 	</a:t>
            </a:r>
          </a:p>
          <a:p>
            <a:pPr marL="457200" indent="-457200">
              <a:buFont typeface="+mj-lt"/>
              <a:buAutoNum type="arabicPeriod" startAt="6"/>
            </a:pPr>
            <a:r>
              <a:rPr lang="es-DO" sz="1900" dirty="0"/>
              <a:t>Sociedades </a:t>
            </a:r>
            <a:r>
              <a:rPr lang="es-DO" sz="1900" dirty="0" err="1"/>
              <a:t>titularizadoras</a:t>
            </a:r>
            <a:r>
              <a:rPr lang="es-DO" sz="1900" dirty="0"/>
              <a:t> 	</a:t>
            </a:r>
          </a:p>
          <a:p>
            <a:pPr marL="457200" indent="-457200">
              <a:buFont typeface="+mj-lt"/>
              <a:buAutoNum type="arabicPeriod" startAt="6"/>
            </a:pPr>
            <a:r>
              <a:rPr lang="es-DO" sz="1900" dirty="0"/>
              <a:t>Puestos de bolsa e intermediarios de valores 	</a:t>
            </a:r>
          </a:p>
          <a:p>
            <a:pPr marL="457200" indent="-457200">
              <a:buFont typeface="+mj-lt"/>
              <a:buAutoNum type="arabicPeriod" startAt="6"/>
            </a:pPr>
            <a:r>
              <a:rPr lang="es-DO" sz="1900" dirty="0"/>
              <a:t>Depósito centralizado de valores 	</a:t>
            </a:r>
          </a:p>
          <a:p>
            <a:pPr marL="457200" indent="-457200">
              <a:buFont typeface="+mj-lt"/>
              <a:buAutoNum type="arabicPeriod" startAt="6"/>
            </a:pPr>
            <a:r>
              <a:rPr lang="es-DO" sz="1900" dirty="0"/>
              <a:t>Emisores de valores de oferta pública que se reserven la colocación primaria.</a:t>
            </a:r>
          </a:p>
          <a:p>
            <a:pPr marL="457200" indent="-457200">
              <a:buFont typeface="+mj-lt"/>
              <a:buAutoNum type="arabicPeriod" startAt="6"/>
            </a:pPr>
            <a:endParaRPr lang="es-DO" sz="1900" dirty="0"/>
          </a:p>
        </p:txBody>
      </p:sp>
    </p:spTree>
    <p:extLst>
      <p:ext uri="{BB962C8B-B14F-4D97-AF65-F5344CB8AC3E}">
        <p14:creationId xmlns:p14="http://schemas.microsoft.com/office/powerpoint/2010/main" val="19046002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85737"/>
            <a:ext cx="8229600" cy="1252537"/>
          </a:xfrm>
        </p:spPr>
        <p:txBody>
          <a:bodyPr/>
          <a:lstStyle/>
          <a:p>
            <a:pPr marL="0" indent="0"/>
            <a:r>
              <a:rPr lang="es-DO" dirty="0"/>
              <a:t>Sujetos Obligados </a:t>
            </a:r>
            <a:r>
              <a:rPr lang="es-DO" dirty="0" smtClean="0"/>
              <a:t>No Financieros</a:t>
            </a:r>
            <a:r>
              <a:rPr lang="es-DO" dirty="0"/>
              <a:t>.</a:t>
            </a:r>
          </a:p>
        </p:txBody>
      </p:sp>
      <p:sp>
        <p:nvSpPr>
          <p:cNvPr id="3" name="Content Placeholder 2"/>
          <p:cNvSpPr>
            <a:spLocks noGrp="1"/>
          </p:cNvSpPr>
          <p:nvPr>
            <p:ph sz="quarter" idx="4294967295"/>
          </p:nvPr>
        </p:nvSpPr>
        <p:spPr>
          <a:xfrm>
            <a:off x="381000" y="1905000"/>
            <a:ext cx="3733800" cy="4572000"/>
          </a:xfrm>
        </p:spPr>
        <p:txBody>
          <a:bodyPr>
            <a:noAutofit/>
          </a:bodyPr>
          <a:lstStyle/>
          <a:p>
            <a:pPr marL="457200" indent="-457200">
              <a:buFont typeface="+mj-lt"/>
              <a:buAutoNum type="arabicPeriod"/>
            </a:pPr>
            <a:r>
              <a:rPr lang="es-DO" sz="2000" dirty="0"/>
              <a:t>Los casinos de </a:t>
            </a:r>
            <a:r>
              <a:rPr lang="es-DO" sz="2000" dirty="0" smtClean="0"/>
              <a:t>juego</a:t>
            </a:r>
            <a:r>
              <a:rPr lang="es-DO" sz="1900" dirty="0" smtClean="0"/>
              <a:t>.</a:t>
            </a:r>
          </a:p>
          <a:p>
            <a:pPr marL="457200" indent="-457200">
              <a:buFont typeface="+mj-lt"/>
              <a:buAutoNum type="arabicPeriod"/>
            </a:pPr>
            <a:r>
              <a:rPr lang="es-DO" sz="2000" dirty="0"/>
              <a:t>Empresas de factoraje </a:t>
            </a:r>
            <a:r>
              <a:rPr lang="es-DO" sz="1900" dirty="0" smtClean="0"/>
              <a:t>.</a:t>
            </a:r>
          </a:p>
          <a:p>
            <a:pPr marL="457200" indent="-457200">
              <a:buFont typeface="+mj-lt"/>
              <a:buAutoNum type="arabicPeriod"/>
            </a:pPr>
            <a:r>
              <a:rPr lang="es-DO" sz="2000" b="1" dirty="0"/>
              <a:t>Agentes inmobiliarios cuando estos se involucran en transacciones para sus clientes concerniente a la compra y venta de bienes inmobiliarios</a:t>
            </a:r>
            <a:r>
              <a:rPr lang="es-DO" sz="2000" dirty="0"/>
              <a:t>; 	</a:t>
            </a:r>
          </a:p>
          <a:p>
            <a:pPr marL="457200" indent="-457200">
              <a:buFont typeface="+mj-lt"/>
              <a:buAutoNum type="arabicPeriod"/>
            </a:pPr>
            <a:r>
              <a:rPr lang="es-DO" sz="2000" dirty="0"/>
              <a:t>Comerciantes de metales preciosos, piedras preciosas y </a:t>
            </a:r>
            <a:r>
              <a:rPr lang="es-DO" sz="2000" dirty="0" smtClean="0"/>
              <a:t>joyas.</a:t>
            </a:r>
            <a:endParaRPr lang="es-DO" sz="2000" dirty="0"/>
          </a:p>
        </p:txBody>
      </p:sp>
      <p:sp>
        <p:nvSpPr>
          <p:cNvPr id="4" name="Content Placeholder 3"/>
          <p:cNvSpPr>
            <a:spLocks noGrp="1"/>
          </p:cNvSpPr>
          <p:nvPr>
            <p:ph sz="quarter" idx="4294967295"/>
          </p:nvPr>
        </p:nvSpPr>
        <p:spPr>
          <a:xfrm>
            <a:off x="4724400" y="1689100"/>
            <a:ext cx="3975100" cy="4864100"/>
          </a:xfrm>
        </p:spPr>
        <p:txBody>
          <a:bodyPr>
            <a:noAutofit/>
          </a:bodyPr>
          <a:lstStyle/>
          <a:p>
            <a:pPr marL="457200" indent="-457200">
              <a:buFont typeface="+mj-lt"/>
              <a:buAutoNum type="arabicPeriod" startAt="6"/>
            </a:pPr>
            <a:r>
              <a:rPr lang="es-DO" sz="1800" b="1" dirty="0"/>
              <a:t>Los abogados, notarios, contadores, y otros profesionales jurídicos, cuando se disponen a realizar transacciones o realizan transacciones para sus clientes, sobre actividades especificas</a:t>
            </a:r>
            <a:r>
              <a:rPr lang="es-DO" sz="1800" dirty="0"/>
              <a:t>.</a:t>
            </a:r>
          </a:p>
          <a:p>
            <a:pPr marL="457200" indent="-457200">
              <a:buFont typeface="+mj-lt"/>
              <a:buAutoNum type="arabicPeriod" startAt="6"/>
            </a:pPr>
            <a:r>
              <a:rPr lang="es-DO" sz="1900" dirty="0" smtClean="0"/>
              <a:t>Las </a:t>
            </a:r>
            <a:r>
              <a:rPr lang="es-DO" sz="1900" dirty="0"/>
              <a:t>empresas o personas físicas que de forma habitual se dediquen a la compra y venta de vehículos, de armas de fuego, barcos y aviones, vehículos de </a:t>
            </a:r>
            <a:r>
              <a:rPr lang="es-DO" sz="1900" dirty="0" smtClean="0"/>
              <a:t>motor.</a:t>
            </a:r>
          </a:p>
          <a:p>
            <a:pPr marL="457200" indent="-457200">
              <a:buFont typeface="+mj-lt"/>
              <a:buAutoNum type="arabicPeriod" startAt="6"/>
            </a:pPr>
            <a:r>
              <a:rPr lang="es-DO" sz="2000" dirty="0"/>
              <a:t>Casas de </a:t>
            </a:r>
            <a:r>
              <a:rPr lang="es-DO" sz="2000" dirty="0" smtClean="0"/>
              <a:t>empeños.</a:t>
            </a:r>
            <a:endParaRPr lang="es-DO" sz="2000" dirty="0"/>
          </a:p>
          <a:p>
            <a:pPr marL="457200" indent="-457200">
              <a:buFont typeface="+mj-lt"/>
              <a:buAutoNum type="arabicPeriod" startAt="6"/>
            </a:pPr>
            <a:r>
              <a:rPr lang="es-DO" sz="2000" b="1" dirty="0" smtClean="0"/>
              <a:t>Empresas constructoras.</a:t>
            </a:r>
            <a:endParaRPr lang="es-DO" sz="2000" b="1" dirty="0"/>
          </a:p>
        </p:txBody>
      </p:sp>
    </p:spTree>
    <p:extLst>
      <p:ext uri="{BB962C8B-B14F-4D97-AF65-F5344CB8AC3E}">
        <p14:creationId xmlns:p14="http://schemas.microsoft.com/office/powerpoint/2010/main" val="251137675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09537"/>
            <a:ext cx="8229600" cy="1252537"/>
          </a:xfrm>
        </p:spPr>
        <p:txBody>
          <a:bodyPr/>
          <a:lstStyle/>
          <a:p>
            <a:pPr algn="r"/>
            <a:r>
              <a:rPr lang="es-DO" dirty="0" smtClean="0"/>
              <a:t>Obligaciones.</a:t>
            </a:r>
            <a:endParaRPr lang="es-DO" dirty="0"/>
          </a:p>
        </p:txBody>
      </p:sp>
      <p:graphicFrame>
        <p:nvGraphicFramePr>
          <p:cNvPr id="7" name="Diagram 6"/>
          <p:cNvGraphicFramePr/>
          <p:nvPr>
            <p:extLst>
              <p:ext uri="{D42A27DB-BD31-4B8C-83A1-F6EECF244321}">
                <p14:modId xmlns:p14="http://schemas.microsoft.com/office/powerpoint/2010/main" val="552984623"/>
              </p:ext>
            </p:extLst>
          </p:nvPr>
        </p:nvGraphicFramePr>
        <p:xfrm>
          <a:off x="228600" y="16002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9403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678</TotalTime>
  <Words>1554</Words>
  <Application>Microsoft Office PowerPoint</Application>
  <PresentationFormat>On-screen Show (4:3)</PresentationFormat>
  <Paragraphs>184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Proyecto de Ley Contra el Lavado de Activos y el Financiamiento Del Terrorismo en R.D.</vt:lpstr>
      <vt:lpstr>¿Qué es el lavado de activos?</vt:lpstr>
      <vt:lpstr>Orígenes Proyecto de Ley</vt:lpstr>
      <vt:lpstr>Evolución de las Recomendaciones</vt:lpstr>
      <vt:lpstr>Las 40 Recomendaciones</vt:lpstr>
      <vt:lpstr>Sujetos Obligados</vt:lpstr>
      <vt:lpstr>Sujetos Obligados Financieros.</vt:lpstr>
      <vt:lpstr>Sujetos Obligados No Financieros.</vt:lpstr>
      <vt:lpstr>Obligaciones.</vt:lpstr>
      <vt:lpstr>Debida Diligencia</vt:lpstr>
      <vt:lpstr>Adicionalmente</vt:lpstr>
      <vt:lpstr>Restricciones</vt:lpstr>
      <vt:lpstr>Responsabilidades Administrativas</vt:lpstr>
      <vt:lpstr>Responsabilidades Penales</vt:lpstr>
      <vt:lpstr>Delitos o Infracciones Precedentes</vt:lpstr>
      <vt:lpstr>Delitos o Infracciones Precedentes</vt:lpstr>
      <vt:lpstr>Incidencia en el Sector Inmobiliario</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Contra el Lavado de Activos y el Financiamiento Del Terrorismo en R.D.</dc:title>
  <dc:creator>Andres Noboa Perez</dc:creator>
  <cp:lastModifiedBy>Andres Noboa Perez</cp:lastModifiedBy>
  <cp:revision>29</cp:revision>
  <dcterms:created xsi:type="dcterms:W3CDTF">2017-05-31T04:20:34Z</dcterms:created>
  <dcterms:modified xsi:type="dcterms:W3CDTF">2017-05-31T15:39:29Z</dcterms:modified>
</cp:coreProperties>
</file>