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charts/chart6.xml" ContentType="application/vnd.openxmlformats-officedocument.drawingml.chart+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2" r:id="rId1"/>
  </p:sldMasterIdLst>
  <p:sldIdLst>
    <p:sldId id="256" r:id="rId2"/>
    <p:sldId id="257" r:id="rId3"/>
    <p:sldId id="259" r:id="rId4"/>
    <p:sldId id="260" r:id="rId5"/>
    <p:sldId id="261" r:id="rId6"/>
    <p:sldId id="262" r:id="rId7"/>
    <p:sldId id="267" r:id="rId8"/>
    <p:sldId id="268" r:id="rId9"/>
    <p:sldId id="269" r:id="rId10"/>
    <p:sldId id="270" r:id="rId11"/>
    <p:sldId id="271" r:id="rId12"/>
    <p:sldId id="272" r:id="rId13"/>
    <p:sldId id="274" r:id="rId14"/>
    <p:sldId id="276" r:id="rId15"/>
    <p:sldId id="277" r:id="rId16"/>
    <p:sldId id="278" r:id="rId17"/>
    <p:sldId id="279" r:id="rId18"/>
    <p:sldId id="280" r:id="rId19"/>
    <p:sldId id="281" r:id="rId20"/>
    <p:sldId id="282"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7" r:id="rId39"/>
    <p:sldId id="308" r:id="rId40"/>
    <p:sldId id="309" r:id="rId41"/>
    <p:sldId id="310" r:id="rId42"/>
    <p:sldId id="302" r:id="rId43"/>
    <p:sldId id="301" r:id="rId44"/>
    <p:sldId id="303" r:id="rId45"/>
    <p:sldId id="304" r:id="rId46"/>
    <p:sldId id="305" r:id="rId47"/>
    <p:sldId id="306" r:id="rId48"/>
    <p:sldId id="311" r:id="rId49"/>
    <p:sldId id="312" r:id="rId50"/>
    <p:sldId id="314" r:id="rId51"/>
    <p:sldId id="313" r:id="rId52"/>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080"/>
    <a:srgbClr val="000000"/>
    <a:srgbClr val="800000"/>
    <a:srgbClr val="008040"/>
    <a:srgbClr val="80004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086" autoAdjust="0"/>
    <p:restoredTop sz="96825" autoAdjust="0"/>
  </p:normalViewPr>
  <p:slideViewPr>
    <p:cSldViewPr snapToGrid="0" snapToObjects="1">
      <p:cViewPr>
        <p:scale>
          <a:sx n="75" d="100"/>
          <a:sy n="75" d="100"/>
        </p:scale>
        <p:origin x="-1296" y="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19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Office_Excel6.xlsx"/></Relationships>
</file>

<file path=ppt/charts/chart1.xml><?xml version="1.0" encoding="utf-8"?>
<c:chartSpace xmlns:c="http://schemas.openxmlformats.org/drawingml/2006/chart" xmlns:a="http://schemas.openxmlformats.org/drawingml/2006/main" xmlns:r="http://schemas.openxmlformats.org/officeDocument/2006/relationships">
  <c:lang val="es-ES"/>
  <c:style val="18"/>
  <c:chart>
    <c:autoTitleDeleted val="1"/>
    <c:plotArea>
      <c:layout/>
      <c:barChart>
        <c:barDir val="col"/>
        <c:grouping val="clustered"/>
        <c:ser>
          <c:idx val="0"/>
          <c:order val="0"/>
          <c:tx>
            <c:strRef>
              <c:f>Hoja1!$B$1</c:f>
              <c:strCache>
                <c:ptCount val="1"/>
                <c:pt idx="0">
                  <c:v>Serie 1</c:v>
                </c:pt>
              </c:strCache>
            </c:strRef>
          </c:tx>
          <c:dPt>
            <c:idx val="0"/>
            <c:spPr>
              <a:solidFill>
                <a:srgbClr val="800040"/>
              </a:solidFill>
            </c:spPr>
          </c:dPt>
          <c:dPt>
            <c:idx val="1"/>
            <c:spPr>
              <a:solidFill>
                <a:srgbClr val="008040"/>
              </a:solidFill>
            </c:spPr>
          </c:dPt>
          <c:dLbls>
            <c:showVal val="1"/>
          </c:dLbls>
          <c:cat>
            <c:strRef>
              <c:f>Hoja1!$A$2:$A$3</c:f>
              <c:strCache>
                <c:ptCount val="2"/>
                <c:pt idx="0">
                  <c:v>Área de edificaciones urbanas en construcción o comercialización (actividad edificadora)</c:v>
                </c:pt>
                <c:pt idx="1">
                  <c:v>Área vendible</c:v>
                </c:pt>
              </c:strCache>
            </c:strRef>
          </c:cat>
          <c:val>
            <c:numRef>
              <c:f>Hoja1!$B$2:$B$3</c:f>
              <c:numCache>
                <c:formatCode>#,##0</c:formatCode>
                <c:ptCount val="2"/>
                <c:pt idx="0">
                  <c:v>3348122</c:v>
                </c:pt>
                <c:pt idx="1">
                  <c:v>2768842</c:v>
                </c:pt>
              </c:numCache>
            </c:numRef>
          </c:val>
        </c:ser>
        <c:dLbls>
          <c:showVal val="1"/>
        </c:dLbls>
        <c:axId val="150882176"/>
        <c:axId val="150883712"/>
      </c:barChart>
      <c:catAx>
        <c:axId val="150882176"/>
        <c:scaling>
          <c:orientation val="minMax"/>
        </c:scaling>
        <c:axPos val="b"/>
        <c:tickLblPos val="nextTo"/>
        <c:crossAx val="150883712"/>
        <c:crosses val="autoZero"/>
        <c:auto val="1"/>
        <c:lblAlgn val="ctr"/>
        <c:lblOffset val="100"/>
      </c:catAx>
      <c:valAx>
        <c:axId val="150883712"/>
        <c:scaling>
          <c:orientation val="minMax"/>
        </c:scaling>
        <c:axPos val="l"/>
        <c:title>
          <c:tx>
            <c:rich>
              <a:bodyPr rot="-5400000" vert="horz"/>
              <a:lstStyle/>
              <a:p>
                <a:pPr>
                  <a:defRPr sz="1400" b="1"/>
                </a:pPr>
                <a:r>
                  <a:rPr lang="es-ES" sz="1400" b="1" dirty="0" smtClean="0"/>
                  <a:t>Área (m</a:t>
                </a:r>
                <a:r>
                  <a:rPr lang="es-ES" sz="1400" b="1" baseline="30000" dirty="0" smtClean="0"/>
                  <a:t>2</a:t>
                </a:r>
                <a:r>
                  <a:rPr lang="es-ES" sz="1400" b="1" dirty="0" smtClean="0"/>
                  <a:t>)</a:t>
                </a:r>
                <a:endParaRPr lang="es-ES" sz="1400" b="1" dirty="0"/>
              </a:p>
            </c:rich>
          </c:tx>
          <c:layout>
            <c:manualLayout>
              <c:xMode val="edge"/>
              <c:yMode val="edge"/>
              <c:x val="1.5432098765432102E-3"/>
              <c:y val="0.30150549540682403"/>
            </c:manualLayout>
          </c:layout>
        </c:title>
        <c:numFmt formatCode="#,##0" sourceLinked="1"/>
        <c:tickLblPos val="nextTo"/>
        <c:crossAx val="150882176"/>
        <c:crosses val="autoZero"/>
        <c:crossBetween val="between"/>
      </c:valAx>
    </c:plotArea>
    <c:plotVisOnly val="1"/>
    <c:dispBlanksAs val="gap"/>
  </c:chart>
  <c:txPr>
    <a:bodyPr/>
    <a:lstStyle/>
    <a:p>
      <a:pPr>
        <a:defRPr sz="1800"/>
      </a:pPr>
      <a:endParaRPr lang="es-E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ES"/>
  <c:style val="18"/>
  <c:chart>
    <c:plotArea>
      <c:layout/>
      <c:barChart>
        <c:barDir val="bar"/>
        <c:grouping val="clustered"/>
        <c:ser>
          <c:idx val="0"/>
          <c:order val="0"/>
          <c:tx>
            <c:strRef>
              <c:f>Hoja1!$B$1</c:f>
              <c:strCache>
                <c:ptCount val="1"/>
                <c:pt idx="0">
                  <c:v>Abril 2017</c:v>
                </c:pt>
              </c:strCache>
            </c:strRef>
          </c:tx>
          <c:spPr>
            <a:solidFill>
              <a:schemeClr val="accent1"/>
            </a:solidFill>
          </c:spPr>
          <c:dLbls>
            <c:txPr>
              <a:bodyPr/>
              <a:lstStyle/>
              <a:p>
                <a:pPr>
                  <a:defRPr sz="1400"/>
                </a:pPr>
                <a:endParaRPr lang="es-ES"/>
              </a:p>
            </c:txPr>
            <c:showVal val="1"/>
          </c:dLbls>
          <c:cat>
            <c:strRef>
              <c:f>Hoja1!$A$2:$A$7</c:f>
              <c:strCache>
                <c:ptCount val="6"/>
                <c:pt idx="0">
                  <c:v>Vivienda</c:v>
                </c:pt>
                <c:pt idx="1">
                  <c:v>Comercio</c:v>
                </c:pt>
                <c:pt idx="2">
                  <c:v>Oficinas</c:v>
                </c:pt>
                <c:pt idx="3">
                  <c:v>Naves _x000d_industriales</c:v>
                </c:pt>
                <c:pt idx="4">
                  <c:v>Otros</c:v>
                </c:pt>
                <c:pt idx="5">
                  <c:v>Total</c:v>
                </c:pt>
              </c:strCache>
            </c:strRef>
          </c:cat>
          <c:val>
            <c:numRef>
              <c:f>Hoja1!$B$2:$B$7</c:f>
              <c:numCache>
                <c:formatCode>#,##0</c:formatCode>
                <c:ptCount val="6"/>
                <c:pt idx="0">
                  <c:v>2349646.9999999995</c:v>
                </c:pt>
                <c:pt idx="1">
                  <c:v>68640</c:v>
                </c:pt>
                <c:pt idx="2">
                  <c:v>32352</c:v>
                </c:pt>
                <c:pt idx="3">
                  <c:v>700</c:v>
                </c:pt>
                <c:pt idx="4">
                  <c:v>317503</c:v>
                </c:pt>
                <c:pt idx="5">
                  <c:v>2768842</c:v>
                </c:pt>
              </c:numCache>
            </c:numRef>
          </c:val>
        </c:ser>
        <c:ser>
          <c:idx val="1"/>
          <c:order val="1"/>
          <c:tx>
            <c:strRef>
              <c:f>Hoja1!$C$1</c:f>
              <c:strCache>
                <c:ptCount val="1"/>
                <c:pt idx="0">
                  <c:v>Octubre 2016</c:v>
                </c:pt>
              </c:strCache>
            </c:strRef>
          </c:tx>
          <c:spPr>
            <a:solidFill>
              <a:schemeClr val="accent2">
                <a:lumMod val="50000"/>
              </a:schemeClr>
            </a:solidFill>
          </c:spPr>
          <c:dLbls>
            <c:txPr>
              <a:bodyPr/>
              <a:lstStyle/>
              <a:p>
                <a:pPr>
                  <a:defRPr sz="1400"/>
                </a:pPr>
                <a:endParaRPr lang="es-ES"/>
              </a:p>
            </c:txPr>
            <c:showVal val="1"/>
          </c:dLbls>
          <c:cat>
            <c:strRef>
              <c:f>Hoja1!$A$2:$A$7</c:f>
              <c:strCache>
                <c:ptCount val="6"/>
                <c:pt idx="0">
                  <c:v>Vivienda</c:v>
                </c:pt>
                <c:pt idx="1">
                  <c:v>Comercio</c:v>
                </c:pt>
                <c:pt idx="2">
                  <c:v>Oficinas</c:v>
                </c:pt>
                <c:pt idx="3">
                  <c:v>Naves _x000d_industriales</c:v>
                </c:pt>
                <c:pt idx="4">
                  <c:v>Otros</c:v>
                </c:pt>
                <c:pt idx="5">
                  <c:v>Total</c:v>
                </c:pt>
              </c:strCache>
            </c:strRef>
          </c:cat>
          <c:val>
            <c:numRef>
              <c:f>Hoja1!$C$2:$C$7</c:f>
              <c:numCache>
                <c:formatCode>#,##0</c:formatCode>
                <c:ptCount val="6"/>
                <c:pt idx="0">
                  <c:v>2311385.9999999995</c:v>
                </c:pt>
                <c:pt idx="1">
                  <c:v>60520</c:v>
                </c:pt>
                <c:pt idx="2">
                  <c:v>61899</c:v>
                </c:pt>
                <c:pt idx="3">
                  <c:v>2220</c:v>
                </c:pt>
                <c:pt idx="4">
                  <c:v>295352</c:v>
                </c:pt>
                <c:pt idx="5">
                  <c:v>2731377</c:v>
                </c:pt>
              </c:numCache>
            </c:numRef>
          </c:val>
        </c:ser>
        <c:dLbls>
          <c:showVal val="1"/>
        </c:dLbls>
        <c:axId val="151204992"/>
        <c:axId val="151206528"/>
      </c:barChart>
      <c:catAx>
        <c:axId val="151204992"/>
        <c:scaling>
          <c:orientation val="minMax"/>
        </c:scaling>
        <c:axPos val="l"/>
        <c:tickLblPos val="nextTo"/>
        <c:txPr>
          <a:bodyPr/>
          <a:lstStyle/>
          <a:p>
            <a:pPr>
              <a:defRPr sz="1600"/>
            </a:pPr>
            <a:endParaRPr lang="es-ES"/>
          </a:p>
        </c:txPr>
        <c:crossAx val="151206528"/>
        <c:crosses val="autoZero"/>
        <c:auto val="1"/>
        <c:lblAlgn val="ctr"/>
        <c:lblOffset val="100"/>
      </c:catAx>
      <c:valAx>
        <c:axId val="151206528"/>
        <c:scaling>
          <c:orientation val="minMax"/>
        </c:scaling>
        <c:axPos val="b"/>
        <c:title>
          <c:tx>
            <c:rich>
              <a:bodyPr/>
              <a:lstStyle/>
              <a:p>
                <a:pPr>
                  <a:defRPr sz="1400"/>
                </a:pPr>
                <a:r>
                  <a:rPr lang="es-ES" sz="1400" dirty="0" smtClean="0"/>
                  <a:t>Área (m</a:t>
                </a:r>
                <a:r>
                  <a:rPr lang="es-ES" sz="1400" baseline="30000" dirty="0" smtClean="0"/>
                  <a:t>2</a:t>
                </a:r>
                <a:r>
                  <a:rPr lang="es-ES" sz="1400" dirty="0" smtClean="0"/>
                  <a:t>)</a:t>
                </a:r>
                <a:endParaRPr lang="es-ES" sz="1400" dirty="0"/>
              </a:p>
            </c:rich>
          </c:tx>
          <c:layout>
            <c:manualLayout>
              <c:xMode val="edge"/>
              <c:yMode val="edge"/>
              <c:x val="0.49784825507922609"/>
              <c:y val="0.84192995406824112"/>
            </c:manualLayout>
          </c:layout>
        </c:title>
        <c:numFmt formatCode="#,##0" sourceLinked="1"/>
        <c:tickLblPos val="nextTo"/>
        <c:txPr>
          <a:bodyPr/>
          <a:lstStyle/>
          <a:p>
            <a:pPr>
              <a:defRPr sz="1600"/>
            </a:pPr>
            <a:endParaRPr lang="es-ES"/>
          </a:p>
        </c:txPr>
        <c:crossAx val="151204992"/>
        <c:crosses val="autoZero"/>
        <c:crossBetween val="between"/>
      </c:valAx>
    </c:plotArea>
    <c:legend>
      <c:legendPos val="b"/>
      <c:layout/>
      <c:txPr>
        <a:bodyPr/>
        <a:lstStyle/>
        <a:p>
          <a:pPr>
            <a:defRPr sz="1600"/>
          </a:pPr>
          <a:endParaRPr lang="es-ES"/>
        </a:p>
      </c:txPr>
    </c:legend>
    <c:plotVisOnly val="1"/>
    <c:dispBlanksAs val="gap"/>
  </c:chart>
  <c:txPr>
    <a:bodyPr/>
    <a:lstStyle/>
    <a:p>
      <a:pPr>
        <a:defRPr sz="1800"/>
      </a:pPr>
      <a:endParaRPr lang="es-E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s-ES"/>
  <c:style val="18"/>
  <c:chart>
    <c:plotArea>
      <c:layout/>
      <c:barChart>
        <c:barDir val="bar"/>
        <c:grouping val="clustered"/>
        <c:ser>
          <c:idx val="0"/>
          <c:order val="0"/>
          <c:tx>
            <c:strRef>
              <c:f>Hoja1!$B$1</c:f>
              <c:strCache>
                <c:ptCount val="1"/>
                <c:pt idx="0">
                  <c:v>Abril 2017</c:v>
                </c:pt>
              </c:strCache>
            </c:strRef>
          </c:tx>
          <c:spPr>
            <a:solidFill>
              <a:schemeClr val="accent1"/>
            </a:solidFill>
          </c:spPr>
          <c:dLbls>
            <c:dLbl>
              <c:idx val="0"/>
              <c:layout/>
              <c:tx>
                <c:rich>
                  <a:bodyPr/>
                  <a:lstStyle/>
                  <a:p>
                    <a:r>
                      <a:rPr lang="es-ES" dirty="0">
                        <a:solidFill>
                          <a:srgbClr val="800000"/>
                        </a:solidFill>
                      </a:rPr>
                      <a:t>5.774</a:t>
                    </a:r>
                  </a:p>
                </c:rich>
              </c:tx>
              <c:showVal val="1"/>
            </c:dLbl>
            <c:dLbl>
              <c:idx val="1"/>
              <c:spPr/>
              <c:txPr>
                <a:bodyPr/>
                <a:lstStyle/>
                <a:p>
                  <a:pPr>
                    <a:defRPr sz="1400">
                      <a:solidFill>
                        <a:srgbClr val="800000"/>
                      </a:solidFill>
                    </a:defRPr>
                  </a:pPr>
                  <a:endParaRPr lang="es-ES"/>
                </a:p>
              </c:txPr>
            </c:dLbl>
            <c:txPr>
              <a:bodyPr/>
              <a:lstStyle/>
              <a:p>
                <a:pPr>
                  <a:defRPr sz="1400"/>
                </a:pPr>
                <a:endParaRPr lang="es-ES"/>
              </a:p>
            </c:txPr>
            <c:showVal val="1"/>
          </c:dLbls>
          <c:cat>
            <c:strRef>
              <c:f>Hoja1!$A$2:$A$7</c:f>
              <c:strCache>
                <c:ptCount val="6"/>
                <c:pt idx="0">
                  <c:v>Oferta inmediata</c:v>
                </c:pt>
                <c:pt idx="1">
                  <c:v>Oferta futura</c:v>
                </c:pt>
                <c:pt idx="2">
                  <c:v>Separadas _x000d_o reservadas</c:v>
                </c:pt>
                <c:pt idx="3">
                  <c:v>No _x000d_comercializables</c:v>
                </c:pt>
                <c:pt idx="4">
                  <c:v>Sin información</c:v>
                </c:pt>
                <c:pt idx="5">
                  <c:v>Total</c:v>
                </c:pt>
              </c:strCache>
            </c:strRef>
          </c:cat>
          <c:val>
            <c:numRef>
              <c:f>Hoja1!$B$2:$B$7</c:f>
              <c:numCache>
                <c:formatCode>#,##0</c:formatCode>
                <c:ptCount val="6"/>
                <c:pt idx="0">
                  <c:v>5774</c:v>
                </c:pt>
                <c:pt idx="1">
                  <c:v>104</c:v>
                </c:pt>
                <c:pt idx="2">
                  <c:v>15098</c:v>
                </c:pt>
                <c:pt idx="3">
                  <c:v>50</c:v>
                </c:pt>
                <c:pt idx="4">
                  <c:v>0</c:v>
                </c:pt>
                <c:pt idx="5">
                  <c:v>21026</c:v>
                </c:pt>
              </c:numCache>
            </c:numRef>
          </c:val>
        </c:ser>
        <c:ser>
          <c:idx val="1"/>
          <c:order val="1"/>
          <c:tx>
            <c:strRef>
              <c:f>Hoja1!$C$1</c:f>
              <c:strCache>
                <c:ptCount val="1"/>
                <c:pt idx="0">
                  <c:v>Octubre 2016</c:v>
                </c:pt>
              </c:strCache>
            </c:strRef>
          </c:tx>
          <c:spPr>
            <a:solidFill>
              <a:schemeClr val="accent2">
                <a:lumMod val="50000"/>
              </a:schemeClr>
            </a:solidFill>
          </c:spPr>
          <c:dLbls>
            <c:txPr>
              <a:bodyPr/>
              <a:lstStyle/>
              <a:p>
                <a:pPr>
                  <a:defRPr sz="1400"/>
                </a:pPr>
                <a:endParaRPr lang="es-ES"/>
              </a:p>
            </c:txPr>
            <c:showVal val="1"/>
          </c:dLbls>
          <c:cat>
            <c:strRef>
              <c:f>Hoja1!$A$2:$A$7</c:f>
              <c:strCache>
                <c:ptCount val="6"/>
                <c:pt idx="0">
                  <c:v>Oferta inmediata</c:v>
                </c:pt>
                <c:pt idx="1">
                  <c:v>Oferta futura</c:v>
                </c:pt>
                <c:pt idx="2">
                  <c:v>Separadas _x000d_o reservadas</c:v>
                </c:pt>
                <c:pt idx="3">
                  <c:v>No _x000d_comercializables</c:v>
                </c:pt>
                <c:pt idx="4">
                  <c:v>Sin información</c:v>
                </c:pt>
                <c:pt idx="5">
                  <c:v>Total</c:v>
                </c:pt>
              </c:strCache>
            </c:strRef>
          </c:cat>
          <c:val>
            <c:numRef>
              <c:f>Hoja1!$C$2:$C$7</c:f>
              <c:numCache>
                <c:formatCode>#,##0</c:formatCode>
                <c:ptCount val="6"/>
                <c:pt idx="0">
                  <c:v>6205</c:v>
                </c:pt>
                <c:pt idx="1">
                  <c:v>1552</c:v>
                </c:pt>
                <c:pt idx="2">
                  <c:v>11170</c:v>
                </c:pt>
                <c:pt idx="3">
                  <c:v>560</c:v>
                </c:pt>
                <c:pt idx="4">
                  <c:v>5</c:v>
                </c:pt>
                <c:pt idx="5">
                  <c:v>19492</c:v>
                </c:pt>
              </c:numCache>
            </c:numRef>
          </c:val>
        </c:ser>
        <c:dLbls>
          <c:showVal val="1"/>
        </c:dLbls>
        <c:axId val="151409792"/>
        <c:axId val="151411328"/>
      </c:barChart>
      <c:catAx>
        <c:axId val="151409792"/>
        <c:scaling>
          <c:orientation val="minMax"/>
        </c:scaling>
        <c:axPos val="l"/>
        <c:tickLblPos val="nextTo"/>
        <c:crossAx val="151411328"/>
        <c:crosses val="autoZero"/>
        <c:auto val="1"/>
        <c:lblAlgn val="ctr"/>
        <c:lblOffset val="100"/>
      </c:catAx>
      <c:valAx>
        <c:axId val="151411328"/>
        <c:scaling>
          <c:orientation val="minMax"/>
        </c:scaling>
        <c:axPos val="b"/>
        <c:majorGridlines/>
        <c:title>
          <c:tx>
            <c:rich>
              <a:bodyPr/>
              <a:lstStyle/>
              <a:p>
                <a:pPr>
                  <a:defRPr sz="1400"/>
                </a:pPr>
                <a:r>
                  <a:rPr lang="es-ES" sz="1400" dirty="0" smtClean="0"/>
                  <a:t>Unidades</a:t>
                </a:r>
                <a:endParaRPr lang="es-ES" sz="1400" dirty="0"/>
              </a:p>
            </c:rich>
          </c:tx>
          <c:layout>
            <c:manualLayout>
              <c:xMode val="edge"/>
              <c:yMode val="edge"/>
              <c:x val="0.52559735588606993"/>
              <c:y val="0.83291128047496699"/>
            </c:manualLayout>
          </c:layout>
        </c:title>
        <c:numFmt formatCode="#,##0" sourceLinked="1"/>
        <c:tickLblPos val="nextTo"/>
        <c:crossAx val="151409792"/>
        <c:crosses val="autoZero"/>
        <c:crossBetween val="between"/>
      </c:valAx>
    </c:plotArea>
    <c:legend>
      <c:legendPos val="b"/>
      <c:layout/>
      <c:txPr>
        <a:bodyPr/>
        <a:lstStyle/>
        <a:p>
          <a:pPr>
            <a:defRPr sz="1400"/>
          </a:pPr>
          <a:endParaRPr lang="es-ES"/>
        </a:p>
      </c:txPr>
    </c:legend>
    <c:plotVisOnly val="1"/>
    <c:dispBlanksAs val="gap"/>
  </c:chart>
  <c:txPr>
    <a:bodyPr/>
    <a:lstStyle/>
    <a:p>
      <a:pPr>
        <a:defRPr sz="1600"/>
      </a:pPr>
      <a:endParaRPr lang="es-E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s-ES"/>
  <c:style val="18"/>
  <c:chart>
    <c:plotArea>
      <c:layout/>
      <c:barChart>
        <c:barDir val="col"/>
        <c:grouping val="clustered"/>
        <c:ser>
          <c:idx val="0"/>
          <c:order val="0"/>
          <c:tx>
            <c:strRef>
              <c:f>Hoja1!$B$1</c:f>
              <c:strCache>
                <c:ptCount val="1"/>
                <c:pt idx="0">
                  <c:v>Octubre 2016</c:v>
                </c:pt>
              </c:strCache>
            </c:strRef>
          </c:tx>
          <c:spPr>
            <a:solidFill>
              <a:schemeClr val="accent2">
                <a:lumMod val="50000"/>
              </a:schemeClr>
            </a:solidFill>
          </c:spPr>
          <c:dLbls>
            <c:txPr>
              <a:bodyPr rot="-5400000" vert="horz"/>
              <a:lstStyle/>
              <a:p>
                <a:pPr>
                  <a:defRPr sz="1000"/>
                </a:pPr>
                <a:endParaRPr lang="es-ES"/>
              </a:p>
            </c:txPr>
            <c:showVal val="1"/>
          </c:dLbls>
          <c:cat>
            <c:strRef>
              <c:f>Hoja1!$A$2:$A$20</c:f>
              <c:strCache>
                <c:ptCount val="19"/>
                <c:pt idx="0">
                  <c:v>0.5 a 1</c:v>
                </c:pt>
                <c:pt idx="1">
                  <c:v>1 a 1.5</c:v>
                </c:pt>
                <c:pt idx="2">
                  <c:v>1.5 a 2</c:v>
                </c:pt>
                <c:pt idx="3">
                  <c:v>2 a 3</c:v>
                </c:pt>
                <c:pt idx="4">
                  <c:v>3 a 4</c:v>
                </c:pt>
                <c:pt idx="5">
                  <c:v>4 a 5</c:v>
                </c:pt>
                <c:pt idx="6">
                  <c:v>5 a 6</c:v>
                </c:pt>
                <c:pt idx="7">
                  <c:v>6 a 7</c:v>
                </c:pt>
                <c:pt idx="8">
                  <c:v>7 a 8</c:v>
                </c:pt>
                <c:pt idx="9">
                  <c:v>8 a 9</c:v>
                </c:pt>
                <c:pt idx="10">
                  <c:v>9 a 10</c:v>
                </c:pt>
                <c:pt idx="11">
                  <c:v>11 a 11</c:v>
                </c:pt>
                <c:pt idx="12">
                  <c:v>11 a 12</c:v>
                </c:pt>
                <c:pt idx="13">
                  <c:v>12 a 13</c:v>
                </c:pt>
                <c:pt idx="14">
                  <c:v>13 a 14</c:v>
                </c:pt>
                <c:pt idx="15">
                  <c:v>14 a 15</c:v>
                </c:pt>
                <c:pt idx="16">
                  <c:v>15 a 20</c:v>
                </c:pt>
                <c:pt idx="17">
                  <c:v>20 a 25</c:v>
                </c:pt>
                <c:pt idx="18">
                  <c:v>Más de 25</c:v>
                </c:pt>
              </c:strCache>
            </c:strRef>
          </c:cat>
          <c:val>
            <c:numRef>
              <c:f>Hoja1!$B$2:$B$20</c:f>
              <c:numCache>
                <c:formatCode>0.0</c:formatCode>
                <c:ptCount val="19"/>
                <c:pt idx="0">
                  <c:v>0.36096429031842209</c:v>
                </c:pt>
                <c:pt idx="1">
                  <c:v>8.495552404280005</c:v>
                </c:pt>
                <c:pt idx="2">
                  <c:v>34.394740234626802</c:v>
                </c:pt>
                <c:pt idx="3">
                  <c:v>13.200979760216576</c:v>
                </c:pt>
                <c:pt idx="4">
                  <c:v>5.0019337372695629</c:v>
                </c:pt>
                <c:pt idx="5">
                  <c:v>6.5618151347170288</c:v>
                </c:pt>
                <c:pt idx="6">
                  <c:v>4.898801082892871</c:v>
                </c:pt>
                <c:pt idx="7">
                  <c:v>4.6022947015598819</c:v>
                </c:pt>
                <c:pt idx="8">
                  <c:v>3.3775944308366639</c:v>
                </c:pt>
                <c:pt idx="9">
                  <c:v>2.6298826866056459</c:v>
                </c:pt>
                <c:pt idx="10">
                  <c:v>2.9779553951269819</c:v>
                </c:pt>
                <c:pt idx="11">
                  <c:v>4.047956684285162</c:v>
                </c:pt>
                <c:pt idx="12">
                  <c:v>0.99265179837566098</c:v>
                </c:pt>
                <c:pt idx="13">
                  <c:v>1.2375918525203036</c:v>
                </c:pt>
                <c:pt idx="14">
                  <c:v>0.28361479953590307</c:v>
                </c:pt>
                <c:pt idx="15">
                  <c:v>0.50277169008637412</c:v>
                </c:pt>
                <c:pt idx="16">
                  <c:v>2.0239783421425814</c:v>
                </c:pt>
                <c:pt idx="17">
                  <c:v>2.0110867603454943</c:v>
                </c:pt>
                <c:pt idx="18">
                  <c:v>2.3591594688668298</c:v>
                </c:pt>
              </c:numCache>
            </c:numRef>
          </c:val>
        </c:ser>
        <c:ser>
          <c:idx val="1"/>
          <c:order val="1"/>
          <c:tx>
            <c:strRef>
              <c:f>Hoja1!$C$1</c:f>
              <c:strCache>
                <c:ptCount val="1"/>
                <c:pt idx="0">
                  <c:v>Abril 2017</c:v>
                </c:pt>
              </c:strCache>
            </c:strRef>
          </c:tx>
          <c:spPr>
            <a:solidFill>
              <a:schemeClr val="accent1"/>
            </a:solidFill>
          </c:spPr>
          <c:dLbls>
            <c:txPr>
              <a:bodyPr rot="-5400000" vert="horz"/>
              <a:lstStyle/>
              <a:p>
                <a:pPr>
                  <a:defRPr sz="1000"/>
                </a:pPr>
                <a:endParaRPr lang="es-ES"/>
              </a:p>
            </c:txPr>
            <c:showVal val="1"/>
          </c:dLbls>
          <c:cat>
            <c:strRef>
              <c:f>Hoja1!$A$2:$A$20</c:f>
              <c:strCache>
                <c:ptCount val="19"/>
                <c:pt idx="0">
                  <c:v>0.5 a 1</c:v>
                </c:pt>
                <c:pt idx="1">
                  <c:v>1 a 1.5</c:v>
                </c:pt>
                <c:pt idx="2">
                  <c:v>1.5 a 2</c:v>
                </c:pt>
                <c:pt idx="3">
                  <c:v>2 a 3</c:v>
                </c:pt>
                <c:pt idx="4">
                  <c:v>3 a 4</c:v>
                </c:pt>
                <c:pt idx="5">
                  <c:v>4 a 5</c:v>
                </c:pt>
                <c:pt idx="6">
                  <c:v>5 a 6</c:v>
                </c:pt>
                <c:pt idx="7">
                  <c:v>6 a 7</c:v>
                </c:pt>
                <c:pt idx="8">
                  <c:v>7 a 8</c:v>
                </c:pt>
                <c:pt idx="9">
                  <c:v>8 a 9</c:v>
                </c:pt>
                <c:pt idx="10">
                  <c:v>9 a 10</c:v>
                </c:pt>
                <c:pt idx="11">
                  <c:v>11 a 11</c:v>
                </c:pt>
                <c:pt idx="12">
                  <c:v>11 a 12</c:v>
                </c:pt>
                <c:pt idx="13">
                  <c:v>12 a 13</c:v>
                </c:pt>
                <c:pt idx="14">
                  <c:v>13 a 14</c:v>
                </c:pt>
                <c:pt idx="15">
                  <c:v>14 a 15</c:v>
                </c:pt>
                <c:pt idx="16">
                  <c:v>15 a 20</c:v>
                </c:pt>
                <c:pt idx="17">
                  <c:v>20 a 25</c:v>
                </c:pt>
                <c:pt idx="18">
                  <c:v>Más de 25</c:v>
                </c:pt>
              </c:strCache>
            </c:strRef>
          </c:cat>
          <c:val>
            <c:numRef>
              <c:f>Hoja1!$C$2:$C$20</c:f>
              <c:numCache>
                <c:formatCode>0.0</c:formatCode>
                <c:ptCount val="19"/>
                <c:pt idx="0">
                  <c:v>0</c:v>
                </c:pt>
                <c:pt idx="1">
                  <c:v>5.5461041170466148</c:v>
                </c:pt>
                <c:pt idx="2">
                  <c:v>32.272881932630149</c:v>
                </c:pt>
                <c:pt idx="3">
                  <c:v>14.171486900306233</c:v>
                </c:pt>
                <c:pt idx="4">
                  <c:v>3.5386185777475334</c:v>
                </c:pt>
                <c:pt idx="5">
                  <c:v>5.9884314392650557</c:v>
                </c:pt>
                <c:pt idx="6">
                  <c:v>7.5876148349778836</c:v>
                </c:pt>
                <c:pt idx="7">
                  <c:v>4.678462061925825</c:v>
                </c:pt>
                <c:pt idx="8">
                  <c:v>6.4647839401156846</c:v>
                </c:pt>
                <c:pt idx="9">
                  <c:v>3.1643416127934674</c:v>
                </c:pt>
                <c:pt idx="10">
                  <c:v>3.3684926845865939</c:v>
                </c:pt>
                <c:pt idx="11">
                  <c:v>2.6879891119428376</c:v>
                </c:pt>
                <c:pt idx="12">
                  <c:v>2.2966995576726776</c:v>
                </c:pt>
                <c:pt idx="13">
                  <c:v>1.3610071452875132</c:v>
                </c:pt>
                <c:pt idx="14">
                  <c:v>1.2419190200748549</c:v>
                </c:pt>
                <c:pt idx="15">
                  <c:v>0.25518883974140905</c:v>
                </c:pt>
                <c:pt idx="16">
                  <c:v>2.909152773052059</c:v>
                </c:pt>
                <c:pt idx="17">
                  <c:v>1.4630826811840758</c:v>
                </c:pt>
                <c:pt idx="18">
                  <c:v>1.0037427696495411</c:v>
                </c:pt>
              </c:numCache>
            </c:numRef>
          </c:val>
        </c:ser>
        <c:dLbls>
          <c:showVal val="1"/>
        </c:dLbls>
        <c:axId val="152182144"/>
        <c:axId val="152208896"/>
      </c:barChart>
      <c:catAx>
        <c:axId val="152182144"/>
        <c:scaling>
          <c:orientation val="minMax"/>
        </c:scaling>
        <c:axPos val="b"/>
        <c:title>
          <c:tx>
            <c:rich>
              <a:bodyPr/>
              <a:lstStyle/>
              <a:p>
                <a:pPr>
                  <a:defRPr sz="1100"/>
                </a:pPr>
                <a:r>
                  <a:rPr lang="es-ES" sz="1100" dirty="0" smtClean="0"/>
                  <a:t>Precio</a:t>
                </a:r>
                <a:r>
                  <a:rPr lang="es-ES" sz="1100" baseline="0" dirty="0" smtClean="0"/>
                  <a:t> (Millones RD$)</a:t>
                </a:r>
                <a:endParaRPr lang="es-ES" sz="1100" dirty="0"/>
              </a:p>
            </c:rich>
          </c:tx>
          <c:layout/>
        </c:title>
        <c:tickLblPos val="nextTo"/>
        <c:txPr>
          <a:bodyPr rot="-5400000" vert="horz"/>
          <a:lstStyle/>
          <a:p>
            <a:pPr>
              <a:defRPr/>
            </a:pPr>
            <a:endParaRPr lang="es-ES"/>
          </a:p>
        </c:txPr>
        <c:crossAx val="152208896"/>
        <c:crosses val="autoZero"/>
        <c:auto val="1"/>
        <c:lblAlgn val="ctr"/>
        <c:lblOffset val="100"/>
      </c:catAx>
      <c:valAx>
        <c:axId val="152208896"/>
        <c:scaling>
          <c:orientation val="minMax"/>
        </c:scaling>
        <c:axPos val="l"/>
        <c:numFmt formatCode="0.0" sourceLinked="1"/>
        <c:tickLblPos val="nextTo"/>
        <c:crossAx val="152182144"/>
        <c:crosses val="autoZero"/>
        <c:crossBetween val="between"/>
      </c:valAx>
    </c:plotArea>
    <c:legend>
      <c:legendPos val="b"/>
      <c:layout/>
    </c:legend>
    <c:plotVisOnly val="1"/>
    <c:dispBlanksAs val="gap"/>
  </c:chart>
  <c:txPr>
    <a:bodyPr/>
    <a:lstStyle/>
    <a:p>
      <a:pPr>
        <a:defRPr sz="1200"/>
      </a:pPr>
      <a:endParaRPr lang="es-E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s-ES"/>
  <c:style val="18"/>
  <c:chart>
    <c:plotArea>
      <c:layout/>
      <c:barChart>
        <c:barDir val="bar"/>
        <c:grouping val="clustered"/>
        <c:ser>
          <c:idx val="0"/>
          <c:order val="0"/>
          <c:tx>
            <c:strRef>
              <c:f>Hoja1!$B$1</c:f>
              <c:strCache>
                <c:ptCount val="1"/>
                <c:pt idx="0">
                  <c:v>Octubre 2016</c:v>
                </c:pt>
              </c:strCache>
            </c:strRef>
          </c:tx>
          <c:spPr>
            <a:solidFill>
              <a:schemeClr val="accent2">
                <a:lumMod val="50000"/>
              </a:schemeClr>
            </a:solidFill>
          </c:spPr>
          <c:dLbls>
            <c:txPr>
              <a:bodyPr/>
              <a:lstStyle/>
              <a:p>
                <a:pPr>
                  <a:defRPr sz="1000"/>
                </a:pPr>
                <a:endParaRPr lang="es-ES"/>
              </a:p>
            </c:txPr>
            <c:showVal val="1"/>
          </c:dLbls>
          <c:cat>
            <c:strRef>
              <c:f>Hoja1!$A$2:$A$11</c:f>
              <c:strCache>
                <c:ptCount val="10"/>
                <c:pt idx="0">
                  <c:v>Planos</c:v>
                </c:pt>
                <c:pt idx="1">
                  <c:v>Movimiento de tierra</c:v>
                </c:pt>
                <c:pt idx="2">
                  <c:v>Cimentación</c:v>
                </c:pt>
                <c:pt idx="3">
                  <c:v>Estructura</c:v>
                </c:pt>
                <c:pt idx="4">
                  <c:v>Pañete</c:v>
                </c:pt>
                <c:pt idx="5">
                  <c:v>Revestimiento</c:v>
                </c:pt>
                <c:pt idx="6">
                  <c:v>Terminada sin ocupar</c:v>
                </c:pt>
                <c:pt idx="7">
                  <c:v>Terminada mayoritariamente desocupada</c:v>
                </c:pt>
                <c:pt idx="8">
                  <c:v>Parcialmente ocupada sin terminar</c:v>
                </c:pt>
                <c:pt idx="9">
                  <c:v>Sin informacion</c:v>
                </c:pt>
              </c:strCache>
            </c:strRef>
          </c:cat>
          <c:val>
            <c:numRef>
              <c:f>Hoja1!$B$2:$B$11</c:f>
              <c:numCache>
                <c:formatCode>0.0</c:formatCode>
                <c:ptCount val="10"/>
                <c:pt idx="0">
                  <c:v>6.0977181900219151</c:v>
                </c:pt>
                <c:pt idx="1">
                  <c:v>31.184736367152247</c:v>
                </c:pt>
                <c:pt idx="2">
                  <c:v>5.5691633363413704</c:v>
                </c:pt>
                <c:pt idx="3">
                  <c:v>32.319195565295843</c:v>
                </c:pt>
                <c:pt idx="4">
                  <c:v>3.3260281036483166</c:v>
                </c:pt>
                <c:pt idx="5">
                  <c:v>7.5415753512956041</c:v>
                </c:pt>
                <c:pt idx="6">
                  <c:v>3.4807270852133567</c:v>
                </c:pt>
                <c:pt idx="7">
                  <c:v>1.9595204331571479</c:v>
                </c:pt>
                <c:pt idx="8">
                  <c:v>8.1990460229470195</c:v>
                </c:pt>
                <c:pt idx="9">
                  <c:v>0.32228954492716305</c:v>
                </c:pt>
              </c:numCache>
            </c:numRef>
          </c:val>
        </c:ser>
        <c:ser>
          <c:idx val="1"/>
          <c:order val="1"/>
          <c:tx>
            <c:strRef>
              <c:f>Hoja1!$C$1</c:f>
              <c:strCache>
                <c:ptCount val="1"/>
                <c:pt idx="0">
                  <c:v>Abril 2017</c:v>
                </c:pt>
              </c:strCache>
            </c:strRef>
          </c:tx>
          <c:spPr>
            <a:solidFill>
              <a:schemeClr val="accent1"/>
            </a:solidFill>
          </c:spPr>
          <c:dLbls>
            <c:txPr>
              <a:bodyPr/>
              <a:lstStyle/>
              <a:p>
                <a:pPr>
                  <a:defRPr sz="1000"/>
                </a:pPr>
                <a:endParaRPr lang="es-ES"/>
              </a:p>
            </c:txPr>
            <c:showVal val="1"/>
          </c:dLbls>
          <c:cat>
            <c:strRef>
              <c:f>Hoja1!$A$2:$A$11</c:f>
              <c:strCache>
                <c:ptCount val="10"/>
                <c:pt idx="0">
                  <c:v>Planos</c:v>
                </c:pt>
                <c:pt idx="1">
                  <c:v>Movimiento de tierra</c:v>
                </c:pt>
                <c:pt idx="2">
                  <c:v>Cimentación</c:v>
                </c:pt>
                <c:pt idx="3">
                  <c:v>Estructura</c:v>
                </c:pt>
                <c:pt idx="4">
                  <c:v>Pañete</c:v>
                </c:pt>
                <c:pt idx="5">
                  <c:v>Revestimiento</c:v>
                </c:pt>
                <c:pt idx="6">
                  <c:v>Terminada sin ocupar</c:v>
                </c:pt>
                <c:pt idx="7">
                  <c:v>Terminada mayoritariamente desocupada</c:v>
                </c:pt>
                <c:pt idx="8">
                  <c:v>Parcialmente ocupada sin terminar</c:v>
                </c:pt>
                <c:pt idx="9">
                  <c:v>Sin informacion</c:v>
                </c:pt>
              </c:strCache>
            </c:strRef>
          </c:cat>
          <c:val>
            <c:numRef>
              <c:f>Hoja1!$C$2:$C$11</c:f>
              <c:numCache>
                <c:formatCode>0.0</c:formatCode>
                <c:ptCount val="10"/>
                <c:pt idx="0">
                  <c:v>16.604287172507661</c:v>
                </c:pt>
                <c:pt idx="1">
                  <c:v>12.589316093909501</c:v>
                </c:pt>
                <c:pt idx="2">
                  <c:v>5.6651922422592689</c:v>
                </c:pt>
                <c:pt idx="3">
                  <c:v>29.346716570261972</c:v>
                </c:pt>
                <c:pt idx="4">
                  <c:v>11.7216740387887</c:v>
                </c:pt>
                <c:pt idx="5">
                  <c:v>9.9523647499149366</c:v>
                </c:pt>
                <c:pt idx="6">
                  <c:v>3.7938074174889422</c:v>
                </c:pt>
                <c:pt idx="7">
                  <c:v>9.4589996597482138</c:v>
                </c:pt>
                <c:pt idx="8">
                  <c:v>0.86764205512078918</c:v>
                </c:pt>
              </c:numCache>
            </c:numRef>
          </c:val>
        </c:ser>
        <c:dLbls>
          <c:showVal val="1"/>
        </c:dLbls>
        <c:axId val="152317312"/>
        <c:axId val="152339584"/>
      </c:barChart>
      <c:catAx>
        <c:axId val="152317312"/>
        <c:scaling>
          <c:orientation val="minMax"/>
        </c:scaling>
        <c:axPos val="l"/>
        <c:tickLblPos val="nextTo"/>
        <c:txPr>
          <a:bodyPr/>
          <a:lstStyle/>
          <a:p>
            <a:pPr>
              <a:defRPr sz="1300"/>
            </a:pPr>
            <a:endParaRPr lang="es-ES"/>
          </a:p>
        </c:txPr>
        <c:crossAx val="152339584"/>
        <c:crosses val="autoZero"/>
        <c:auto val="1"/>
        <c:lblAlgn val="ctr"/>
        <c:lblOffset val="100"/>
      </c:catAx>
      <c:valAx>
        <c:axId val="152339584"/>
        <c:scaling>
          <c:orientation val="minMax"/>
        </c:scaling>
        <c:axPos val="b"/>
        <c:title>
          <c:tx>
            <c:rich>
              <a:bodyPr/>
              <a:lstStyle/>
              <a:p>
                <a:pPr>
                  <a:defRPr sz="1300" b="1"/>
                </a:pPr>
                <a:r>
                  <a:rPr lang="es-ES" sz="1300" b="1"/>
                  <a:t>% Unidades</a:t>
                </a:r>
              </a:p>
            </c:rich>
          </c:tx>
          <c:layout>
            <c:manualLayout>
              <c:xMode val="edge"/>
              <c:yMode val="edge"/>
              <c:x val="0.57159193642461414"/>
              <c:y val="0.95156249999999987"/>
            </c:manualLayout>
          </c:layout>
        </c:title>
        <c:numFmt formatCode="0.0" sourceLinked="1"/>
        <c:tickLblPos val="nextTo"/>
        <c:crossAx val="152317312"/>
        <c:crosses val="autoZero"/>
        <c:crossBetween val="between"/>
      </c:valAx>
    </c:plotArea>
    <c:legend>
      <c:legendPos val="r"/>
    </c:legend>
    <c:plotVisOnly val="1"/>
    <c:dispBlanksAs val="gap"/>
  </c:chart>
  <c:txPr>
    <a:bodyPr/>
    <a:lstStyle/>
    <a:p>
      <a:pPr>
        <a:defRPr sz="1600"/>
      </a:pPr>
      <a:endParaRPr lang="es-E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s-ES"/>
  <c:style val="18"/>
  <c:chart>
    <c:title>
      <c:tx>
        <c:rich>
          <a:bodyPr/>
          <a:lstStyle/>
          <a:p>
            <a:pPr>
              <a:defRPr/>
            </a:pPr>
            <a:r>
              <a:rPr lang="es-ES" sz="1400" dirty="0" smtClean="0"/>
              <a:t>Viviendas vendidas por unidad de vivienda en oferta</a:t>
            </a:r>
            <a:endParaRPr lang="es-ES" sz="1400" dirty="0"/>
          </a:p>
        </c:rich>
      </c:tx>
      <c:overlay val="1"/>
    </c:title>
    <c:plotArea>
      <c:layout/>
      <c:barChart>
        <c:barDir val="col"/>
        <c:grouping val="clustered"/>
        <c:ser>
          <c:idx val="0"/>
          <c:order val="0"/>
          <c:tx>
            <c:strRef>
              <c:f>Hoja1!$B$1</c:f>
              <c:strCache>
                <c:ptCount val="1"/>
                <c:pt idx="0">
                  <c:v>Octubre 2016</c:v>
                </c:pt>
              </c:strCache>
            </c:strRef>
          </c:tx>
          <c:spPr>
            <a:solidFill>
              <a:schemeClr val="accent1"/>
            </a:solidFill>
          </c:spPr>
          <c:dLbls>
            <c:txPr>
              <a:bodyPr rot="-5400000" vert="horz"/>
              <a:lstStyle/>
              <a:p>
                <a:pPr>
                  <a:defRPr sz="1100"/>
                </a:pPr>
                <a:endParaRPr lang="es-ES"/>
              </a:p>
            </c:txPr>
            <c:showVal val="1"/>
          </c:dLbls>
          <c:cat>
            <c:strRef>
              <c:f>Hoja1!$A$2:$A$20</c:f>
              <c:strCache>
                <c:ptCount val="19"/>
                <c:pt idx="0">
                  <c:v>0.5 a 1</c:v>
                </c:pt>
                <c:pt idx="1">
                  <c:v>1 a 1.5</c:v>
                </c:pt>
                <c:pt idx="2">
                  <c:v>1.5 a 2</c:v>
                </c:pt>
                <c:pt idx="3">
                  <c:v>2 a 3</c:v>
                </c:pt>
                <c:pt idx="4">
                  <c:v>3 a 4</c:v>
                </c:pt>
                <c:pt idx="5">
                  <c:v>4 a 5</c:v>
                </c:pt>
                <c:pt idx="6">
                  <c:v>5 a 6</c:v>
                </c:pt>
                <c:pt idx="7">
                  <c:v>6 a 7</c:v>
                </c:pt>
                <c:pt idx="8">
                  <c:v>7 a 8</c:v>
                </c:pt>
                <c:pt idx="9">
                  <c:v>8 a 9</c:v>
                </c:pt>
                <c:pt idx="10">
                  <c:v>9 a 10</c:v>
                </c:pt>
                <c:pt idx="11">
                  <c:v>11 a 11</c:v>
                </c:pt>
                <c:pt idx="12">
                  <c:v>11 a 12</c:v>
                </c:pt>
                <c:pt idx="13">
                  <c:v>12 a 13</c:v>
                </c:pt>
                <c:pt idx="14">
                  <c:v>13 a 14</c:v>
                </c:pt>
                <c:pt idx="15">
                  <c:v>14 a 15</c:v>
                </c:pt>
                <c:pt idx="16">
                  <c:v>15 a 20</c:v>
                </c:pt>
                <c:pt idx="17">
                  <c:v>20 a 25</c:v>
                </c:pt>
                <c:pt idx="18">
                  <c:v>Más de 25</c:v>
                </c:pt>
              </c:strCache>
            </c:strRef>
          </c:cat>
          <c:val>
            <c:numRef>
              <c:f>Hoja1!$B$2:$B$20</c:f>
              <c:numCache>
                <c:formatCode>0.0</c:formatCode>
                <c:ptCount val="19"/>
                <c:pt idx="0">
                  <c:v>1.7857142857142856</c:v>
                </c:pt>
                <c:pt idx="1">
                  <c:v>3.549317147192717</c:v>
                </c:pt>
                <c:pt idx="2">
                  <c:v>1.0967016491754118</c:v>
                </c:pt>
                <c:pt idx="3">
                  <c:v>1.0224609375</c:v>
                </c:pt>
                <c:pt idx="4">
                  <c:v>2.6159793814432977</c:v>
                </c:pt>
                <c:pt idx="5">
                  <c:v>1.447937131630648</c:v>
                </c:pt>
                <c:pt idx="6">
                  <c:v>1.7</c:v>
                </c:pt>
                <c:pt idx="7">
                  <c:v>1.3165266106442577</c:v>
                </c:pt>
                <c:pt idx="8">
                  <c:v>1.1793893129770989</c:v>
                </c:pt>
                <c:pt idx="9">
                  <c:v>1.2647058823529409</c:v>
                </c:pt>
                <c:pt idx="10">
                  <c:v>1.0129870129870131</c:v>
                </c:pt>
                <c:pt idx="11">
                  <c:v>0.78662420382165599</c:v>
                </c:pt>
                <c:pt idx="12">
                  <c:v>1.311688311688312</c:v>
                </c:pt>
                <c:pt idx="13">
                  <c:v>1.1666666666666672</c:v>
                </c:pt>
                <c:pt idx="14">
                  <c:v>1.7727272727272729</c:v>
                </c:pt>
                <c:pt idx="15">
                  <c:v>1.6666666666666672</c:v>
                </c:pt>
                <c:pt idx="16">
                  <c:v>1.936305732484076</c:v>
                </c:pt>
                <c:pt idx="17">
                  <c:v>0.80769230769230804</c:v>
                </c:pt>
                <c:pt idx="18">
                  <c:v>0.64480874316939918</c:v>
                </c:pt>
              </c:numCache>
            </c:numRef>
          </c:val>
        </c:ser>
        <c:ser>
          <c:idx val="1"/>
          <c:order val="1"/>
          <c:tx>
            <c:strRef>
              <c:f>Hoja1!$C$1</c:f>
              <c:strCache>
                <c:ptCount val="1"/>
                <c:pt idx="0">
                  <c:v>Abril 2017</c:v>
                </c:pt>
              </c:strCache>
            </c:strRef>
          </c:tx>
          <c:spPr>
            <a:solidFill>
              <a:schemeClr val="accent2">
                <a:lumMod val="50000"/>
              </a:schemeClr>
            </a:solidFill>
          </c:spPr>
          <c:dLbls>
            <c:txPr>
              <a:bodyPr rot="-5400000" vert="horz"/>
              <a:lstStyle/>
              <a:p>
                <a:pPr>
                  <a:defRPr sz="1100"/>
                </a:pPr>
                <a:endParaRPr lang="es-ES"/>
              </a:p>
            </c:txPr>
            <c:showVal val="1"/>
          </c:dLbls>
          <c:cat>
            <c:strRef>
              <c:f>Hoja1!$A$2:$A$20</c:f>
              <c:strCache>
                <c:ptCount val="19"/>
                <c:pt idx="0">
                  <c:v>0.5 a 1</c:v>
                </c:pt>
                <c:pt idx="1">
                  <c:v>1 a 1.5</c:v>
                </c:pt>
                <c:pt idx="2">
                  <c:v>1.5 a 2</c:v>
                </c:pt>
                <c:pt idx="3">
                  <c:v>2 a 3</c:v>
                </c:pt>
                <c:pt idx="4">
                  <c:v>3 a 4</c:v>
                </c:pt>
                <c:pt idx="5">
                  <c:v>4 a 5</c:v>
                </c:pt>
                <c:pt idx="6">
                  <c:v>5 a 6</c:v>
                </c:pt>
                <c:pt idx="7">
                  <c:v>6 a 7</c:v>
                </c:pt>
                <c:pt idx="8">
                  <c:v>7 a 8</c:v>
                </c:pt>
                <c:pt idx="9">
                  <c:v>8 a 9</c:v>
                </c:pt>
                <c:pt idx="10">
                  <c:v>9 a 10</c:v>
                </c:pt>
                <c:pt idx="11">
                  <c:v>11 a 11</c:v>
                </c:pt>
                <c:pt idx="12">
                  <c:v>11 a 12</c:v>
                </c:pt>
                <c:pt idx="13">
                  <c:v>12 a 13</c:v>
                </c:pt>
                <c:pt idx="14">
                  <c:v>13 a 14</c:v>
                </c:pt>
                <c:pt idx="15">
                  <c:v>14 a 15</c:v>
                </c:pt>
                <c:pt idx="16">
                  <c:v>15 a 20</c:v>
                </c:pt>
                <c:pt idx="17">
                  <c:v>20 a 25</c:v>
                </c:pt>
                <c:pt idx="18">
                  <c:v>Más de 25</c:v>
                </c:pt>
              </c:strCache>
            </c:strRef>
          </c:cat>
          <c:val>
            <c:numRef>
              <c:f>Hoja1!$C$2:$C$20</c:f>
              <c:numCache>
                <c:formatCode>0.0</c:formatCode>
                <c:ptCount val="19"/>
                <c:pt idx="1">
                  <c:v>7.3680981595092003</c:v>
                </c:pt>
                <c:pt idx="2">
                  <c:v>3.1913547706905643</c:v>
                </c:pt>
                <c:pt idx="3">
                  <c:v>2.624249699879952</c:v>
                </c:pt>
                <c:pt idx="4">
                  <c:v>2.2307692307692308</c:v>
                </c:pt>
                <c:pt idx="5">
                  <c:v>1.8238636363636358</c:v>
                </c:pt>
                <c:pt idx="6">
                  <c:v>1.52914798206278</c:v>
                </c:pt>
                <c:pt idx="7">
                  <c:v>2.0727272727272728</c:v>
                </c:pt>
                <c:pt idx="8">
                  <c:v>1.2210526315789472</c:v>
                </c:pt>
                <c:pt idx="9">
                  <c:v>1.263440860215054</c:v>
                </c:pt>
                <c:pt idx="10">
                  <c:v>1.0858585858585861</c:v>
                </c:pt>
                <c:pt idx="11">
                  <c:v>1.1202531645569624</c:v>
                </c:pt>
                <c:pt idx="12">
                  <c:v>1.4370370370370369</c:v>
                </c:pt>
                <c:pt idx="13">
                  <c:v>1.3</c:v>
                </c:pt>
                <c:pt idx="14">
                  <c:v>0.95890410958904104</c:v>
                </c:pt>
                <c:pt idx="15">
                  <c:v>4.5999999999999996</c:v>
                </c:pt>
                <c:pt idx="16">
                  <c:v>1.6023391812865502</c:v>
                </c:pt>
                <c:pt idx="17">
                  <c:v>0.91860465116279111</c:v>
                </c:pt>
                <c:pt idx="18">
                  <c:v>2.7288135593220337</c:v>
                </c:pt>
              </c:numCache>
            </c:numRef>
          </c:val>
        </c:ser>
        <c:dLbls>
          <c:showVal val="1"/>
        </c:dLbls>
        <c:axId val="151699456"/>
        <c:axId val="151701376"/>
      </c:barChart>
      <c:catAx>
        <c:axId val="151699456"/>
        <c:scaling>
          <c:orientation val="minMax"/>
        </c:scaling>
        <c:axPos val="b"/>
        <c:title>
          <c:tx>
            <c:rich>
              <a:bodyPr/>
              <a:lstStyle/>
              <a:p>
                <a:pPr>
                  <a:defRPr sz="1200"/>
                </a:pPr>
                <a:r>
                  <a:rPr lang="es-ES" sz="1200" dirty="0" smtClean="0"/>
                  <a:t>Precio</a:t>
                </a:r>
                <a:r>
                  <a:rPr lang="es-ES" sz="1200" baseline="0" dirty="0" smtClean="0"/>
                  <a:t> (Millones RD$)</a:t>
                </a:r>
                <a:endParaRPr lang="es-ES" sz="1200" dirty="0"/>
              </a:p>
            </c:rich>
          </c:tx>
        </c:title>
        <c:tickLblPos val="nextTo"/>
        <c:txPr>
          <a:bodyPr rot="-5400000" vert="horz"/>
          <a:lstStyle/>
          <a:p>
            <a:pPr>
              <a:defRPr sz="1400"/>
            </a:pPr>
            <a:endParaRPr lang="es-ES"/>
          </a:p>
        </c:txPr>
        <c:crossAx val="151701376"/>
        <c:crosses val="autoZero"/>
        <c:auto val="1"/>
        <c:lblAlgn val="ctr"/>
        <c:lblOffset val="100"/>
      </c:catAx>
      <c:valAx>
        <c:axId val="151701376"/>
        <c:scaling>
          <c:orientation val="minMax"/>
        </c:scaling>
        <c:axPos val="l"/>
        <c:title>
          <c:tx>
            <c:rich>
              <a:bodyPr rot="-5400000" vert="horz"/>
              <a:lstStyle/>
              <a:p>
                <a:pPr>
                  <a:defRPr sz="1200"/>
                </a:pPr>
                <a:r>
                  <a:rPr lang="es-ES" sz="1200" dirty="0" smtClean="0"/>
                  <a:t>Unidades</a:t>
                </a:r>
                <a:endParaRPr lang="es-ES" sz="1200" dirty="0"/>
              </a:p>
            </c:rich>
          </c:tx>
          <c:layout>
            <c:manualLayout>
              <c:xMode val="edge"/>
              <c:yMode val="edge"/>
              <c:x val="1.0802469135802503E-2"/>
              <c:y val="0.29176878280839902"/>
            </c:manualLayout>
          </c:layout>
        </c:title>
        <c:numFmt formatCode="0.0" sourceLinked="1"/>
        <c:tickLblPos val="nextTo"/>
        <c:crossAx val="151699456"/>
        <c:crosses val="autoZero"/>
        <c:crossBetween val="between"/>
      </c:valAx>
    </c:plotArea>
    <c:legend>
      <c:legendPos val="b"/>
    </c:legend>
    <c:plotVisOnly val="1"/>
    <c:dispBlanksAs val="gap"/>
  </c:chart>
  <c:txPr>
    <a:bodyPr/>
    <a:lstStyle/>
    <a:p>
      <a:pPr>
        <a:defRPr sz="1600"/>
      </a:pPr>
      <a:endParaRPr lang="es-E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8AE9AA-A778-264E-AAC8-FF41D2BE548D}" type="doc">
      <dgm:prSet loTypeId="urn:microsoft.com/office/officeart/2005/8/layout/hierarchy2" loCatId="" qsTypeId="urn:microsoft.com/office/officeart/2005/8/quickstyle/simple4" qsCatId="simple" csTypeId="urn:microsoft.com/office/officeart/2005/8/colors/accent1_2" csCatId="accent1" phldr="1"/>
      <dgm:spPr/>
      <dgm:t>
        <a:bodyPr/>
        <a:lstStyle/>
        <a:p>
          <a:endParaRPr lang="es-ES"/>
        </a:p>
      </dgm:t>
    </dgm:pt>
    <dgm:pt modelId="{9C90250E-AB04-5846-AB0A-B4E7229C2B71}">
      <dgm:prSet phldrT="[Texto]"/>
      <dgm:spPr>
        <a:solidFill>
          <a:schemeClr val="accent1">
            <a:lumMod val="50000"/>
          </a:schemeClr>
        </a:solidFill>
      </dgm:spPr>
      <dgm:t>
        <a:bodyPr/>
        <a:lstStyle/>
        <a:p>
          <a:r>
            <a:rPr lang="es-ES" dirty="0" smtClean="0"/>
            <a:t>UTILIDAD DE LOS RESULTADOS DEL ESTUDIO</a:t>
          </a:r>
          <a:endParaRPr lang="es-ES" dirty="0"/>
        </a:p>
      </dgm:t>
    </dgm:pt>
    <dgm:pt modelId="{E9F35A13-1AF8-9B4F-B8A1-4F39EB0F2AE9}" type="parTrans" cxnId="{ABE3AD97-D22E-E540-87D1-F69159762D3A}">
      <dgm:prSet/>
      <dgm:spPr/>
      <dgm:t>
        <a:bodyPr/>
        <a:lstStyle/>
        <a:p>
          <a:endParaRPr lang="es-ES"/>
        </a:p>
      </dgm:t>
    </dgm:pt>
    <dgm:pt modelId="{045E19CA-7C63-9249-B1F0-96BEF07F2381}" type="sibTrans" cxnId="{ABE3AD97-D22E-E540-87D1-F69159762D3A}">
      <dgm:prSet/>
      <dgm:spPr/>
      <dgm:t>
        <a:bodyPr/>
        <a:lstStyle/>
        <a:p>
          <a:endParaRPr lang="es-ES"/>
        </a:p>
      </dgm:t>
    </dgm:pt>
    <dgm:pt modelId="{A2661BE5-6DBC-4248-BC87-ECFDE19BCAA9}">
      <dgm:prSet phldrT="[Texto]"/>
      <dgm:spPr>
        <a:solidFill>
          <a:srgbClr val="004080"/>
        </a:solidFill>
      </dgm:spPr>
      <dgm:t>
        <a:bodyPr/>
        <a:lstStyle/>
        <a:p>
          <a:r>
            <a:rPr lang="es-ES" dirty="0" smtClean="0"/>
            <a:t>A NIVEL DEL </a:t>
          </a:r>
          <a:r>
            <a:rPr lang="es-ES" b="1" u="sng" dirty="0" smtClean="0">
              <a:solidFill>
                <a:schemeClr val="bg1"/>
              </a:solidFill>
            </a:rPr>
            <a:t>SUBSECTOR</a:t>
          </a:r>
          <a:r>
            <a:rPr lang="es-ES" dirty="0" smtClean="0"/>
            <a:t> DE EDIFICACIONES URBANAS</a:t>
          </a:r>
          <a:endParaRPr lang="es-ES" dirty="0"/>
        </a:p>
      </dgm:t>
    </dgm:pt>
    <dgm:pt modelId="{0792BB2C-7F03-8E40-9209-1F0CFC1DD250}" type="parTrans" cxnId="{4B98A8E5-5E72-3546-AF7A-3CA2079E28D3}">
      <dgm:prSet/>
      <dgm:spPr/>
      <dgm:t>
        <a:bodyPr/>
        <a:lstStyle/>
        <a:p>
          <a:endParaRPr lang="es-ES"/>
        </a:p>
      </dgm:t>
    </dgm:pt>
    <dgm:pt modelId="{C0538FC5-2588-BF45-9E0E-85CE424F4E4F}" type="sibTrans" cxnId="{4B98A8E5-5E72-3546-AF7A-3CA2079E28D3}">
      <dgm:prSet/>
      <dgm:spPr/>
      <dgm:t>
        <a:bodyPr/>
        <a:lstStyle/>
        <a:p>
          <a:endParaRPr lang="es-ES"/>
        </a:p>
      </dgm:t>
    </dgm:pt>
    <dgm:pt modelId="{7BBC66F9-1B1C-234D-8854-F2B6B2F03906}">
      <dgm:prSet phldrT="[Texto]"/>
      <dgm:spPr>
        <a:solidFill>
          <a:schemeClr val="accent6">
            <a:lumMod val="50000"/>
          </a:schemeClr>
        </a:solidFill>
      </dgm:spPr>
      <dgm:t>
        <a:bodyPr/>
        <a:lstStyle/>
        <a:p>
          <a:r>
            <a:rPr lang="es-ES" dirty="0" smtClean="0"/>
            <a:t>A NIVEL DEL </a:t>
          </a:r>
          <a:r>
            <a:rPr lang="es-ES" b="1" u="sng" dirty="0" smtClean="0"/>
            <a:t>MERCADO</a:t>
          </a:r>
          <a:r>
            <a:rPr lang="es-ES" dirty="0" smtClean="0"/>
            <a:t> DE EDIFICACIONES URBANAS</a:t>
          </a:r>
          <a:endParaRPr lang="es-ES" dirty="0"/>
        </a:p>
      </dgm:t>
    </dgm:pt>
    <dgm:pt modelId="{F81F8585-4BA8-2B48-9246-1CF61652F09A}" type="parTrans" cxnId="{14FB1A4C-69EB-CC49-AAA0-4757B5AE18C8}">
      <dgm:prSet/>
      <dgm:spPr/>
      <dgm:t>
        <a:bodyPr/>
        <a:lstStyle/>
        <a:p>
          <a:endParaRPr lang="es-ES"/>
        </a:p>
      </dgm:t>
    </dgm:pt>
    <dgm:pt modelId="{D39DA934-C710-6047-BD95-85FBA740B1C2}" type="sibTrans" cxnId="{14FB1A4C-69EB-CC49-AAA0-4757B5AE18C8}">
      <dgm:prSet/>
      <dgm:spPr/>
      <dgm:t>
        <a:bodyPr/>
        <a:lstStyle/>
        <a:p>
          <a:endParaRPr lang="es-ES"/>
        </a:p>
      </dgm:t>
    </dgm:pt>
    <dgm:pt modelId="{90851229-ABAE-EB41-921D-028C93BFF37A}" type="pres">
      <dgm:prSet presAssocID="{638AE9AA-A778-264E-AAC8-FF41D2BE548D}" presName="diagram" presStyleCnt="0">
        <dgm:presLayoutVars>
          <dgm:chPref val="1"/>
          <dgm:dir/>
          <dgm:animOne val="branch"/>
          <dgm:animLvl val="lvl"/>
          <dgm:resizeHandles val="exact"/>
        </dgm:presLayoutVars>
      </dgm:prSet>
      <dgm:spPr/>
      <dgm:t>
        <a:bodyPr/>
        <a:lstStyle/>
        <a:p>
          <a:endParaRPr lang="es-ES"/>
        </a:p>
      </dgm:t>
    </dgm:pt>
    <dgm:pt modelId="{DAA7DFD2-9848-A546-AC3A-C5D207B53E56}" type="pres">
      <dgm:prSet presAssocID="{9C90250E-AB04-5846-AB0A-B4E7229C2B71}" presName="root1" presStyleCnt="0"/>
      <dgm:spPr/>
    </dgm:pt>
    <dgm:pt modelId="{A9ADCFD1-DEC9-484C-9781-BAB77D09A828}" type="pres">
      <dgm:prSet presAssocID="{9C90250E-AB04-5846-AB0A-B4E7229C2B71}" presName="LevelOneTextNode" presStyleLbl="node0" presStyleIdx="0" presStyleCnt="1">
        <dgm:presLayoutVars>
          <dgm:chPref val="3"/>
        </dgm:presLayoutVars>
      </dgm:prSet>
      <dgm:spPr/>
      <dgm:t>
        <a:bodyPr/>
        <a:lstStyle/>
        <a:p>
          <a:endParaRPr lang="es-ES"/>
        </a:p>
      </dgm:t>
    </dgm:pt>
    <dgm:pt modelId="{019F34AA-BDB4-A640-87F9-D1D5D47B7039}" type="pres">
      <dgm:prSet presAssocID="{9C90250E-AB04-5846-AB0A-B4E7229C2B71}" presName="level2hierChild" presStyleCnt="0"/>
      <dgm:spPr/>
    </dgm:pt>
    <dgm:pt modelId="{54D37E3E-5F9B-3340-9014-B0DA1079DCDA}" type="pres">
      <dgm:prSet presAssocID="{0792BB2C-7F03-8E40-9209-1F0CFC1DD250}" presName="conn2-1" presStyleLbl="parChTrans1D2" presStyleIdx="0" presStyleCnt="2"/>
      <dgm:spPr/>
      <dgm:t>
        <a:bodyPr/>
        <a:lstStyle/>
        <a:p>
          <a:endParaRPr lang="es-ES"/>
        </a:p>
      </dgm:t>
    </dgm:pt>
    <dgm:pt modelId="{33599CE9-8B2E-1640-BC69-41032E0E386B}" type="pres">
      <dgm:prSet presAssocID="{0792BB2C-7F03-8E40-9209-1F0CFC1DD250}" presName="connTx" presStyleLbl="parChTrans1D2" presStyleIdx="0" presStyleCnt="2"/>
      <dgm:spPr/>
      <dgm:t>
        <a:bodyPr/>
        <a:lstStyle/>
        <a:p>
          <a:endParaRPr lang="es-ES"/>
        </a:p>
      </dgm:t>
    </dgm:pt>
    <dgm:pt modelId="{503E966E-66BF-004C-A797-3426DF2B11F1}" type="pres">
      <dgm:prSet presAssocID="{A2661BE5-6DBC-4248-BC87-ECFDE19BCAA9}" presName="root2" presStyleCnt="0"/>
      <dgm:spPr/>
    </dgm:pt>
    <dgm:pt modelId="{6A57CC68-121D-D84B-9B7F-FF14A9738D2A}" type="pres">
      <dgm:prSet presAssocID="{A2661BE5-6DBC-4248-BC87-ECFDE19BCAA9}" presName="LevelTwoTextNode" presStyleLbl="node2" presStyleIdx="0" presStyleCnt="2">
        <dgm:presLayoutVars>
          <dgm:chPref val="3"/>
        </dgm:presLayoutVars>
      </dgm:prSet>
      <dgm:spPr/>
      <dgm:t>
        <a:bodyPr/>
        <a:lstStyle/>
        <a:p>
          <a:endParaRPr lang="es-ES"/>
        </a:p>
      </dgm:t>
    </dgm:pt>
    <dgm:pt modelId="{A6B9DD80-FCB8-2F42-BF4E-C10FC57BEE8F}" type="pres">
      <dgm:prSet presAssocID="{A2661BE5-6DBC-4248-BC87-ECFDE19BCAA9}" presName="level3hierChild" presStyleCnt="0"/>
      <dgm:spPr/>
    </dgm:pt>
    <dgm:pt modelId="{3642CC75-F31B-AE49-A644-0AEC864C23B2}" type="pres">
      <dgm:prSet presAssocID="{F81F8585-4BA8-2B48-9246-1CF61652F09A}" presName="conn2-1" presStyleLbl="parChTrans1D2" presStyleIdx="1" presStyleCnt="2"/>
      <dgm:spPr/>
      <dgm:t>
        <a:bodyPr/>
        <a:lstStyle/>
        <a:p>
          <a:endParaRPr lang="es-ES"/>
        </a:p>
      </dgm:t>
    </dgm:pt>
    <dgm:pt modelId="{1425FAE0-B173-0841-9727-B45B5178CBF6}" type="pres">
      <dgm:prSet presAssocID="{F81F8585-4BA8-2B48-9246-1CF61652F09A}" presName="connTx" presStyleLbl="parChTrans1D2" presStyleIdx="1" presStyleCnt="2"/>
      <dgm:spPr/>
      <dgm:t>
        <a:bodyPr/>
        <a:lstStyle/>
        <a:p>
          <a:endParaRPr lang="es-ES"/>
        </a:p>
      </dgm:t>
    </dgm:pt>
    <dgm:pt modelId="{6074E47E-4BAA-194B-9911-4D8C861920B5}" type="pres">
      <dgm:prSet presAssocID="{7BBC66F9-1B1C-234D-8854-F2B6B2F03906}" presName="root2" presStyleCnt="0"/>
      <dgm:spPr/>
    </dgm:pt>
    <dgm:pt modelId="{A88F497F-DE3A-194E-9B50-D5ECB340110E}" type="pres">
      <dgm:prSet presAssocID="{7BBC66F9-1B1C-234D-8854-F2B6B2F03906}" presName="LevelTwoTextNode" presStyleLbl="node2" presStyleIdx="1" presStyleCnt="2">
        <dgm:presLayoutVars>
          <dgm:chPref val="3"/>
        </dgm:presLayoutVars>
      </dgm:prSet>
      <dgm:spPr/>
      <dgm:t>
        <a:bodyPr/>
        <a:lstStyle/>
        <a:p>
          <a:endParaRPr lang="es-ES"/>
        </a:p>
      </dgm:t>
    </dgm:pt>
    <dgm:pt modelId="{0DB4B79B-97D9-9F40-B615-A4A64923AE1C}" type="pres">
      <dgm:prSet presAssocID="{7BBC66F9-1B1C-234D-8854-F2B6B2F03906}" presName="level3hierChild" presStyleCnt="0"/>
      <dgm:spPr/>
    </dgm:pt>
  </dgm:ptLst>
  <dgm:cxnLst>
    <dgm:cxn modelId="{4DE2170A-D324-0F42-B5DF-62AA6608CEEE}" type="presOf" srcId="{F81F8585-4BA8-2B48-9246-1CF61652F09A}" destId="{3642CC75-F31B-AE49-A644-0AEC864C23B2}" srcOrd="0" destOrd="0" presId="urn:microsoft.com/office/officeart/2005/8/layout/hierarchy2"/>
    <dgm:cxn modelId="{AF163B52-27BD-064C-96B4-FA1BA96FABB7}" type="presOf" srcId="{0792BB2C-7F03-8E40-9209-1F0CFC1DD250}" destId="{33599CE9-8B2E-1640-BC69-41032E0E386B}" srcOrd="1" destOrd="0" presId="urn:microsoft.com/office/officeart/2005/8/layout/hierarchy2"/>
    <dgm:cxn modelId="{E40168F7-9EEF-9B4C-8D5C-6EF91493774A}" type="presOf" srcId="{638AE9AA-A778-264E-AAC8-FF41D2BE548D}" destId="{90851229-ABAE-EB41-921D-028C93BFF37A}" srcOrd="0" destOrd="0" presId="urn:microsoft.com/office/officeart/2005/8/layout/hierarchy2"/>
    <dgm:cxn modelId="{14FB1A4C-69EB-CC49-AAA0-4757B5AE18C8}" srcId="{9C90250E-AB04-5846-AB0A-B4E7229C2B71}" destId="{7BBC66F9-1B1C-234D-8854-F2B6B2F03906}" srcOrd="1" destOrd="0" parTransId="{F81F8585-4BA8-2B48-9246-1CF61652F09A}" sibTransId="{D39DA934-C710-6047-BD95-85FBA740B1C2}"/>
    <dgm:cxn modelId="{4B98A8E5-5E72-3546-AF7A-3CA2079E28D3}" srcId="{9C90250E-AB04-5846-AB0A-B4E7229C2B71}" destId="{A2661BE5-6DBC-4248-BC87-ECFDE19BCAA9}" srcOrd="0" destOrd="0" parTransId="{0792BB2C-7F03-8E40-9209-1F0CFC1DD250}" sibTransId="{C0538FC5-2588-BF45-9E0E-85CE424F4E4F}"/>
    <dgm:cxn modelId="{C0929566-BB08-CA46-9410-728DA4F1DED8}" type="presOf" srcId="{A2661BE5-6DBC-4248-BC87-ECFDE19BCAA9}" destId="{6A57CC68-121D-D84B-9B7F-FF14A9738D2A}" srcOrd="0" destOrd="0" presId="urn:microsoft.com/office/officeart/2005/8/layout/hierarchy2"/>
    <dgm:cxn modelId="{EB6C8787-227F-1744-9A0F-A094F8FD6B2F}" type="presOf" srcId="{9C90250E-AB04-5846-AB0A-B4E7229C2B71}" destId="{A9ADCFD1-DEC9-484C-9781-BAB77D09A828}" srcOrd="0" destOrd="0" presId="urn:microsoft.com/office/officeart/2005/8/layout/hierarchy2"/>
    <dgm:cxn modelId="{ABE3AD97-D22E-E540-87D1-F69159762D3A}" srcId="{638AE9AA-A778-264E-AAC8-FF41D2BE548D}" destId="{9C90250E-AB04-5846-AB0A-B4E7229C2B71}" srcOrd="0" destOrd="0" parTransId="{E9F35A13-1AF8-9B4F-B8A1-4F39EB0F2AE9}" sibTransId="{045E19CA-7C63-9249-B1F0-96BEF07F2381}"/>
    <dgm:cxn modelId="{E4603919-5A29-E040-9C42-5CE1727635E1}" type="presOf" srcId="{0792BB2C-7F03-8E40-9209-1F0CFC1DD250}" destId="{54D37E3E-5F9B-3340-9014-B0DA1079DCDA}" srcOrd="0" destOrd="0" presId="urn:microsoft.com/office/officeart/2005/8/layout/hierarchy2"/>
    <dgm:cxn modelId="{92DDBDA7-D513-D24C-BCAC-40611393937F}" type="presOf" srcId="{F81F8585-4BA8-2B48-9246-1CF61652F09A}" destId="{1425FAE0-B173-0841-9727-B45B5178CBF6}" srcOrd="1" destOrd="0" presId="urn:microsoft.com/office/officeart/2005/8/layout/hierarchy2"/>
    <dgm:cxn modelId="{68F5EBA6-409B-EB40-AABB-1CC43B38CE40}" type="presOf" srcId="{7BBC66F9-1B1C-234D-8854-F2B6B2F03906}" destId="{A88F497F-DE3A-194E-9B50-D5ECB340110E}" srcOrd="0" destOrd="0" presId="urn:microsoft.com/office/officeart/2005/8/layout/hierarchy2"/>
    <dgm:cxn modelId="{F1CFC571-0BBB-6A41-BEC1-333089266ED1}" type="presParOf" srcId="{90851229-ABAE-EB41-921D-028C93BFF37A}" destId="{DAA7DFD2-9848-A546-AC3A-C5D207B53E56}" srcOrd="0" destOrd="0" presId="urn:microsoft.com/office/officeart/2005/8/layout/hierarchy2"/>
    <dgm:cxn modelId="{BFAB0EAC-D773-504F-98D6-001F6183EF75}" type="presParOf" srcId="{DAA7DFD2-9848-A546-AC3A-C5D207B53E56}" destId="{A9ADCFD1-DEC9-484C-9781-BAB77D09A828}" srcOrd="0" destOrd="0" presId="urn:microsoft.com/office/officeart/2005/8/layout/hierarchy2"/>
    <dgm:cxn modelId="{6B9ABFC0-F07F-5A44-8A3C-CEAA87B9405D}" type="presParOf" srcId="{DAA7DFD2-9848-A546-AC3A-C5D207B53E56}" destId="{019F34AA-BDB4-A640-87F9-D1D5D47B7039}" srcOrd="1" destOrd="0" presId="urn:microsoft.com/office/officeart/2005/8/layout/hierarchy2"/>
    <dgm:cxn modelId="{EF81B763-D24E-1A46-BE7B-B25317946575}" type="presParOf" srcId="{019F34AA-BDB4-A640-87F9-D1D5D47B7039}" destId="{54D37E3E-5F9B-3340-9014-B0DA1079DCDA}" srcOrd="0" destOrd="0" presId="urn:microsoft.com/office/officeart/2005/8/layout/hierarchy2"/>
    <dgm:cxn modelId="{647BC926-02BF-2A40-8B39-5DFC1E8B2100}" type="presParOf" srcId="{54D37E3E-5F9B-3340-9014-B0DA1079DCDA}" destId="{33599CE9-8B2E-1640-BC69-41032E0E386B}" srcOrd="0" destOrd="0" presId="urn:microsoft.com/office/officeart/2005/8/layout/hierarchy2"/>
    <dgm:cxn modelId="{8DA245E3-AEAA-DC43-BADC-AF22648F8BAE}" type="presParOf" srcId="{019F34AA-BDB4-A640-87F9-D1D5D47B7039}" destId="{503E966E-66BF-004C-A797-3426DF2B11F1}" srcOrd="1" destOrd="0" presId="urn:microsoft.com/office/officeart/2005/8/layout/hierarchy2"/>
    <dgm:cxn modelId="{6FCA6328-DB2C-5145-8FF4-83F8F58BE188}" type="presParOf" srcId="{503E966E-66BF-004C-A797-3426DF2B11F1}" destId="{6A57CC68-121D-D84B-9B7F-FF14A9738D2A}" srcOrd="0" destOrd="0" presId="urn:microsoft.com/office/officeart/2005/8/layout/hierarchy2"/>
    <dgm:cxn modelId="{81E9C45D-0153-3E4E-989E-917CD1F98F07}" type="presParOf" srcId="{503E966E-66BF-004C-A797-3426DF2B11F1}" destId="{A6B9DD80-FCB8-2F42-BF4E-C10FC57BEE8F}" srcOrd="1" destOrd="0" presId="urn:microsoft.com/office/officeart/2005/8/layout/hierarchy2"/>
    <dgm:cxn modelId="{0F2F1AEC-92D9-8C4E-BB49-AA2521C50CBC}" type="presParOf" srcId="{019F34AA-BDB4-A640-87F9-D1D5D47B7039}" destId="{3642CC75-F31B-AE49-A644-0AEC864C23B2}" srcOrd="2" destOrd="0" presId="urn:microsoft.com/office/officeart/2005/8/layout/hierarchy2"/>
    <dgm:cxn modelId="{2097B1E1-8155-9945-9E09-7EA7EEBDB98C}" type="presParOf" srcId="{3642CC75-F31B-AE49-A644-0AEC864C23B2}" destId="{1425FAE0-B173-0841-9727-B45B5178CBF6}" srcOrd="0" destOrd="0" presId="urn:microsoft.com/office/officeart/2005/8/layout/hierarchy2"/>
    <dgm:cxn modelId="{81B3FC68-BD20-CC48-AEC7-0671ABD19CDA}" type="presParOf" srcId="{019F34AA-BDB4-A640-87F9-D1D5D47B7039}" destId="{6074E47E-4BAA-194B-9911-4D8C861920B5}" srcOrd="3" destOrd="0" presId="urn:microsoft.com/office/officeart/2005/8/layout/hierarchy2"/>
    <dgm:cxn modelId="{EEF764E7-3C80-B240-A5B9-29F5BB9259E3}" type="presParOf" srcId="{6074E47E-4BAA-194B-9911-4D8C861920B5}" destId="{A88F497F-DE3A-194E-9B50-D5ECB340110E}" srcOrd="0" destOrd="0" presId="urn:microsoft.com/office/officeart/2005/8/layout/hierarchy2"/>
    <dgm:cxn modelId="{1F6FD135-BACA-DF4B-AC24-63AF3A2E607F}" type="presParOf" srcId="{6074E47E-4BAA-194B-9911-4D8C861920B5}" destId="{0DB4B79B-97D9-9F40-B615-A4A64923AE1C}"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ADCFD1-DEC9-484C-9781-BAB77D09A828}">
      <dsp:nvSpPr>
        <dsp:cNvPr id="0" name=""/>
        <dsp:cNvSpPr/>
      </dsp:nvSpPr>
      <dsp:spPr>
        <a:xfrm>
          <a:off x="0" y="1581149"/>
          <a:ext cx="3429000" cy="1714500"/>
        </a:xfrm>
        <a:prstGeom prst="roundRect">
          <a:avLst>
            <a:gd name="adj" fmla="val 10000"/>
          </a:avLst>
        </a:prstGeom>
        <a:solidFill>
          <a:schemeClr val="accent1">
            <a:lumMod val="50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800" kern="1200" dirty="0" smtClean="0"/>
            <a:t>UTILIDAD DE LOS RESULTADOS DEL ESTUDIO</a:t>
          </a:r>
          <a:endParaRPr lang="es-ES" sz="2800" kern="1200" dirty="0"/>
        </a:p>
      </dsp:txBody>
      <dsp:txXfrm>
        <a:off x="50216" y="1631365"/>
        <a:ext cx="3328568" cy="1614068"/>
      </dsp:txXfrm>
    </dsp:sp>
    <dsp:sp modelId="{54D37E3E-5F9B-3340-9014-B0DA1079DCDA}">
      <dsp:nvSpPr>
        <dsp:cNvPr id="0" name=""/>
        <dsp:cNvSpPr/>
      </dsp:nvSpPr>
      <dsp:spPr>
        <a:xfrm rot="19457599">
          <a:off x="3270234" y="1913840"/>
          <a:ext cx="1689130" cy="63281"/>
        </a:xfrm>
        <a:custGeom>
          <a:avLst/>
          <a:gdLst/>
          <a:ahLst/>
          <a:cxnLst/>
          <a:rect l="0" t="0" r="0" b="0"/>
          <a:pathLst>
            <a:path>
              <a:moveTo>
                <a:pt x="0" y="31640"/>
              </a:moveTo>
              <a:lnTo>
                <a:pt x="1689130" y="3164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4072571" y="1903252"/>
        <a:ext cx="84456" cy="84456"/>
      </dsp:txXfrm>
    </dsp:sp>
    <dsp:sp modelId="{6A57CC68-121D-D84B-9B7F-FF14A9738D2A}">
      <dsp:nvSpPr>
        <dsp:cNvPr id="0" name=""/>
        <dsp:cNvSpPr/>
      </dsp:nvSpPr>
      <dsp:spPr>
        <a:xfrm>
          <a:off x="4800600" y="595312"/>
          <a:ext cx="3429000" cy="1714500"/>
        </a:xfrm>
        <a:prstGeom prst="roundRect">
          <a:avLst>
            <a:gd name="adj" fmla="val 10000"/>
          </a:avLst>
        </a:prstGeom>
        <a:solidFill>
          <a:srgbClr val="004080"/>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800" kern="1200" dirty="0" smtClean="0"/>
            <a:t>A NIVEL DEL </a:t>
          </a:r>
          <a:r>
            <a:rPr lang="es-ES" sz="2800" b="1" u="sng" kern="1200" dirty="0" smtClean="0">
              <a:solidFill>
                <a:schemeClr val="bg1"/>
              </a:solidFill>
            </a:rPr>
            <a:t>SUBSECTOR</a:t>
          </a:r>
          <a:r>
            <a:rPr lang="es-ES" sz="2800" kern="1200" dirty="0" smtClean="0"/>
            <a:t> DE EDIFICACIONES URBANAS</a:t>
          </a:r>
          <a:endParaRPr lang="es-ES" sz="2800" kern="1200" dirty="0"/>
        </a:p>
      </dsp:txBody>
      <dsp:txXfrm>
        <a:off x="4850816" y="645528"/>
        <a:ext cx="3328568" cy="1614068"/>
      </dsp:txXfrm>
    </dsp:sp>
    <dsp:sp modelId="{3642CC75-F31B-AE49-A644-0AEC864C23B2}">
      <dsp:nvSpPr>
        <dsp:cNvPr id="0" name=""/>
        <dsp:cNvSpPr/>
      </dsp:nvSpPr>
      <dsp:spPr>
        <a:xfrm rot="2142401">
          <a:off x="3270234" y="2899678"/>
          <a:ext cx="1689130" cy="63281"/>
        </a:xfrm>
        <a:custGeom>
          <a:avLst/>
          <a:gdLst/>
          <a:ahLst/>
          <a:cxnLst/>
          <a:rect l="0" t="0" r="0" b="0"/>
          <a:pathLst>
            <a:path>
              <a:moveTo>
                <a:pt x="0" y="31640"/>
              </a:moveTo>
              <a:lnTo>
                <a:pt x="1689130" y="3164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4072571" y="2889090"/>
        <a:ext cx="84456" cy="84456"/>
      </dsp:txXfrm>
    </dsp:sp>
    <dsp:sp modelId="{A88F497F-DE3A-194E-9B50-D5ECB340110E}">
      <dsp:nvSpPr>
        <dsp:cNvPr id="0" name=""/>
        <dsp:cNvSpPr/>
      </dsp:nvSpPr>
      <dsp:spPr>
        <a:xfrm>
          <a:off x="4800600" y="2566987"/>
          <a:ext cx="3429000" cy="1714500"/>
        </a:xfrm>
        <a:prstGeom prst="roundRect">
          <a:avLst>
            <a:gd name="adj" fmla="val 10000"/>
          </a:avLst>
        </a:prstGeom>
        <a:solidFill>
          <a:schemeClr val="accent6">
            <a:lumMod val="50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800" kern="1200" dirty="0" smtClean="0"/>
            <a:t>A NIVEL DEL </a:t>
          </a:r>
          <a:r>
            <a:rPr lang="es-ES" sz="2800" b="1" u="sng" kern="1200" dirty="0" smtClean="0"/>
            <a:t>MERCADO</a:t>
          </a:r>
          <a:r>
            <a:rPr lang="es-ES" sz="2800" kern="1200" dirty="0" smtClean="0"/>
            <a:t> DE EDIFICACIONES URBANAS</a:t>
          </a:r>
          <a:endParaRPr lang="es-ES" sz="2800" kern="1200" dirty="0"/>
        </a:p>
      </dsp:txBody>
      <dsp:txXfrm>
        <a:off x="4850816" y="2617203"/>
        <a:ext cx="3328568" cy="16140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s-ES_tradnl" smtClean="0"/>
              <a:t>Clic para editar título</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C35E9C2-739B-1F4E-8721-1A3DB24C767D}" type="datetimeFigureOut">
              <a:rPr lang="es-ES" smtClean="0"/>
              <a:pPr/>
              <a:t>09/10/2017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FAA25BE-CE65-4149-AB28-0543B442CE1E}" type="slidenum">
              <a:rPr lang="es-ES" smtClean="0"/>
              <a:pPr/>
              <a:t>‹Nº›</a:t>
            </a:fld>
            <a:endParaRPr lang="es-E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Vertical Text Placeholder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DC35E9C2-739B-1F4E-8721-1A3DB24C767D}" type="datetimeFigureOut">
              <a:rPr lang="es-ES" smtClean="0"/>
              <a:pPr/>
              <a:t>09/10/2017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FAA25BE-CE65-4149-AB28-0543B442CE1E}"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s-ES_tradnl" smtClean="0"/>
              <a:t>Clic para editar título</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DC35E9C2-739B-1F4E-8721-1A3DB24C767D}" type="datetimeFigureOut">
              <a:rPr lang="es-ES" smtClean="0"/>
              <a:pPr/>
              <a:t>09/10/2017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FAA25BE-CE65-4149-AB28-0543B442CE1E}"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Content Placeholder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DC35E9C2-739B-1F4E-8721-1A3DB24C767D}" type="datetimeFigureOut">
              <a:rPr lang="es-ES" smtClean="0"/>
              <a:pPr/>
              <a:t>09/10/2017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FAA25BE-CE65-4149-AB28-0543B442CE1E}"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s-ES_tradnl" smtClean="0"/>
              <a:t>Clic para editar título</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DC35E9C2-739B-1F4E-8721-1A3DB24C767D}" type="datetimeFigureOut">
              <a:rPr lang="es-ES" smtClean="0"/>
              <a:pPr/>
              <a:t>09/10/2017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FAA25BE-CE65-4149-AB28-0543B442CE1E}" type="slidenum">
              <a:rPr lang="es-ES" smtClean="0"/>
              <a:pPr/>
              <a:t>‹Nº›</a:t>
            </a:fld>
            <a:endParaRPr lang="es-E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Date Placeholder 4"/>
          <p:cNvSpPr>
            <a:spLocks noGrp="1"/>
          </p:cNvSpPr>
          <p:nvPr>
            <p:ph type="dt" sz="half" idx="10"/>
          </p:nvPr>
        </p:nvSpPr>
        <p:spPr/>
        <p:txBody>
          <a:bodyPr/>
          <a:lstStyle/>
          <a:p>
            <a:fld id="{DC35E9C2-739B-1F4E-8721-1A3DB24C767D}" type="datetimeFigureOut">
              <a:rPr lang="es-ES" smtClean="0"/>
              <a:pPr/>
              <a:t>09/10/2017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FAA25BE-CE65-4149-AB28-0543B442CE1E}"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 para editar título</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7" name="Date Placeholder 6"/>
          <p:cNvSpPr>
            <a:spLocks noGrp="1"/>
          </p:cNvSpPr>
          <p:nvPr>
            <p:ph type="dt" sz="half" idx="10"/>
          </p:nvPr>
        </p:nvSpPr>
        <p:spPr/>
        <p:txBody>
          <a:bodyPr/>
          <a:lstStyle/>
          <a:p>
            <a:fld id="{DC35E9C2-739B-1F4E-8721-1A3DB24C767D}" type="datetimeFigureOut">
              <a:rPr lang="es-ES" smtClean="0"/>
              <a:pPr/>
              <a:t>09/10/2017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FAA25BE-CE65-4149-AB28-0543B442CE1E}" type="slidenum">
              <a:rPr lang="es-ES" smtClean="0"/>
              <a:pPr/>
              <a:t>‹Nº›</a:t>
            </a:fld>
            <a:endParaRPr lang="es-E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Date Placeholder 2"/>
          <p:cNvSpPr>
            <a:spLocks noGrp="1"/>
          </p:cNvSpPr>
          <p:nvPr>
            <p:ph type="dt" sz="half" idx="10"/>
          </p:nvPr>
        </p:nvSpPr>
        <p:spPr/>
        <p:txBody>
          <a:bodyPr/>
          <a:lstStyle/>
          <a:p>
            <a:fld id="{DC35E9C2-739B-1F4E-8721-1A3DB24C767D}" type="datetimeFigureOut">
              <a:rPr lang="es-ES" smtClean="0"/>
              <a:pPr/>
              <a:t>09/10/2017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FAA25BE-CE65-4149-AB28-0543B442CE1E}"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35E9C2-739B-1F4E-8721-1A3DB24C767D}" type="datetimeFigureOut">
              <a:rPr lang="es-ES" smtClean="0"/>
              <a:pPr/>
              <a:t>09/10/2017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EFAA25BE-CE65-4149-AB28-0543B442CE1E}"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s-ES_tradnl" smtClean="0"/>
              <a:t>Clic para editar título</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DC35E9C2-739B-1F4E-8721-1A3DB24C767D}" type="datetimeFigureOut">
              <a:rPr lang="es-ES" smtClean="0"/>
              <a:pPr/>
              <a:t>09/10/2017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FAA25BE-CE65-4149-AB28-0543B442CE1E}" type="slidenum">
              <a:rPr lang="es-ES" smtClean="0"/>
              <a:pPr/>
              <a:t>‹Nº›</a:t>
            </a:fld>
            <a:endParaRPr lang="es-E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s-ES_tradnl" smtClean="0"/>
              <a:t>Clic para editar título</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DC35E9C2-739B-1F4E-8721-1A3DB24C767D}" type="datetimeFigureOut">
              <a:rPr lang="es-ES" smtClean="0"/>
              <a:pPr/>
              <a:t>09/10/2017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FAA25BE-CE65-4149-AB28-0543B442CE1E}"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s-ES_tradnl" smtClean="0"/>
              <a:t>Clic para editar título</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C35E9C2-739B-1F4E-8721-1A3DB24C767D}" type="datetimeFigureOut">
              <a:rPr lang="es-ES" smtClean="0"/>
              <a:pPr/>
              <a:t>09/10/2017</a:t>
            </a:fld>
            <a:endParaRPr lang="es-E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s-E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FAA25BE-CE65-4149-AB28-0543B442CE1E}"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6.xml"/><Relationship Id="rId4" Type="http://schemas.openxmlformats.org/officeDocument/2006/relationships/image" Target="../media/image20.emf"/></Relationships>
</file>

<file path=ppt/slides/_rels/slide3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sz="3200" b="1" dirty="0" smtClean="0"/>
              <a:t>INDICADORES DE LA OFERTA DE EDIFICACIONES COMERCIALIZABLES EN SANTO DOMINGO</a:t>
            </a:r>
            <a:br>
              <a:rPr lang="es-ES" sz="3200" b="1" dirty="0" smtClean="0"/>
            </a:br>
            <a:r>
              <a:rPr lang="es-ES" sz="3200" b="1" dirty="0" smtClean="0"/>
              <a:t>PRIMERA ACTUALIZACIÓN</a:t>
            </a:r>
            <a:endParaRPr lang="es-ES" sz="3200" b="1" dirty="0"/>
          </a:p>
        </p:txBody>
      </p:sp>
      <p:sp>
        <p:nvSpPr>
          <p:cNvPr id="3" name="Subtítulo 2"/>
          <p:cNvSpPr>
            <a:spLocks noGrp="1"/>
          </p:cNvSpPr>
          <p:nvPr>
            <p:ph type="subTitle" idx="1"/>
          </p:nvPr>
        </p:nvSpPr>
        <p:spPr/>
        <p:txBody>
          <a:bodyPr/>
          <a:lstStyle/>
          <a:p>
            <a:r>
              <a:rPr lang="es-ES" dirty="0" smtClean="0"/>
              <a:t>Octubre de 2017</a:t>
            </a:r>
            <a:endParaRPr lang="es-ES" dirty="0"/>
          </a:p>
        </p:txBody>
      </p:sp>
      <p:pic>
        <p:nvPicPr>
          <p:cNvPr id="4" name="Imagen 3"/>
          <p:cNvPicPr>
            <a:picLocks noChangeAspect="1"/>
          </p:cNvPicPr>
          <p:nvPr/>
        </p:nvPicPr>
        <p:blipFill>
          <a:blip r:embed="rId2"/>
          <a:stretch>
            <a:fillRect/>
          </a:stretch>
        </p:blipFill>
        <p:spPr>
          <a:xfrm>
            <a:off x="390554" y="6064221"/>
            <a:ext cx="2162716" cy="598609"/>
          </a:xfrm>
          <a:prstGeom prst="rect">
            <a:avLst/>
          </a:prstGeom>
        </p:spPr>
      </p:pic>
      <p:pic>
        <p:nvPicPr>
          <p:cNvPr id="5" name="Picture 5"/>
          <p:cNvPicPr>
            <a:picLocks noChangeAspect="1" noChangeArrowheads="1"/>
          </p:cNvPicPr>
          <p:nvPr/>
        </p:nvPicPr>
        <p:blipFill>
          <a:blip r:embed="rId3" cstate="print"/>
          <a:srcRect/>
          <a:stretch>
            <a:fillRect/>
          </a:stretch>
        </p:blipFill>
        <p:spPr bwMode="auto">
          <a:xfrm>
            <a:off x="6088750" y="6068110"/>
            <a:ext cx="2689923" cy="455832"/>
          </a:xfrm>
          <a:prstGeom prst="rect">
            <a:avLst/>
          </a:prstGeom>
          <a:noFill/>
          <a:ln w="9525">
            <a:noFill/>
            <a:miter lim="800000"/>
            <a:headEnd/>
            <a:tailEnd/>
          </a:ln>
        </p:spPr>
      </p:pic>
    </p:spTree>
    <p:extLst>
      <p:ext uri="{BB962C8B-B14F-4D97-AF65-F5344CB8AC3E}">
        <p14:creationId xmlns:p14="http://schemas.microsoft.com/office/powerpoint/2010/main" xmlns="" val="1279749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COMPORTAMIENTO DE LA ACTIVIDAD EDIFICADORA</a:t>
            </a:r>
            <a:endParaRPr lang="es-ES" dirty="0"/>
          </a:p>
        </p:txBody>
      </p:sp>
      <p:sp>
        <p:nvSpPr>
          <p:cNvPr id="3" name="Marcador de texto 2"/>
          <p:cNvSpPr>
            <a:spLocks noGrp="1"/>
          </p:cNvSpPr>
          <p:nvPr>
            <p:ph type="body" idx="1"/>
          </p:nvPr>
        </p:nvSpPr>
        <p:spPr/>
        <p:txBody>
          <a:bodyPr/>
          <a:lstStyle/>
          <a:p>
            <a:r>
              <a:rPr lang="es-ES" dirty="0" smtClean="0"/>
              <a:t>PERÍODO OCTUBRE DE 2016 – ABRIL DE 2017</a:t>
            </a:r>
            <a:endParaRPr lang="es-ES" dirty="0"/>
          </a:p>
        </p:txBody>
      </p:sp>
    </p:spTree>
    <p:extLst>
      <p:ext uri="{BB962C8B-B14F-4D97-AF65-F5344CB8AC3E}">
        <p14:creationId xmlns:p14="http://schemas.microsoft.com/office/powerpoint/2010/main" xmlns="" val="7129290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2600" b="1" dirty="0" smtClean="0"/>
              <a:t>ACTIVIDAD EDIFICADORA TOTAL DE VIVIENDA, COMERCIO, OFICINAS Y NAVES INDUSTRIALES (M</a:t>
            </a:r>
            <a:r>
              <a:rPr lang="es-ES" sz="2600" b="1" baseline="30000" dirty="0" smtClean="0"/>
              <a:t>2</a:t>
            </a:r>
            <a:r>
              <a:rPr lang="es-ES" sz="2600" b="1" dirty="0" smtClean="0"/>
              <a:t>)</a:t>
            </a:r>
            <a:endParaRPr lang="es-ES" sz="2600" b="1" dirty="0"/>
          </a:p>
        </p:txBody>
      </p:sp>
      <p:pic>
        <p:nvPicPr>
          <p:cNvPr id="6" name="Imagen 5"/>
          <p:cNvPicPr>
            <a:picLocks noChangeAspect="1"/>
          </p:cNvPicPr>
          <p:nvPr/>
        </p:nvPicPr>
        <p:blipFill>
          <a:blip r:embed="rId2"/>
          <a:stretch>
            <a:fillRect/>
          </a:stretch>
        </p:blipFill>
        <p:spPr>
          <a:xfrm>
            <a:off x="152400" y="1769533"/>
            <a:ext cx="4038600" cy="3149600"/>
          </a:xfrm>
          <a:prstGeom prst="rect">
            <a:avLst/>
          </a:prstGeom>
        </p:spPr>
      </p:pic>
      <p:pic>
        <p:nvPicPr>
          <p:cNvPr id="7" name="Imagen 6"/>
          <p:cNvPicPr>
            <a:picLocks noChangeAspect="1"/>
          </p:cNvPicPr>
          <p:nvPr/>
        </p:nvPicPr>
        <p:blipFill>
          <a:blip r:embed="rId3"/>
          <a:stretch>
            <a:fillRect/>
          </a:stretch>
        </p:blipFill>
        <p:spPr>
          <a:xfrm>
            <a:off x="4749800" y="1769533"/>
            <a:ext cx="3937000" cy="3149600"/>
          </a:xfrm>
          <a:prstGeom prst="rect">
            <a:avLst/>
          </a:prstGeom>
        </p:spPr>
      </p:pic>
      <p:sp>
        <p:nvSpPr>
          <p:cNvPr id="8" name="Flecha doblada hacia arriba 7"/>
          <p:cNvSpPr/>
          <p:nvPr/>
        </p:nvSpPr>
        <p:spPr>
          <a:xfrm>
            <a:off x="5401733" y="5046133"/>
            <a:ext cx="1540933" cy="917786"/>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CuadroTexto 8"/>
          <p:cNvSpPr txBox="1"/>
          <p:nvPr/>
        </p:nvSpPr>
        <p:spPr>
          <a:xfrm>
            <a:off x="304800" y="5232399"/>
            <a:ext cx="4775200" cy="1246495"/>
          </a:xfrm>
          <a:prstGeom prst="rect">
            <a:avLst/>
          </a:prstGeom>
          <a:noFill/>
        </p:spPr>
        <p:txBody>
          <a:bodyPr wrap="square" rtlCol="0">
            <a:spAutoFit/>
          </a:bodyPr>
          <a:lstStyle/>
          <a:p>
            <a:pPr algn="just"/>
            <a:r>
              <a:rPr lang="es-ES" sz="1500" i="1" dirty="0" smtClean="0"/>
              <a:t>Sin embargo, en 2017 se amplió la cobertura geográfica en Santo Domingo Este y Santo Domingo Norte. Si se mantiene la cobertura de 2016 para asegurar la total comparabilidad de los resultados, se tiene:</a:t>
            </a:r>
            <a:endParaRPr lang="es-ES" sz="1500" i="1" dirty="0"/>
          </a:p>
        </p:txBody>
      </p:sp>
    </p:spTree>
    <p:extLst>
      <p:ext uri="{BB962C8B-B14F-4D97-AF65-F5344CB8AC3E}">
        <p14:creationId xmlns:p14="http://schemas.microsoft.com/office/powerpoint/2010/main" xmlns="" val="3268263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2600" b="1" dirty="0" smtClean="0"/>
              <a:t>ACTIVIDAD EDIFICADORA TOTAL DE VIVIENDA, COMERCIO, OFICINAS Y NAVES INDUSTRIALES (M</a:t>
            </a:r>
            <a:r>
              <a:rPr lang="es-ES" sz="2600" b="1" baseline="30000" dirty="0" smtClean="0"/>
              <a:t>2</a:t>
            </a:r>
            <a:r>
              <a:rPr lang="es-ES" sz="2600" b="1" dirty="0" smtClean="0"/>
              <a:t>)</a:t>
            </a:r>
            <a:endParaRPr lang="es-ES" sz="2600" b="1" dirty="0"/>
          </a:p>
        </p:txBody>
      </p:sp>
      <p:pic>
        <p:nvPicPr>
          <p:cNvPr id="3" name="Imagen 2"/>
          <p:cNvPicPr>
            <a:picLocks noChangeAspect="1"/>
          </p:cNvPicPr>
          <p:nvPr/>
        </p:nvPicPr>
        <p:blipFill>
          <a:blip r:embed="rId2"/>
          <a:stretch>
            <a:fillRect/>
          </a:stretch>
        </p:blipFill>
        <p:spPr>
          <a:xfrm>
            <a:off x="186267" y="3270021"/>
            <a:ext cx="4097867" cy="2604672"/>
          </a:xfrm>
          <a:prstGeom prst="rect">
            <a:avLst/>
          </a:prstGeom>
          <a:ln>
            <a:solidFill>
              <a:schemeClr val="accent1">
                <a:lumMod val="50000"/>
              </a:schemeClr>
            </a:solidFill>
          </a:ln>
        </p:spPr>
      </p:pic>
      <p:pic>
        <p:nvPicPr>
          <p:cNvPr id="4" name="Imagen 3"/>
          <p:cNvPicPr>
            <a:picLocks noChangeAspect="1"/>
          </p:cNvPicPr>
          <p:nvPr/>
        </p:nvPicPr>
        <p:blipFill>
          <a:blip r:embed="rId3"/>
          <a:stretch>
            <a:fillRect/>
          </a:stretch>
        </p:blipFill>
        <p:spPr>
          <a:xfrm>
            <a:off x="4861000" y="3270021"/>
            <a:ext cx="4035349" cy="3052233"/>
          </a:xfrm>
          <a:prstGeom prst="rect">
            <a:avLst/>
          </a:prstGeom>
          <a:ln>
            <a:solidFill>
              <a:schemeClr val="accent1">
                <a:lumMod val="50000"/>
              </a:schemeClr>
            </a:solidFill>
          </a:ln>
        </p:spPr>
      </p:pic>
      <p:sp>
        <p:nvSpPr>
          <p:cNvPr id="5" name="CuadroTexto 4"/>
          <p:cNvSpPr txBox="1"/>
          <p:nvPr/>
        </p:nvSpPr>
        <p:spPr>
          <a:xfrm>
            <a:off x="1485804" y="1894933"/>
            <a:ext cx="6472144" cy="369332"/>
          </a:xfrm>
          <a:prstGeom prst="rect">
            <a:avLst/>
          </a:prstGeom>
          <a:noFill/>
        </p:spPr>
        <p:txBody>
          <a:bodyPr wrap="none" rtlCol="0">
            <a:spAutoFit/>
          </a:bodyPr>
          <a:lstStyle/>
          <a:p>
            <a:r>
              <a:rPr lang="es-ES" dirty="0" smtClean="0"/>
              <a:t>El </a:t>
            </a:r>
            <a:r>
              <a:rPr lang="es-ES" b="1" dirty="0" smtClean="0">
                <a:solidFill>
                  <a:srgbClr val="800000"/>
                </a:solidFill>
              </a:rPr>
              <a:t>decrecimiento</a:t>
            </a:r>
            <a:r>
              <a:rPr lang="es-ES" dirty="0" smtClean="0"/>
              <a:t> de la actividad edificadora de abril de 2017  </a:t>
            </a:r>
            <a:endParaRPr lang="es-ES" dirty="0"/>
          </a:p>
        </p:txBody>
      </p:sp>
      <p:sp>
        <p:nvSpPr>
          <p:cNvPr id="10" name="Flecha abajo 9"/>
          <p:cNvSpPr/>
          <p:nvPr/>
        </p:nvSpPr>
        <p:spPr>
          <a:xfrm>
            <a:off x="2257383" y="2457197"/>
            <a:ext cx="484632" cy="59080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Flecha abajo 10"/>
          <p:cNvSpPr/>
          <p:nvPr/>
        </p:nvSpPr>
        <p:spPr>
          <a:xfrm>
            <a:off x="6253649" y="2457197"/>
            <a:ext cx="484632" cy="59080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2061624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ÁREA REGISTRADA</a:t>
            </a:r>
            <a:endParaRPr lang="es-ES" dirty="0"/>
          </a:p>
        </p:txBody>
      </p:sp>
      <p:sp>
        <p:nvSpPr>
          <p:cNvPr id="3" name="Marcador de texto 2"/>
          <p:cNvSpPr>
            <a:spLocks noGrp="1"/>
          </p:cNvSpPr>
          <p:nvPr>
            <p:ph type="body" idx="1"/>
          </p:nvPr>
        </p:nvSpPr>
        <p:spPr/>
        <p:txBody>
          <a:bodyPr/>
          <a:lstStyle/>
          <a:p>
            <a:r>
              <a:rPr lang="es-ES" dirty="0" smtClean="0"/>
              <a:t>PRIMERA ACTUALIZACIÓN – ABRIL DE 2017</a:t>
            </a:r>
            <a:endParaRPr lang="es-ES" dirty="0"/>
          </a:p>
        </p:txBody>
      </p:sp>
    </p:spTree>
    <p:extLst>
      <p:ext uri="{BB962C8B-B14F-4D97-AF65-F5344CB8AC3E}">
        <p14:creationId xmlns:p14="http://schemas.microsoft.com/office/powerpoint/2010/main" xmlns="" val="3943014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2800" b="1" dirty="0" smtClean="0"/>
              <a:t>ÁREA DE CONSTRUCCIÓN TOTAL (ACTIVIDAD EDIFICADORA) Y VENDIBLE. Abril de 2017</a:t>
            </a:r>
            <a:endParaRPr lang="es-ES" sz="28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xmlns="" val="3167557498"/>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010505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800" b="1" dirty="0"/>
              <a:t>ÁREA DE CONSTRUCCIÓN TOTAL (ACTIVIDAD EDIFICADORA) Y VENDIBLE. Abril de 2017</a:t>
            </a:r>
            <a:endParaRPr lang="es-ES" sz="2800" dirty="0"/>
          </a:p>
        </p:txBody>
      </p:sp>
      <p:sp>
        <p:nvSpPr>
          <p:cNvPr id="3" name="Marcador de texto 2"/>
          <p:cNvSpPr>
            <a:spLocks noGrp="1"/>
          </p:cNvSpPr>
          <p:nvPr>
            <p:ph type="body" idx="1"/>
          </p:nvPr>
        </p:nvSpPr>
        <p:spPr>
          <a:solidFill>
            <a:srgbClr val="800040"/>
          </a:solidFill>
        </p:spPr>
        <p:txBody>
          <a:bodyPr>
            <a:normAutofit fontScale="92500" lnSpcReduction="10000"/>
          </a:bodyPr>
          <a:lstStyle/>
          <a:p>
            <a:r>
              <a:rPr lang="es-ES" dirty="0" smtClean="0">
                <a:solidFill>
                  <a:srgbClr val="FFFFFF"/>
                </a:solidFill>
              </a:rPr>
              <a:t>ACTIVIDAD EDIFICADORA: 3,348,122 M</a:t>
            </a:r>
            <a:r>
              <a:rPr lang="es-ES" baseline="30000" dirty="0" smtClean="0">
                <a:solidFill>
                  <a:srgbClr val="FFFFFF"/>
                </a:solidFill>
              </a:rPr>
              <a:t>2</a:t>
            </a:r>
            <a:endParaRPr lang="es-ES" baseline="30000" dirty="0">
              <a:solidFill>
                <a:srgbClr val="FFFFFF"/>
              </a:solidFill>
            </a:endParaRPr>
          </a:p>
        </p:txBody>
      </p:sp>
      <p:sp>
        <p:nvSpPr>
          <p:cNvPr id="4" name="Marcador de contenido 3"/>
          <p:cNvSpPr>
            <a:spLocks noGrp="1"/>
          </p:cNvSpPr>
          <p:nvPr>
            <p:ph sz="half" idx="2"/>
          </p:nvPr>
        </p:nvSpPr>
        <p:spPr/>
        <p:txBody>
          <a:bodyPr anchor="ctr">
            <a:normAutofit fontScale="85000" lnSpcReduction="10000"/>
          </a:bodyPr>
          <a:lstStyle/>
          <a:p>
            <a:pPr marL="271463" indent="-271463" algn="just">
              <a:buClr>
                <a:schemeClr val="accent1">
                  <a:lumMod val="50000"/>
                </a:schemeClr>
              </a:buClr>
              <a:buFont typeface="Wingdings" charset="2"/>
              <a:buChar char="q"/>
            </a:pPr>
            <a:r>
              <a:rPr lang="es-ES" dirty="0" smtClean="0"/>
              <a:t>De cada 100 m</a:t>
            </a:r>
            <a:r>
              <a:rPr lang="es-ES" baseline="30000" dirty="0" smtClean="0"/>
              <a:t>2</a:t>
            </a:r>
          </a:p>
          <a:p>
            <a:pPr lvl="1" algn="just"/>
            <a:r>
              <a:rPr lang="es-ES" dirty="0" smtClean="0"/>
              <a:t>70 m</a:t>
            </a:r>
            <a:r>
              <a:rPr lang="es-ES" baseline="30000" dirty="0"/>
              <a:t>2</a:t>
            </a:r>
            <a:r>
              <a:rPr lang="es-ES" dirty="0" smtClean="0"/>
              <a:t>: Obras en construcción registradas en octubre de 2016</a:t>
            </a:r>
          </a:p>
          <a:p>
            <a:pPr lvl="1" algn="just"/>
            <a:r>
              <a:rPr lang="es-ES" dirty="0" smtClean="0"/>
              <a:t>23 m</a:t>
            </a:r>
            <a:r>
              <a:rPr lang="es-ES" baseline="30000" dirty="0"/>
              <a:t>2</a:t>
            </a:r>
            <a:r>
              <a:rPr lang="es-ES" dirty="0" smtClean="0"/>
              <a:t>: Iniciados en el período </a:t>
            </a:r>
            <a:r>
              <a:rPr lang="es-ES" dirty="0" err="1" smtClean="0"/>
              <a:t>intercensal</a:t>
            </a:r>
            <a:endParaRPr lang="es-ES" dirty="0" smtClean="0"/>
          </a:p>
          <a:p>
            <a:pPr lvl="1" algn="just"/>
            <a:r>
              <a:rPr lang="es-ES" dirty="0" smtClean="0"/>
              <a:t>7 m</a:t>
            </a:r>
            <a:r>
              <a:rPr lang="es-ES" baseline="30000" dirty="0"/>
              <a:t>2</a:t>
            </a:r>
            <a:r>
              <a:rPr lang="es-ES" dirty="0" smtClean="0"/>
              <a:t>: Ingresan por efecto de la ampliación en la cobertura geográfica de estudio</a:t>
            </a:r>
          </a:p>
          <a:p>
            <a:pPr marL="271463" indent="-271463" algn="just">
              <a:buClr>
                <a:schemeClr val="accent1">
                  <a:lumMod val="50000"/>
                </a:schemeClr>
              </a:buClr>
              <a:buFont typeface="Wingdings" charset="2"/>
              <a:buChar char="q"/>
            </a:pPr>
            <a:r>
              <a:rPr lang="es-ES" sz="2500" dirty="0"/>
              <a:t>Distribución geográfica:</a:t>
            </a:r>
          </a:p>
          <a:p>
            <a:pPr lvl="1" algn="just"/>
            <a:r>
              <a:rPr lang="es-ES" dirty="0" smtClean="0"/>
              <a:t>Distrito Nacional: 57.0%</a:t>
            </a:r>
          </a:p>
          <a:p>
            <a:pPr lvl="1" algn="just"/>
            <a:r>
              <a:rPr lang="es-ES" dirty="0" smtClean="0"/>
              <a:t>SD Este: 12.2%</a:t>
            </a:r>
          </a:p>
          <a:p>
            <a:pPr lvl="1" algn="just"/>
            <a:r>
              <a:rPr lang="es-ES" dirty="0" smtClean="0"/>
              <a:t>CJB: 27.3%</a:t>
            </a:r>
          </a:p>
          <a:p>
            <a:pPr lvl="1" algn="just"/>
            <a:r>
              <a:rPr lang="es-ES" dirty="0" smtClean="0"/>
              <a:t>SD Norte y Los </a:t>
            </a:r>
            <a:r>
              <a:rPr lang="es-ES" dirty="0" err="1" smtClean="0"/>
              <a:t>Alcarrizos</a:t>
            </a:r>
            <a:r>
              <a:rPr lang="es-ES" dirty="0" smtClean="0"/>
              <a:t>: 3.5%  </a:t>
            </a:r>
            <a:endParaRPr lang="es-ES" dirty="0"/>
          </a:p>
        </p:txBody>
      </p:sp>
      <p:sp>
        <p:nvSpPr>
          <p:cNvPr id="5" name="Marcador de texto 4"/>
          <p:cNvSpPr>
            <a:spLocks noGrp="1"/>
          </p:cNvSpPr>
          <p:nvPr>
            <p:ph type="body" sz="quarter" idx="3"/>
          </p:nvPr>
        </p:nvSpPr>
        <p:spPr>
          <a:solidFill>
            <a:srgbClr val="008040"/>
          </a:solidFill>
        </p:spPr>
        <p:txBody>
          <a:bodyPr>
            <a:normAutofit fontScale="92500" lnSpcReduction="20000"/>
          </a:bodyPr>
          <a:lstStyle/>
          <a:p>
            <a:r>
              <a:rPr lang="es-ES" dirty="0" smtClean="0">
                <a:solidFill>
                  <a:schemeClr val="bg1"/>
                </a:solidFill>
              </a:rPr>
              <a:t>ÁREA VENDIBLE: </a:t>
            </a:r>
          </a:p>
          <a:p>
            <a:r>
              <a:rPr lang="es-ES" dirty="0" smtClean="0">
                <a:solidFill>
                  <a:schemeClr val="bg1"/>
                </a:solidFill>
              </a:rPr>
              <a:t>2,768,842 M</a:t>
            </a:r>
            <a:r>
              <a:rPr lang="es-ES" baseline="30000" dirty="0" smtClean="0">
                <a:solidFill>
                  <a:schemeClr val="bg1"/>
                </a:solidFill>
              </a:rPr>
              <a:t>2</a:t>
            </a:r>
            <a:r>
              <a:rPr lang="es-ES" dirty="0" smtClean="0">
                <a:solidFill>
                  <a:schemeClr val="bg1"/>
                </a:solidFill>
              </a:rPr>
              <a:t> </a:t>
            </a:r>
            <a:endParaRPr lang="es-ES" dirty="0">
              <a:solidFill>
                <a:schemeClr val="bg1"/>
              </a:solidFill>
            </a:endParaRPr>
          </a:p>
        </p:txBody>
      </p:sp>
      <p:sp>
        <p:nvSpPr>
          <p:cNvPr id="6" name="Marcador de contenido 5"/>
          <p:cNvSpPr>
            <a:spLocks noGrp="1"/>
          </p:cNvSpPr>
          <p:nvPr>
            <p:ph sz="quarter" idx="4"/>
          </p:nvPr>
        </p:nvSpPr>
        <p:spPr/>
        <p:txBody>
          <a:bodyPr>
            <a:normAutofit fontScale="77500" lnSpcReduction="20000"/>
          </a:bodyPr>
          <a:lstStyle/>
          <a:p>
            <a:pPr marL="271463" indent="-271463" algn="just">
              <a:buClr>
                <a:schemeClr val="accent1">
                  <a:lumMod val="50000"/>
                </a:schemeClr>
              </a:buClr>
              <a:buFont typeface="Wingdings" charset="2"/>
              <a:buChar char="q"/>
            </a:pPr>
            <a:r>
              <a:rPr lang="es-ES" dirty="0" smtClean="0"/>
              <a:t>Comprende el 82.7% de la actividad edificadora</a:t>
            </a:r>
          </a:p>
          <a:p>
            <a:pPr marL="271463" indent="-271463" algn="just">
              <a:buClr>
                <a:schemeClr val="accent1">
                  <a:lumMod val="50000"/>
                </a:schemeClr>
              </a:buClr>
              <a:buFont typeface="Wingdings" charset="2"/>
              <a:buChar char="q"/>
            </a:pPr>
            <a:r>
              <a:rPr lang="es-ES" dirty="0" smtClean="0"/>
              <a:t>Distribución por destino:</a:t>
            </a:r>
          </a:p>
          <a:p>
            <a:pPr lvl="1" algn="just"/>
            <a:r>
              <a:rPr lang="es-ES" dirty="0" smtClean="0"/>
              <a:t>Vivienda: 84.9%</a:t>
            </a:r>
          </a:p>
          <a:p>
            <a:pPr lvl="1" algn="just"/>
            <a:r>
              <a:rPr lang="es-ES" dirty="0" smtClean="0"/>
              <a:t>Comercio: 2.5%</a:t>
            </a:r>
          </a:p>
          <a:p>
            <a:pPr lvl="1" algn="just"/>
            <a:r>
              <a:rPr lang="es-ES" dirty="0" smtClean="0"/>
              <a:t>Oficinas: 1.2%</a:t>
            </a:r>
          </a:p>
          <a:p>
            <a:pPr lvl="1" algn="just"/>
            <a:r>
              <a:rPr lang="es-ES" dirty="0" smtClean="0"/>
              <a:t>Naves industriales: 0.03%</a:t>
            </a:r>
          </a:p>
          <a:p>
            <a:pPr lvl="1" algn="just"/>
            <a:r>
              <a:rPr lang="es-ES" dirty="0" smtClean="0"/>
              <a:t>Otros destinos: 11.5%</a:t>
            </a:r>
          </a:p>
          <a:p>
            <a:pPr marL="271463" indent="-271463" algn="just">
              <a:buClr>
                <a:schemeClr val="accent1">
                  <a:lumMod val="50000"/>
                </a:schemeClr>
              </a:buClr>
              <a:buFont typeface="Wingdings" charset="2"/>
              <a:buChar char="q"/>
            </a:pPr>
            <a:r>
              <a:rPr lang="es-ES" dirty="0" smtClean="0"/>
              <a:t>Distribución según situación en el mercado:</a:t>
            </a:r>
          </a:p>
          <a:p>
            <a:pPr lvl="1" algn="just"/>
            <a:r>
              <a:rPr lang="es-ES" dirty="0" smtClean="0"/>
              <a:t>Oferta: 24.0%</a:t>
            </a:r>
          </a:p>
          <a:p>
            <a:pPr lvl="1" algn="just"/>
            <a:r>
              <a:rPr lang="es-ES" dirty="0" smtClean="0"/>
              <a:t>Edificaciones separadas o reservadas: 53.2%</a:t>
            </a:r>
          </a:p>
          <a:p>
            <a:pPr lvl="1" algn="just"/>
            <a:r>
              <a:rPr lang="es-ES" dirty="0" smtClean="0"/>
              <a:t>Edificaciones no comercializables: 9.9%</a:t>
            </a:r>
          </a:p>
          <a:p>
            <a:pPr lvl="1" algn="just"/>
            <a:r>
              <a:rPr lang="es-ES" dirty="0" smtClean="0"/>
              <a:t>Obras paralizadas: 12.9%</a:t>
            </a:r>
          </a:p>
        </p:txBody>
      </p:sp>
    </p:spTree>
    <p:extLst>
      <p:ext uri="{BB962C8B-B14F-4D97-AF65-F5344CB8AC3E}">
        <p14:creationId xmlns:p14="http://schemas.microsoft.com/office/powerpoint/2010/main" xmlns="" val="7609450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2800" b="1" dirty="0" smtClean="0"/>
              <a:t>ÁREA DE CONSTRUCCIÓN VENDIBLE ABRIL DE 2017 Vs OCTUBRE DE 2016. Total y por destino</a:t>
            </a:r>
            <a:endParaRPr lang="es-ES" sz="28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xmlns="" val="3972624468"/>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2309990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3100" b="1" dirty="0" smtClean="0"/>
              <a:t>ÁREA DE CONSTRUCCIÓN VENDIBLE ABRIL DE 2017 Vs OCTUBRE DE 2016</a:t>
            </a:r>
            <a:br>
              <a:rPr lang="es-ES" sz="3100" b="1" dirty="0" smtClean="0"/>
            </a:br>
            <a:r>
              <a:rPr lang="es-ES" sz="2700" b="1" dirty="0" smtClean="0"/>
              <a:t>Situación en el mercado</a:t>
            </a:r>
            <a:endParaRPr lang="es-ES" sz="2700" b="1"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xmlns="" val="4049357947"/>
              </p:ext>
            </p:extLst>
          </p:nvPr>
        </p:nvGraphicFramePr>
        <p:xfrm>
          <a:off x="457200" y="2345267"/>
          <a:ext cx="8229600" cy="3708400"/>
        </p:xfrm>
        <a:graphic>
          <a:graphicData uri="http://schemas.openxmlformats.org/drawingml/2006/table">
            <a:tbl>
              <a:tblPr firstRow="1" bandRow="1">
                <a:tableStyleId>{5C22544A-7EE6-4342-B048-85BDC9FD1C3A}</a:tableStyleId>
              </a:tblPr>
              <a:tblGrid>
                <a:gridCol w="3318933"/>
                <a:gridCol w="1490134"/>
                <a:gridCol w="846666"/>
                <a:gridCol w="1642534"/>
                <a:gridCol w="931333"/>
              </a:tblGrid>
              <a:tr h="370840">
                <a:tc rowSpan="2">
                  <a:txBody>
                    <a:bodyPr/>
                    <a:lstStyle/>
                    <a:p>
                      <a:pPr algn="ctr"/>
                      <a:r>
                        <a:rPr lang="es-ES" sz="1600" dirty="0" smtClean="0"/>
                        <a:t>Situación en el mercado</a:t>
                      </a:r>
                      <a:endParaRPr lang="es-ES" sz="1600" dirty="0"/>
                    </a:p>
                  </a:txBody>
                  <a:tcPr anchor="ctr">
                    <a:solidFill>
                      <a:schemeClr val="accent5"/>
                    </a:solidFill>
                  </a:tcPr>
                </a:tc>
                <a:tc gridSpan="2">
                  <a:txBody>
                    <a:bodyPr/>
                    <a:lstStyle/>
                    <a:p>
                      <a:pPr algn="ctr"/>
                      <a:r>
                        <a:rPr lang="es-ES" sz="1600" dirty="0" smtClean="0"/>
                        <a:t>Octubre de 2016</a:t>
                      </a:r>
                      <a:endParaRPr lang="es-ES" sz="1600" dirty="0"/>
                    </a:p>
                  </a:txBody>
                  <a:tcPr anchor="ctr">
                    <a:solidFill>
                      <a:schemeClr val="accent2"/>
                    </a:solidFill>
                  </a:tcPr>
                </a:tc>
                <a:tc hMerge="1">
                  <a:txBody>
                    <a:bodyPr/>
                    <a:lstStyle/>
                    <a:p>
                      <a:endParaRPr lang="es-ES" sz="1600" dirty="0"/>
                    </a:p>
                  </a:txBody>
                  <a:tcPr/>
                </a:tc>
                <a:tc gridSpan="2">
                  <a:txBody>
                    <a:bodyPr/>
                    <a:lstStyle/>
                    <a:p>
                      <a:pPr algn="ctr"/>
                      <a:r>
                        <a:rPr lang="es-ES" sz="1600" dirty="0" smtClean="0"/>
                        <a:t>Abril de 2017</a:t>
                      </a:r>
                      <a:endParaRPr lang="es-ES" sz="1600" dirty="0"/>
                    </a:p>
                  </a:txBody>
                  <a:tcPr anchor="ctr"/>
                </a:tc>
                <a:tc hMerge="1">
                  <a:txBody>
                    <a:bodyPr/>
                    <a:lstStyle/>
                    <a:p>
                      <a:endParaRPr lang="es-ES" sz="1600" dirty="0"/>
                    </a:p>
                  </a:txBody>
                  <a:tcPr/>
                </a:tc>
              </a:tr>
              <a:tr h="370840">
                <a:tc vMerge="1">
                  <a:txBody>
                    <a:bodyPr/>
                    <a:lstStyle/>
                    <a:p>
                      <a:endParaRPr lang="es-ES" sz="1600" dirty="0"/>
                    </a:p>
                  </a:txBody>
                  <a:tcPr/>
                </a:tc>
                <a:tc>
                  <a:txBody>
                    <a:bodyPr/>
                    <a:lstStyle/>
                    <a:p>
                      <a:pPr algn="ctr" fontAlgn="ctr"/>
                      <a:r>
                        <a:rPr lang="pt-BR" sz="1800" b="1" i="0" u="none" strike="noStrike" dirty="0">
                          <a:solidFill>
                            <a:srgbClr val="000000"/>
                          </a:solidFill>
                          <a:effectLst/>
                          <a:latin typeface="Calibri"/>
                        </a:rPr>
                        <a:t>Área (m</a:t>
                      </a:r>
                      <a:r>
                        <a:rPr lang="pt-BR" sz="1800" b="1" i="0" u="none" strike="noStrike" baseline="30000" dirty="0">
                          <a:solidFill>
                            <a:srgbClr val="000000"/>
                          </a:solidFill>
                          <a:effectLst/>
                          <a:latin typeface="Calibri"/>
                        </a:rPr>
                        <a:t>2</a:t>
                      </a:r>
                      <a:r>
                        <a:rPr lang="pt-BR" sz="1800" b="1" i="0" u="none" strike="noStrike" dirty="0">
                          <a:solidFill>
                            <a:srgbClr val="000000"/>
                          </a:solidFill>
                          <a:effectLst/>
                          <a:latin typeface="Calibri"/>
                        </a:rPr>
                        <a:t>)</a:t>
                      </a:r>
                    </a:p>
                  </a:txBody>
                  <a:tcPr marL="12700" marR="12700" marT="12700" marB="0" anchor="ctr">
                    <a:solidFill>
                      <a:srgbClr val="808DA0"/>
                    </a:solidFill>
                  </a:tcPr>
                </a:tc>
                <a:tc>
                  <a:txBody>
                    <a:bodyPr/>
                    <a:lstStyle/>
                    <a:p>
                      <a:pPr algn="ctr" fontAlgn="ctr"/>
                      <a:r>
                        <a:rPr lang="es-ES" sz="1800" b="1" i="0" u="none" strike="noStrike" dirty="0">
                          <a:solidFill>
                            <a:srgbClr val="000000"/>
                          </a:solidFill>
                          <a:effectLst/>
                          <a:latin typeface="Calibri"/>
                        </a:rPr>
                        <a:t>%</a:t>
                      </a:r>
                    </a:p>
                  </a:txBody>
                  <a:tcPr marL="12700" marR="12700" marT="12700" marB="0" anchor="ctr">
                    <a:solidFill>
                      <a:srgbClr val="808DA0"/>
                    </a:solidFill>
                  </a:tcPr>
                </a:tc>
                <a:tc>
                  <a:txBody>
                    <a:bodyPr/>
                    <a:lstStyle/>
                    <a:p>
                      <a:pPr algn="ctr" fontAlgn="ctr"/>
                      <a:r>
                        <a:rPr lang="pt-BR" sz="1800" b="1" i="0" u="none" strike="noStrike" dirty="0">
                          <a:solidFill>
                            <a:srgbClr val="000000"/>
                          </a:solidFill>
                          <a:effectLst/>
                          <a:latin typeface="Calibri"/>
                        </a:rPr>
                        <a:t>Área (m</a:t>
                      </a:r>
                      <a:r>
                        <a:rPr lang="pt-BR" sz="1800" b="1" i="0" u="none" strike="noStrike" baseline="30000" dirty="0">
                          <a:solidFill>
                            <a:srgbClr val="000000"/>
                          </a:solidFill>
                          <a:effectLst/>
                          <a:latin typeface="Calibri"/>
                        </a:rPr>
                        <a:t>2</a:t>
                      </a:r>
                      <a:r>
                        <a:rPr lang="pt-BR" sz="1800" b="1" i="0" u="none" strike="noStrike" dirty="0">
                          <a:solidFill>
                            <a:srgbClr val="000000"/>
                          </a:solidFill>
                          <a:effectLst/>
                          <a:latin typeface="Calibri"/>
                        </a:rPr>
                        <a:t>)</a:t>
                      </a:r>
                    </a:p>
                  </a:txBody>
                  <a:tcPr marL="12700" marR="12700" marT="12700" marB="0" anchor="ctr">
                    <a:solidFill>
                      <a:srgbClr val="808DA0"/>
                    </a:solidFill>
                  </a:tcPr>
                </a:tc>
                <a:tc>
                  <a:txBody>
                    <a:bodyPr/>
                    <a:lstStyle/>
                    <a:p>
                      <a:pPr algn="ctr" fontAlgn="ctr"/>
                      <a:r>
                        <a:rPr lang="es-ES" sz="1800" b="1" i="0" u="none" strike="noStrike" dirty="0">
                          <a:solidFill>
                            <a:srgbClr val="000000"/>
                          </a:solidFill>
                          <a:effectLst/>
                          <a:latin typeface="Calibri"/>
                        </a:rPr>
                        <a:t>%</a:t>
                      </a:r>
                    </a:p>
                  </a:txBody>
                  <a:tcPr marL="12700" marR="12700" marT="12700" marB="0" anchor="ctr">
                    <a:solidFill>
                      <a:srgbClr val="808DA0"/>
                    </a:solidFill>
                  </a:tcPr>
                </a:tc>
              </a:tr>
              <a:tr h="370840">
                <a:tc>
                  <a:txBody>
                    <a:bodyPr/>
                    <a:lstStyle/>
                    <a:p>
                      <a:pPr algn="just" fontAlgn="ctr"/>
                      <a:r>
                        <a:rPr lang="es-ES" sz="1600" b="0" i="0" u="none" strike="noStrike">
                          <a:solidFill>
                            <a:srgbClr val="000000"/>
                          </a:solidFill>
                          <a:effectLst/>
                          <a:latin typeface="Calibri"/>
                        </a:rPr>
                        <a:t>1. Oferta inmediata</a:t>
                      </a:r>
                    </a:p>
                  </a:txBody>
                  <a:tcPr marL="12700" marR="12700" marT="12700" marB="0" anchor="ctr"/>
                </a:tc>
                <a:tc>
                  <a:txBody>
                    <a:bodyPr/>
                    <a:lstStyle/>
                    <a:p>
                      <a:pPr algn="r" fontAlgn="ctr"/>
                      <a:r>
                        <a:rPr lang="cs-CZ" sz="1600" b="0" i="0" u="none" strike="noStrike" dirty="0" smtClean="0">
                          <a:solidFill>
                            <a:srgbClr val="000000"/>
                          </a:solidFill>
                          <a:effectLst/>
                          <a:latin typeface="Calibri"/>
                        </a:rPr>
                        <a:t>789,730</a:t>
                      </a:r>
                      <a:endParaRPr lang="cs-CZ" sz="1600" b="0" i="0" u="none" strike="noStrike" dirty="0">
                        <a:solidFill>
                          <a:srgbClr val="000000"/>
                        </a:solidFill>
                        <a:effectLst/>
                        <a:latin typeface="Calibri"/>
                      </a:endParaRPr>
                    </a:p>
                  </a:txBody>
                  <a:tcPr marL="12700" marR="12700" marT="12700" marB="0" anchor="ctr"/>
                </a:tc>
                <a:tc>
                  <a:txBody>
                    <a:bodyPr/>
                    <a:lstStyle/>
                    <a:p>
                      <a:pPr algn="r" fontAlgn="ctr"/>
                      <a:r>
                        <a:rPr lang="hr-HR" sz="1600" b="0" i="0" u="none" strike="noStrike">
                          <a:solidFill>
                            <a:srgbClr val="000000"/>
                          </a:solidFill>
                          <a:effectLst/>
                          <a:latin typeface="Calibri"/>
                        </a:rPr>
                        <a:t>28.9</a:t>
                      </a:r>
                    </a:p>
                  </a:txBody>
                  <a:tcPr marL="12700" marR="12700" marT="12700" marB="0" anchor="ctr"/>
                </a:tc>
                <a:tc>
                  <a:txBody>
                    <a:bodyPr/>
                    <a:lstStyle/>
                    <a:p>
                      <a:pPr algn="r" fontAlgn="ctr"/>
                      <a:r>
                        <a:rPr lang="fi-FI" sz="1600" b="0" i="0" u="none" strike="noStrike">
                          <a:solidFill>
                            <a:srgbClr val="000000"/>
                          </a:solidFill>
                          <a:effectLst/>
                          <a:latin typeface="Calibri"/>
                        </a:rPr>
                        <a:t>649,799</a:t>
                      </a:r>
                    </a:p>
                  </a:txBody>
                  <a:tcPr marL="12700" marR="12700" marT="12700" marB="0" anchor="ctr"/>
                </a:tc>
                <a:tc>
                  <a:txBody>
                    <a:bodyPr/>
                    <a:lstStyle/>
                    <a:p>
                      <a:pPr algn="r" fontAlgn="ctr"/>
                      <a:r>
                        <a:rPr lang="hr-HR" sz="1600" b="0" i="0" u="none" strike="noStrike">
                          <a:solidFill>
                            <a:srgbClr val="000000"/>
                          </a:solidFill>
                          <a:effectLst/>
                          <a:latin typeface="Calibri"/>
                        </a:rPr>
                        <a:t>23.5</a:t>
                      </a:r>
                    </a:p>
                  </a:txBody>
                  <a:tcPr marL="12700" marR="12700" marT="12700" marB="0" anchor="ctr"/>
                </a:tc>
              </a:tr>
              <a:tr h="370840">
                <a:tc>
                  <a:txBody>
                    <a:bodyPr/>
                    <a:lstStyle/>
                    <a:p>
                      <a:pPr algn="just" fontAlgn="ctr"/>
                      <a:r>
                        <a:rPr lang="es-ES" sz="1600" b="0" i="0" u="none" strike="noStrike" dirty="0">
                          <a:solidFill>
                            <a:srgbClr val="000000"/>
                          </a:solidFill>
                          <a:effectLst/>
                          <a:latin typeface="Calibri"/>
                        </a:rPr>
                        <a:t>2. Oferta futura</a:t>
                      </a:r>
                    </a:p>
                  </a:txBody>
                  <a:tcPr marL="12700" marR="12700" marT="12700" marB="0" anchor="ctr"/>
                </a:tc>
                <a:tc>
                  <a:txBody>
                    <a:bodyPr/>
                    <a:lstStyle/>
                    <a:p>
                      <a:pPr algn="r" fontAlgn="ctr"/>
                      <a:r>
                        <a:rPr lang="is-IS" sz="1600" b="0" i="0" u="none" strike="noStrike" dirty="0">
                          <a:solidFill>
                            <a:srgbClr val="000000"/>
                          </a:solidFill>
                          <a:effectLst/>
                          <a:latin typeface="Calibri"/>
                        </a:rPr>
                        <a:t>130,668</a:t>
                      </a:r>
                    </a:p>
                  </a:txBody>
                  <a:tcPr marL="12700" marR="12700" marT="12700" marB="0" anchor="ctr"/>
                </a:tc>
                <a:tc>
                  <a:txBody>
                    <a:bodyPr/>
                    <a:lstStyle/>
                    <a:p>
                      <a:pPr algn="r" fontAlgn="ctr"/>
                      <a:r>
                        <a:rPr lang="hr-HR" sz="1600" b="0" i="0" u="none" strike="noStrike" dirty="0">
                          <a:solidFill>
                            <a:srgbClr val="000000"/>
                          </a:solidFill>
                          <a:effectLst/>
                          <a:latin typeface="Calibri"/>
                        </a:rPr>
                        <a:t>4.8</a:t>
                      </a:r>
                    </a:p>
                  </a:txBody>
                  <a:tcPr marL="12700" marR="12700" marT="12700" marB="0" anchor="ctr"/>
                </a:tc>
                <a:tc>
                  <a:txBody>
                    <a:bodyPr/>
                    <a:lstStyle/>
                    <a:p>
                      <a:pPr algn="r" fontAlgn="ctr"/>
                      <a:r>
                        <a:rPr lang="is-IS" sz="1600" b="0" i="0" u="none" strike="noStrike" dirty="0" smtClean="0">
                          <a:solidFill>
                            <a:srgbClr val="000000"/>
                          </a:solidFill>
                          <a:effectLst/>
                          <a:latin typeface="Calibri"/>
                        </a:rPr>
                        <a:t>14,270</a:t>
                      </a:r>
                      <a:endParaRPr lang="is-IS" sz="1600" b="0" i="0" u="none" strike="noStrike" dirty="0">
                        <a:solidFill>
                          <a:srgbClr val="000000"/>
                        </a:solidFill>
                        <a:effectLst/>
                        <a:latin typeface="Calibri"/>
                      </a:endParaRPr>
                    </a:p>
                  </a:txBody>
                  <a:tcPr marL="12700" marR="12700" marT="12700" marB="0" anchor="ctr"/>
                </a:tc>
                <a:tc>
                  <a:txBody>
                    <a:bodyPr/>
                    <a:lstStyle/>
                    <a:p>
                      <a:pPr algn="r" fontAlgn="ctr"/>
                      <a:r>
                        <a:rPr lang="nb-NO" sz="1600" b="0" i="0" u="none" strike="noStrike" dirty="0">
                          <a:solidFill>
                            <a:srgbClr val="800000"/>
                          </a:solidFill>
                          <a:effectLst/>
                          <a:latin typeface="Calibri"/>
                        </a:rPr>
                        <a:t>0.5</a:t>
                      </a:r>
                    </a:p>
                  </a:txBody>
                  <a:tcPr marL="12700" marR="12700" marT="12700" marB="0" anchor="ctr"/>
                </a:tc>
              </a:tr>
              <a:tr h="370840">
                <a:tc>
                  <a:txBody>
                    <a:bodyPr/>
                    <a:lstStyle/>
                    <a:p>
                      <a:pPr algn="just" fontAlgn="ctr"/>
                      <a:r>
                        <a:rPr lang="es-ES" sz="1600" b="1" i="0" u="none" strike="noStrike" dirty="0">
                          <a:solidFill>
                            <a:srgbClr val="000000"/>
                          </a:solidFill>
                          <a:effectLst/>
                          <a:latin typeface="Calibri"/>
                        </a:rPr>
                        <a:t>Oferta total (1+2)</a:t>
                      </a:r>
                    </a:p>
                  </a:txBody>
                  <a:tcPr marL="12700" marR="12700" marT="12700" marB="0" anchor="ctr">
                    <a:solidFill>
                      <a:srgbClr val="808DA0"/>
                    </a:solidFill>
                  </a:tcPr>
                </a:tc>
                <a:tc>
                  <a:txBody>
                    <a:bodyPr/>
                    <a:lstStyle/>
                    <a:p>
                      <a:pPr algn="r" fontAlgn="ctr"/>
                      <a:r>
                        <a:rPr lang="is-IS" sz="1600" b="1" i="0" u="none" strike="noStrike" dirty="0">
                          <a:solidFill>
                            <a:srgbClr val="000000"/>
                          </a:solidFill>
                          <a:effectLst/>
                          <a:latin typeface="Calibri"/>
                        </a:rPr>
                        <a:t>920,398</a:t>
                      </a:r>
                    </a:p>
                  </a:txBody>
                  <a:tcPr marL="12700" marR="12700" marT="12700" marB="0" anchor="ctr">
                    <a:solidFill>
                      <a:srgbClr val="AD8F67"/>
                    </a:solidFill>
                  </a:tcPr>
                </a:tc>
                <a:tc>
                  <a:txBody>
                    <a:bodyPr/>
                    <a:lstStyle/>
                    <a:p>
                      <a:pPr algn="r" fontAlgn="ctr"/>
                      <a:r>
                        <a:rPr lang="hr-HR" sz="1600" b="1" i="0" u="none" strike="noStrike" dirty="0">
                          <a:solidFill>
                            <a:srgbClr val="000000"/>
                          </a:solidFill>
                          <a:effectLst/>
                          <a:latin typeface="Calibri"/>
                        </a:rPr>
                        <a:t>33.7</a:t>
                      </a:r>
                    </a:p>
                  </a:txBody>
                  <a:tcPr marL="12700" marR="12700" marT="12700" marB="0" anchor="ctr">
                    <a:solidFill>
                      <a:srgbClr val="AD8F67"/>
                    </a:solidFill>
                  </a:tcPr>
                </a:tc>
                <a:tc>
                  <a:txBody>
                    <a:bodyPr/>
                    <a:lstStyle/>
                    <a:p>
                      <a:pPr algn="r" fontAlgn="ctr"/>
                      <a:r>
                        <a:rPr lang="is-IS" sz="1600" b="1" i="0" u="none" strike="noStrike" dirty="0">
                          <a:solidFill>
                            <a:srgbClr val="000000"/>
                          </a:solidFill>
                          <a:effectLst/>
                          <a:latin typeface="Calibri"/>
                        </a:rPr>
                        <a:t>664,069</a:t>
                      </a:r>
                    </a:p>
                  </a:txBody>
                  <a:tcPr marL="12700" marR="12700" marT="12700" marB="0" anchor="ctr">
                    <a:solidFill>
                      <a:schemeClr val="accent1"/>
                    </a:solidFill>
                  </a:tcPr>
                </a:tc>
                <a:tc>
                  <a:txBody>
                    <a:bodyPr/>
                    <a:lstStyle/>
                    <a:p>
                      <a:pPr algn="r" fontAlgn="ctr"/>
                      <a:r>
                        <a:rPr lang="hr-HR" sz="1600" b="1" i="0" u="none" strike="noStrike" dirty="0">
                          <a:solidFill>
                            <a:srgbClr val="000000"/>
                          </a:solidFill>
                          <a:effectLst/>
                          <a:latin typeface="Calibri"/>
                        </a:rPr>
                        <a:t>24.0</a:t>
                      </a:r>
                    </a:p>
                  </a:txBody>
                  <a:tcPr marL="12700" marR="12700" marT="12700" marB="0" anchor="ctr">
                    <a:solidFill>
                      <a:schemeClr val="accent1"/>
                    </a:solidFill>
                  </a:tcPr>
                </a:tc>
              </a:tr>
              <a:tr h="370840">
                <a:tc>
                  <a:txBody>
                    <a:bodyPr/>
                    <a:lstStyle/>
                    <a:p>
                      <a:pPr algn="just" fontAlgn="ctr"/>
                      <a:r>
                        <a:rPr lang="es-ES" sz="1600" b="0" i="0" u="none" strike="noStrike">
                          <a:solidFill>
                            <a:srgbClr val="000000"/>
                          </a:solidFill>
                          <a:effectLst/>
                          <a:latin typeface="Calibri"/>
                        </a:rPr>
                        <a:t>3. Edificaciones separadas o reservadas</a:t>
                      </a:r>
                    </a:p>
                  </a:txBody>
                  <a:tcPr marL="12700" marR="12700" marT="12700" marB="0" anchor="ctr"/>
                </a:tc>
                <a:tc>
                  <a:txBody>
                    <a:bodyPr/>
                    <a:lstStyle/>
                    <a:p>
                      <a:pPr algn="r" fontAlgn="ctr"/>
                      <a:r>
                        <a:rPr lang="fi-FI" sz="1600" b="0" i="0" u="none" strike="noStrike" dirty="0">
                          <a:solidFill>
                            <a:srgbClr val="000000"/>
                          </a:solidFill>
                          <a:effectLst/>
                          <a:latin typeface="Calibri"/>
                        </a:rPr>
                        <a:t>1,187,242</a:t>
                      </a:r>
                    </a:p>
                  </a:txBody>
                  <a:tcPr marL="12700" marR="12700" marT="12700" marB="0" anchor="ctr"/>
                </a:tc>
                <a:tc>
                  <a:txBody>
                    <a:bodyPr/>
                    <a:lstStyle/>
                    <a:p>
                      <a:pPr algn="r" fontAlgn="ctr"/>
                      <a:r>
                        <a:rPr lang="hr-HR" sz="1600" b="0" i="0" u="none" strike="noStrike">
                          <a:solidFill>
                            <a:srgbClr val="000000"/>
                          </a:solidFill>
                          <a:effectLst/>
                          <a:latin typeface="Calibri"/>
                        </a:rPr>
                        <a:t>43.5</a:t>
                      </a:r>
                    </a:p>
                  </a:txBody>
                  <a:tcPr marL="12700" marR="12700" marT="12700" marB="0" anchor="ctr"/>
                </a:tc>
                <a:tc>
                  <a:txBody>
                    <a:bodyPr/>
                    <a:lstStyle/>
                    <a:p>
                      <a:pPr algn="r" fontAlgn="ctr"/>
                      <a:r>
                        <a:rPr lang="nb-NO" sz="1600" b="0" i="0" u="none" strike="noStrike" dirty="0" smtClean="0">
                          <a:solidFill>
                            <a:srgbClr val="000000"/>
                          </a:solidFill>
                          <a:effectLst/>
                          <a:latin typeface="Calibri"/>
                        </a:rPr>
                        <a:t>1.473,221</a:t>
                      </a:r>
                      <a:endParaRPr lang="nb-NO" sz="1600" b="0" i="0" u="none" strike="noStrike" dirty="0">
                        <a:solidFill>
                          <a:srgbClr val="000000"/>
                        </a:solidFill>
                        <a:effectLst/>
                        <a:latin typeface="Calibri"/>
                      </a:endParaRPr>
                    </a:p>
                  </a:txBody>
                  <a:tcPr marL="12700" marR="12700" marT="12700" marB="0" anchor="ctr"/>
                </a:tc>
                <a:tc>
                  <a:txBody>
                    <a:bodyPr/>
                    <a:lstStyle/>
                    <a:p>
                      <a:pPr algn="r" fontAlgn="ctr"/>
                      <a:r>
                        <a:rPr lang="hr-HR" sz="1600" b="0" i="0" u="none" strike="noStrike">
                          <a:solidFill>
                            <a:srgbClr val="000000"/>
                          </a:solidFill>
                          <a:effectLst/>
                          <a:latin typeface="Calibri"/>
                        </a:rPr>
                        <a:t>53.2</a:t>
                      </a:r>
                    </a:p>
                  </a:txBody>
                  <a:tcPr marL="12700" marR="12700" marT="12700" marB="0" anchor="ctr"/>
                </a:tc>
              </a:tr>
              <a:tr h="370840">
                <a:tc>
                  <a:txBody>
                    <a:bodyPr/>
                    <a:lstStyle/>
                    <a:p>
                      <a:pPr algn="just" fontAlgn="ctr"/>
                      <a:r>
                        <a:rPr lang="es-ES" sz="1600" b="0" i="0" u="none" strike="noStrike">
                          <a:solidFill>
                            <a:srgbClr val="000000"/>
                          </a:solidFill>
                          <a:effectLst/>
                          <a:latin typeface="Calibri"/>
                        </a:rPr>
                        <a:t>4.Edificaciones no comercializables</a:t>
                      </a:r>
                    </a:p>
                  </a:txBody>
                  <a:tcPr marL="12700" marR="12700" marT="12700" marB="0" anchor="ctr"/>
                </a:tc>
                <a:tc>
                  <a:txBody>
                    <a:bodyPr/>
                    <a:lstStyle/>
                    <a:p>
                      <a:pPr algn="r" fontAlgn="ctr"/>
                      <a:r>
                        <a:rPr lang="fi-FI" sz="1600" b="0" i="0" u="none" strike="noStrike">
                          <a:solidFill>
                            <a:srgbClr val="000000"/>
                          </a:solidFill>
                          <a:effectLst/>
                          <a:latin typeface="Calibri"/>
                        </a:rPr>
                        <a:t>392,856</a:t>
                      </a:r>
                    </a:p>
                  </a:txBody>
                  <a:tcPr marL="12700" marR="12700" marT="12700" marB="0" anchor="ctr"/>
                </a:tc>
                <a:tc>
                  <a:txBody>
                    <a:bodyPr/>
                    <a:lstStyle/>
                    <a:p>
                      <a:pPr algn="r" fontAlgn="ctr"/>
                      <a:r>
                        <a:rPr lang="hr-HR" sz="1600" b="0" i="0" u="none" strike="noStrike">
                          <a:solidFill>
                            <a:srgbClr val="000000"/>
                          </a:solidFill>
                          <a:effectLst/>
                          <a:latin typeface="Calibri"/>
                        </a:rPr>
                        <a:t>14.4</a:t>
                      </a:r>
                    </a:p>
                  </a:txBody>
                  <a:tcPr marL="12700" marR="12700" marT="12700" marB="0" anchor="ctr"/>
                </a:tc>
                <a:tc>
                  <a:txBody>
                    <a:bodyPr/>
                    <a:lstStyle/>
                    <a:p>
                      <a:pPr algn="r" fontAlgn="ctr"/>
                      <a:r>
                        <a:rPr lang="is-IS" sz="1600" b="0" i="0" u="none" strike="noStrike">
                          <a:solidFill>
                            <a:srgbClr val="000000"/>
                          </a:solidFill>
                          <a:effectLst/>
                          <a:latin typeface="Calibri"/>
                        </a:rPr>
                        <a:t>275,394</a:t>
                      </a:r>
                    </a:p>
                  </a:txBody>
                  <a:tcPr marL="12700" marR="12700" marT="12700" marB="0" anchor="ctr"/>
                </a:tc>
                <a:tc>
                  <a:txBody>
                    <a:bodyPr/>
                    <a:lstStyle/>
                    <a:p>
                      <a:pPr algn="r" fontAlgn="ctr"/>
                      <a:r>
                        <a:rPr lang="hr-HR" sz="1600" b="0" i="0" u="none" strike="noStrike" dirty="0">
                          <a:solidFill>
                            <a:srgbClr val="000000"/>
                          </a:solidFill>
                          <a:effectLst/>
                          <a:latin typeface="Calibri"/>
                        </a:rPr>
                        <a:t>9.9</a:t>
                      </a:r>
                    </a:p>
                  </a:txBody>
                  <a:tcPr marL="12700" marR="12700" marT="12700" marB="0" anchor="ctr"/>
                </a:tc>
              </a:tr>
              <a:tr h="370840">
                <a:tc>
                  <a:txBody>
                    <a:bodyPr/>
                    <a:lstStyle/>
                    <a:p>
                      <a:pPr algn="just" fontAlgn="ctr"/>
                      <a:r>
                        <a:rPr lang="es-ES" sz="1600" b="0" i="0" u="none" strike="noStrike">
                          <a:solidFill>
                            <a:srgbClr val="000000"/>
                          </a:solidFill>
                          <a:effectLst/>
                          <a:latin typeface="Calibri"/>
                        </a:rPr>
                        <a:t>5. Obras paralizadas</a:t>
                      </a:r>
                    </a:p>
                  </a:txBody>
                  <a:tcPr marL="12700" marR="12700" marT="12700" marB="0" anchor="ctr"/>
                </a:tc>
                <a:tc>
                  <a:txBody>
                    <a:bodyPr/>
                    <a:lstStyle/>
                    <a:p>
                      <a:pPr algn="r" fontAlgn="ctr"/>
                      <a:r>
                        <a:rPr lang="fi-FI" sz="1600" b="0" i="0" u="none" strike="noStrike">
                          <a:solidFill>
                            <a:srgbClr val="000000"/>
                          </a:solidFill>
                          <a:effectLst/>
                          <a:latin typeface="Calibri"/>
                        </a:rPr>
                        <a:t>230,587</a:t>
                      </a:r>
                    </a:p>
                  </a:txBody>
                  <a:tcPr marL="12700" marR="12700" marT="12700" marB="0" anchor="ctr"/>
                </a:tc>
                <a:tc>
                  <a:txBody>
                    <a:bodyPr/>
                    <a:lstStyle/>
                    <a:p>
                      <a:pPr algn="r" fontAlgn="ctr"/>
                      <a:r>
                        <a:rPr lang="hr-HR" sz="1600" b="0" i="0" u="none" strike="noStrike">
                          <a:solidFill>
                            <a:srgbClr val="000000"/>
                          </a:solidFill>
                          <a:effectLst/>
                          <a:latin typeface="Calibri"/>
                        </a:rPr>
                        <a:t>8.4</a:t>
                      </a:r>
                    </a:p>
                  </a:txBody>
                  <a:tcPr marL="12700" marR="12700" marT="12700" marB="0" anchor="ctr"/>
                </a:tc>
                <a:tc>
                  <a:txBody>
                    <a:bodyPr/>
                    <a:lstStyle/>
                    <a:p>
                      <a:pPr algn="r" fontAlgn="ctr"/>
                      <a:r>
                        <a:rPr lang="uk-UA" sz="1600" b="0" i="0" u="none" strike="noStrike">
                          <a:solidFill>
                            <a:srgbClr val="000000"/>
                          </a:solidFill>
                          <a:effectLst/>
                          <a:latin typeface="Calibri"/>
                        </a:rPr>
                        <a:t>356,158</a:t>
                      </a:r>
                    </a:p>
                  </a:txBody>
                  <a:tcPr marL="12700" marR="12700" marT="12700" marB="0" anchor="ctr"/>
                </a:tc>
                <a:tc>
                  <a:txBody>
                    <a:bodyPr/>
                    <a:lstStyle/>
                    <a:p>
                      <a:pPr algn="r" fontAlgn="ctr"/>
                      <a:r>
                        <a:rPr lang="hr-HR" sz="1600" b="0" i="0" u="none" strike="noStrike" dirty="0">
                          <a:solidFill>
                            <a:srgbClr val="800000"/>
                          </a:solidFill>
                          <a:effectLst/>
                          <a:latin typeface="Calibri"/>
                        </a:rPr>
                        <a:t>12.9</a:t>
                      </a:r>
                    </a:p>
                  </a:txBody>
                  <a:tcPr marL="12700" marR="12700" marT="12700" marB="0" anchor="ctr"/>
                </a:tc>
              </a:tr>
              <a:tr h="370840">
                <a:tc>
                  <a:txBody>
                    <a:bodyPr/>
                    <a:lstStyle/>
                    <a:p>
                      <a:pPr algn="just" fontAlgn="ctr"/>
                      <a:r>
                        <a:rPr lang="es-ES" sz="1600" b="0" i="0" u="none" strike="noStrike">
                          <a:solidFill>
                            <a:srgbClr val="000000"/>
                          </a:solidFill>
                          <a:effectLst/>
                          <a:latin typeface="Calibri"/>
                        </a:rPr>
                        <a:t>6. Sin información </a:t>
                      </a:r>
                    </a:p>
                  </a:txBody>
                  <a:tcPr marL="12700" marR="12700" marT="12700" marB="0" anchor="ctr"/>
                </a:tc>
                <a:tc>
                  <a:txBody>
                    <a:bodyPr/>
                    <a:lstStyle/>
                    <a:p>
                      <a:pPr algn="r" fontAlgn="ctr"/>
                      <a:r>
                        <a:rPr lang="cs-CZ" sz="1600" b="0" i="0" u="none" strike="noStrike">
                          <a:solidFill>
                            <a:srgbClr val="000000"/>
                          </a:solidFill>
                          <a:effectLst/>
                          <a:latin typeface="Calibri"/>
                        </a:rPr>
                        <a:t>294</a:t>
                      </a:r>
                    </a:p>
                  </a:txBody>
                  <a:tcPr marL="12700" marR="12700" marT="12700" marB="0" anchor="ctr"/>
                </a:tc>
                <a:tc>
                  <a:txBody>
                    <a:bodyPr/>
                    <a:lstStyle/>
                    <a:p>
                      <a:pPr algn="r" fontAlgn="ctr"/>
                      <a:r>
                        <a:rPr lang="es-ES" sz="1600" b="0" i="0" u="none" strike="noStrike">
                          <a:solidFill>
                            <a:srgbClr val="000000"/>
                          </a:solidFill>
                          <a:effectLst/>
                          <a:latin typeface="Calibri"/>
                        </a:rPr>
                        <a:t>-</a:t>
                      </a:r>
                    </a:p>
                  </a:txBody>
                  <a:tcPr marL="12700" marR="12700" marT="12700" marB="0" anchor="ctr"/>
                </a:tc>
                <a:tc>
                  <a:txBody>
                    <a:bodyPr/>
                    <a:lstStyle/>
                    <a:p>
                      <a:pPr algn="r" fontAlgn="ctr"/>
                      <a:r>
                        <a:rPr lang="es-ES" sz="1600" b="0" i="0" u="none" strike="noStrike">
                          <a:solidFill>
                            <a:srgbClr val="000000"/>
                          </a:solidFill>
                          <a:effectLst/>
                          <a:latin typeface="Calibri"/>
                        </a:rPr>
                        <a:t>-</a:t>
                      </a:r>
                    </a:p>
                  </a:txBody>
                  <a:tcPr marL="12700" marR="12700" marT="12700" marB="0" anchor="ctr"/>
                </a:tc>
                <a:tc>
                  <a:txBody>
                    <a:bodyPr/>
                    <a:lstStyle/>
                    <a:p>
                      <a:pPr algn="r" fontAlgn="ctr"/>
                      <a:r>
                        <a:rPr lang="es-ES" sz="1600" b="0" i="0" u="none" strike="noStrike">
                          <a:solidFill>
                            <a:srgbClr val="000000"/>
                          </a:solidFill>
                          <a:effectLst/>
                          <a:latin typeface="Calibri"/>
                        </a:rPr>
                        <a:t>-</a:t>
                      </a:r>
                    </a:p>
                  </a:txBody>
                  <a:tcPr marL="12700" marR="12700" marT="12700" marB="0" anchor="ctr"/>
                </a:tc>
              </a:tr>
              <a:tr h="370840">
                <a:tc>
                  <a:txBody>
                    <a:bodyPr/>
                    <a:lstStyle/>
                    <a:p>
                      <a:pPr algn="just" fontAlgn="ctr"/>
                      <a:r>
                        <a:rPr lang="pt-BR" sz="1600" b="1" i="0" u="none" strike="noStrike" dirty="0">
                          <a:solidFill>
                            <a:srgbClr val="000000"/>
                          </a:solidFill>
                          <a:effectLst/>
                          <a:latin typeface="Calibri"/>
                        </a:rPr>
                        <a:t>Total (1 a 6)</a:t>
                      </a:r>
                    </a:p>
                  </a:txBody>
                  <a:tcPr marL="12700" marR="12700" marT="12700" marB="0" anchor="ctr">
                    <a:solidFill>
                      <a:srgbClr val="808DA0"/>
                    </a:solidFill>
                  </a:tcPr>
                </a:tc>
                <a:tc>
                  <a:txBody>
                    <a:bodyPr/>
                    <a:lstStyle/>
                    <a:p>
                      <a:pPr algn="r" fontAlgn="ctr"/>
                      <a:r>
                        <a:rPr lang="fi-FI" sz="1600" b="1" i="0" u="none" strike="noStrike" dirty="0">
                          <a:solidFill>
                            <a:srgbClr val="000000"/>
                          </a:solidFill>
                          <a:effectLst/>
                          <a:latin typeface="Calibri"/>
                        </a:rPr>
                        <a:t>2,731,377</a:t>
                      </a:r>
                    </a:p>
                  </a:txBody>
                  <a:tcPr marL="12700" marR="12700" marT="12700" marB="0" anchor="ctr">
                    <a:solidFill>
                      <a:srgbClr val="AD8F67"/>
                    </a:solidFill>
                  </a:tcPr>
                </a:tc>
                <a:tc>
                  <a:txBody>
                    <a:bodyPr/>
                    <a:lstStyle/>
                    <a:p>
                      <a:pPr algn="r" fontAlgn="ctr"/>
                      <a:r>
                        <a:rPr lang="nb-NO" sz="1600" b="1" i="0" u="none" strike="noStrike" dirty="0">
                          <a:solidFill>
                            <a:srgbClr val="000000"/>
                          </a:solidFill>
                          <a:effectLst/>
                          <a:latin typeface="Calibri"/>
                        </a:rPr>
                        <a:t>100.0</a:t>
                      </a:r>
                    </a:p>
                  </a:txBody>
                  <a:tcPr marL="12700" marR="12700" marT="12700" marB="0" anchor="ctr">
                    <a:solidFill>
                      <a:srgbClr val="AD8F67"/>
                    </a:solidFill>
                  </a:tcPr>
                </a:tc>
                <a:tc>
                  <a:txBody>
                    <a:bodyPr/>
                    <a:lstStyle/>
                    <a:p>
                      <a:pPr algn="r" fontAlgn="ctr"/>
                      <a:r>
                        <a:rPr lang="fi-FI" sz="1600" b="1" i="0" u="none" strike="noStrike" dirty="0">
                          <a:solidFill>
                            <a:srgbClr val="000000"/>
                          </a:solidFill>
                          <a:effectLst/>
                          <a:latin typeface="Calibri"/>
                        </a:rPr>
                        <a:t>2,768,842</a:t>
                      </a:r>
                    </a:p>
                  </a:txBody>
                  <a:tcPr marL="12700" marR="12700" marT="12700" marB="0" anchor="ctr">
                    <a:solidFill>
                      <a:srgbClr val="93A299"/>
                    </a:solidFill>
                  </a:tcPr>
                </a:tc>
                <a:tc>
                  <a:txBody>
                    <a:bodyPr/>
                    <a:lstStyle/>
                    <a:p>
                      <a:pPr algn="r" fontAlgn="ctr"/>
                      <a:r>
                        <a:rPr lang="nb-NO" sz="1600" b="1" i="0" u="none" strike="noStrike" dirty="0">
                          <a:solidFill>
                            <a:srgbClr val="000000"/>
                          </a:solidFill>
                          <a:effectLst/>
                          <a:latin typeface="Calibri"/>
                        </a:rPr>
                        <a:t>100.0</a:t>
                      </a:r>
                    </a:p>
                  </a:txBody>
                  <a:tcPr marL="12700" marR="12700" marT="12700" marB="0" anchor="ctr">
                    <a:solidFill>
                      <a:srgbClr val="93A299"/>
                    </a:solidFill>
                  </a:tcPr>
                </a:tc>
              </a:tr>
            </a:tbl>
          </a:graphicData>
        </a:graphic>
      </p:graphicFrame>
    </p:spTree>
    <p:extLst>
      <p:ext uri="{BB962C8B-B14F-4D97-AF65-F5344CB8AC3E}">
        <p14:creationId xmlns:p14="http://schemas.microsoft.com/office/powerpoint/2010/main" xmlns="" val="1698751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14867"/>
            <a:ext cx="8229600" cy="990600"/>
          </a:xfrm>
        </p:spPr>
        <p:txBody>
          <a:bodyPr>
            <a:normAutofit fontScale="90000"/>
          </a:bodyPr>
          <a:lstStyle/>
          <a:p>
            <a:r>
              <a:rPr lang="es-ES" sz="3100" b="1" dirty="0"/>
              <a:t>ÁREA DE CONSTRUCCIÓN VENDIBLE ABRIL DE 2017 Vs OCTUBRE DE 2016</a:t>
            </a:r>
            <a:br>
              <a:rPr lang="es-ES" sz="3100" b="1" dirty="0"/>
            </a:br>
            <a:r>
              <a:rPr lang="es-ES" sz="2700" b="1" dirty="0" smtClean="0"/>
              <a:t>Unidades de </a:t>
            </a:r>
            <a:r>
              <a:rPr lang="es-ES" sz="2700" b="1" u="sng" dirty="0" smtClean="0"/>
              <a:t>vivienda</a:t>
            </a:r>
            <a:endParaRPr lang="es-ES" sz="2700" b="1" u="sng"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xmlns="" val="2879041064"/>
              </p:ext>
            </p:extLst>
          </p:nvPr>
        </p:nvGraphicFramePr>
        <p:xfrm>
          <a:off x="457200" y="1727200"/>
          <a:ext cx="8229600" cy="4749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917915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OFERTA DE VIVIENDA</a:t>
            </a:r>
            <a:endParaRPr lang="es-ES" dirty="0"/>
          </a:p>
        </p:txBody>
      </p:sp>
      <p:sp>
        <p:nvSpPr>
          <p:cNvPr id="3" name="Marcador de texto 2"/>
          <p:cNvSpPr>
            <a:spLocks noGrp="1"/>
          </p:cNvSpPr>
          <p:nvPr>
            <p:ph type="body" idx="1"/>
          </p:nvPr>
        </p:nvSpPr>
        <p:spPr/>
        <p:txBody>
          <a:bodyPr/>
          <a:lstStyle/>
          <a:p>
            <a:endParaRPr lang="es-ES"/>
          </a:p>
        </p:txBody>
      </p:sp>
    </p:spTree>
    <p:extLst>
      <p:ext uri="{BB962C8B-B14F-4D97-AF65-F5344CB8AC3E}">
        <p14:creationId xmlns:p14="http://schemas.microsoft.com/office/powerpoint/2010/main" xmlns="" val="1932600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CONTENIDO</a:t>
            </a:r>
            <a:endParaRPr lang="es-ES" dirty="0"/>
          </a:p>
        </p:txBody>
      </p:sp>
      <p:sp>
        <p:nvSpPr>
          <p:cNvPr id="3" name="Marcador de contenido 2"/>
          <p:cNvSpPr>
            <a:spLocks noGrp="1"/>
          </p:cNvSpPr>
          <p:nvPr>
            <p:ph idx="1"/>
          </p:nvPr>
        </p:nvSpPr>
        <p:spPr/>
        <p:txBody>
          <a:bodyPr anchor="ctr">
            <a:noAutofit/>
          </a:bodyPr>
          <a:lstStyle/>
          <a:p>
            <a:pPr marL="271463" indent="-271463" algn="just">
              <a:buClr>
                <a:schemeClr val="tx2"/>
              </a:buClr>
              <a:buFont typeface="Wingdings" charset="2"/>
              <a:buChar char="q"/>
            </a:pPr>
            <a:r>
              <a:rPr lang="es-ES" sz="1900" dirty="0" smtClean="0"/>
              <a:t>OBJETIVO GENERAL</a:t>
            </a:r>
          </a:p>
          <a:p>
            <a:pPr marL="271463" indent="-271463" algn="just">
              <a:buClr>
                <a:schemeClr val="tx2"/>
              </a:buClr>
              <a:buFont typeface="Wingdings" charset="2"/>
              <a:buChar char="q"/>
            </a:pPr>
            <a:r>
              <a:rPr lang="es-ES" sz="1900" dirty="0" smtClean="0"/>
              <a:t>OBJETIVOS ESPECÍFICOS</a:t>
            </a:r>
          </a:p>
          <a:p>
            <a:pPr marL="271463" indent="-271463" algn="just">
              <a:buClr>
                <a:schemeClr val="tx2"/>
              </a:buClr>
              <a:buFont typeface="Wingdings" charset="2"/>
              <a:buChar char="q"/>
            </a:pPr>
            <a:r>
              <a:rPr lang="es-ES" sz="1900" dirty="0" smtClean="0"/>
              <a:t>METODOLOGÍA. SÍNTESIS</a:t>
            </a:r>
          </a:p>
          <a:p>
            <a:pPr marL="271463" indent="-271463" algn="just">
              <a:buClr>
                <a:schemeClr val="tx2"/>
              </a:buClr>
              <a:buFont typeface="Wingdings" charset="2"/>
              <a:buChar char="q"/>
            </a:pPr>
            <a:r>
              <a:rPr lang="es-ES" sz="1900" dirty="0" smtClean="0"/>
              <a:t>DEFINICIÓN DE LAS VARIABLES PRINCIPALES</a:t>
            </a:r>
          </a:p>
          <a:p>
            <a:pPr marL="271463" indent="-271463" algn="just">
              <a:buClr>
                <a:schemeClr val="tx2"/>
              </a:buClr>
              <a:buFont typeface="Wingdings" charset="2"/>
              <a:buChar char="q"/>
            </a:pPr>
            <a:r>
              <a:rPr lang="es-ES" sz="1900" dirty="0" smtClean="0"/>
              <a:t>CATEGORÍAS Y UNIDADES DE MEDIDA EN QUE SE DESAGREGAN LAS VARIABLES DE ESTUDIO</a:t>
            </a:r>
          </a:p>
          <a:p>
            <a:pPr marL="271463" indent="-271463" algn="just">
              <a:buClr>
                <a:schemeClr val="tx2"/>
              </a:buClr>
              <a:buFont typeface="Wingdings" charset="2"/>
              <a:buChar char="q"/>
            </a:pPr>
            <a:r>
              <a:rPr lang="es-ES" sz="1900" dirty="0" smtClean="0"/>
              <a:t>COMPORTAMIENTO DE LA ACTIVIDAD EDIFICADORA. PERÍODO OCTUBRE DE 2016 – ABRIL DE 2017</a:t>
            </a:r>
          </a:p>
          <a:p>
            <a:pPr marL="271463" indent="-271463" algn="just">
              <a:buClr>
                <a:schemeClr val="tx2"/>
              </a:buClr>
              <a:buFont typeface="Wingdings" charset="2"/>
              <a:buChar char="q"/>
            </a:pPr>
            <a:r>
              <a:rPr lang="es-ES" sz="1900" dirty="0" smtClean="0"/>
              <a:t>ÁREA REGISTRADA. PRIMERA ACTUALIZACIÓN - ABRIL DE 2017</a:t>
            </a:r>
          </a:p>
          <a:p>
            <a:pPr marL="271463" indent="-271463" algn="just">
              <a:buClr>
                <a:schemeClr val="tx2"/>
              </a:buClr>
              <a:buFont typeface="Wingdings" charset="2"/>
              <a:buChar char="q"/>
            </a:pPr>
            <a:r>
              <a:rPr lang="es-ES" sz="1900" dirty="0" smtClean="0"/>
              <a:t>OFERTA DE VIVIENDA</a:t>
            </a:r>
          </a:p>
          <a:p>
            <a:pPr marL="271463" indent="-271463" algn="just">
              <a:buClr>
                <a:schemeClr val="tx2"/>
              </a:buClr>
              <a:buFont typeface="Wingdings" charset="2"/>
              <a:buChar char="q"/>
            </a:pPr>
            <a:r>
              <a:rPr lang="es-ES" sz="1900" dirty="0" smtClean="0"/>
              <a:t>NUEVOS INDICADORES DE VIVIENDA DERIVADOS DEL PRIMER EJERCICIO DE ACTUALIZACIÓN</a:t>
            </a:r>
          </a:p>
          <a:p>
            <a:pPr marL="271463" indent="-271463" algn="just">
              <a:buClr>
                <a:schemeClr val="tx2"/>
              </a:buClr>
              <a:buFont typeface="Wingdings" charset="2"/>
              <a:buChar char="q"/>
            </a:pPr>
            <a:r>
              <a:rPr lang="es-ES" sz="1900" dirty="0" smtClean="0"/>
              <a:t>OFICINAS</a:t>
            </a:r>
          </a:p>
          <a:p>
            <a:pPr marL="271463" indent="-271463" algn="just">
              <a:buClr>
                <a:schemeClr val="tx2"/>
              </a:buClr>
              <a:buFont typeface="Wingdings" charset="2"/>
              <a:buChar char="q"/>
            </a:pPr>
            <a:r>
              <a:rPr lang="es-ES" sz="1900" dirty="0" smtClean="0"/>
              <a:t>COMERCIO</a:t>
            </a:r>
          </a:p>
        </p:txBody>
      </p:sp>
    </p:spTree>
    <p:extLst>
      <p:ext uri="{BB962C8B-B14F-4D97-AF65-F5344CB8AC3E}">
        <p14:creationId xmlns:p14="http://schemas.microsoft.com/office/powerpoint/2010/main" xmlns="" val="35235155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3300" b="1" dirty="0" smtClean="0"/>
              <a:t>OFERTA DE VIVIENDA SEGÚN ZONA URBANA</a:t>
            </a:r>
            <a:br>
              <a:rPr lang="es-ES" sz="3300" b="1" dirty="0" smtClean="0"/>
            </a:br>
            <a:r>
              <a:rPr lang="es-ES" sz="2900" b="1" dirty="0" smtClean="0"/>
              <a:t>Octubre de 2016 – Abril de 2017</a:t>
            </a:r>
            <a:endParaRPr lang="es-ES" sz="29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xmlns="" val="381861755"/>
              </p:ext>
            </p:extLst>
          </p:nvPr>
        </p:nvGraphicFramePr>
        <p:xfrm>
          <a:off x="457199" y="1927688"/>
          <a:ext cx="8229600" cy="2011680"/>
        </p:xfrm>
        <a:graphic>
          <a:graphicData uri="http://schemas.openxmlformats.org/drawingml/2006/table">
            <a:tbl>
              <a:tblPr firstRow="1" bandRow="1">
                <a:tableStyleId>{5C22544A-7EE6-4342-B048-85BDC9FD1C3A}</a:tableStyleId>
              </a:tblPr>
              <a:tblGrid>
                <a:gridCol w="2032000"/>
                <a:gridCol w="1574800"/>
                <a:gridCol w="1557867"/>
                <a:gridCol w="1574800"/>
                <a:gridCol w="1490133"/>
              </a:tblGrid>
              <a:tr h="331611">
                <a:tc rowSpan="2">
                  <a:txBody>
                    <a:bodyPr/>
                    <a:lstStyle/>
                    <a:p>
                      <a:pPr algn="ctr"/>
                      <a:r>
                        <a:rPr lang="es-ES" sz="1600" dirty="0" smtClean="0"/>
                        <a:t>Localización</a:t>
                      </a:r>
                      <a:endParaRPr lang="es-ES" sz="1600" dirty="0"/>
                    </a:p>
                  </a:txBody>
                  <a:tcPr anchor="ctr">
                    <a:solidFill>
                      <a:schemeClr val="accent5"/>
                    </a:solidFill>
                  </a:tcPr>
                </a:tc>
                <a:tc gridSpan="2">
                  <a:txBody>
                    <a:bodyPr/>
                    <a:lstStyle/>
                    <a:p>
                      <a:pPr algn="ctr"/>
                      <a:r>
                        <a:rPr lang="es-ES" sz="1600" dirty="0" smtClean="0"/>
                        <a:t>Octubre</a:t>
                      </a:r>
                      <a:r>
                        <a:rPr lang="es-ES" sz="1600" baseline="0" dirty="0" smtClean="0"/>
                        <a:t> de </a:t>
                      </a:r>
                      <a:r>
                        <a:rPr lang="es-ES" sz="1600" dirty="0" smtClean="0"/>
                        <a:t>2016</a:t>
                      </a:r>
                      <a:endParaRPr lang="es-ES" sz="1600" dirty="0"/>
                    </a:p>
                  </a:txBody>
                  <a:tcPr anchor="ctr">
                    <a:solidFill>
                      <a:schemeClr val="accent2"/>
                    </a:solidFill>
                  </a:tcPr>
                </a:tc>
                <a:tc hMerge="1">
                  <a:txBody>
                    <a:bodyPr/>
                    <a:lstStyle/>
                    <a:p>
                      <a:endParaRPr lang="es-ES" dirty="0"/>
                    </a:p>
                  </a:txBody>
                  <a:tcPr/>
                </a:tc>
                <a:tc gridSpan="2">
                  <a:txBody>
                    <a:bodyPr/>
                    <a:lstStyle/>
                    <a:p>
                      <a:pPr algn="ctr"/>
                      <a:r>
                        <a:rPr lang="es-ES" sz="1600" dirty="0" smtClean="0"/>
                        <a:t>Abril de 2017</a:t>
                      </a:r>
                      <a:endParaRPr lang="es-ES" sz="1600" dirty="0"/>
                    </a:p>
                  </a:txBody>
                  <a:tcPr anchor="ctr">
                    <a:solidFill>
                      <a:schemeClr val="accent1"/>
                    </a:solidFill>
                  </a:tcPr>
                </a:tc>
                <a:tc hMerge="1">
                  <a:txBody>
                    <a:bodyPr/>
                    <a:lstStyle/>
                    <a:p>
                      <a:endParaRPr lang="es-ES" dirty="0"/>
                    </a:p>
                  </a:txBody>
                  <a:tcPr/>
                </a:tc>
              </a:tr>
              <a:tr h="331611">
                <a:tc vMerge="1">
                  <a:txBody>
                    <a:bodyPr/>
                    <a:lstStyle/>
                    <a:p>
                      <a:endParaRPr lang="es-ES" dirty="0"/>
                    </a:p>
                  </a:txBody>
                  <a:tcPr/>
                </a:tc>
                <a:tc>
                  <a:txBody>
                    <a:bodyPr/>
                    <a:lstStyle/>
                    <a:p>
                      <a:pPr algn="ctr"/>
                      <a:r>
                        <a:rPr lang="es-ES" sz="1600" b="1" dirty="0" smtClean="0">
                          <a:solidFill>
                            <a:srgbClr val="FFFFFF"/>
                          </a:solidFill>
                        </a:rPr>
                        <a:t>Unidades</a:t>
                      </a:r>
                      <a:endParaRPr lang="es-ES" sz="1600" b="1" dirty="0">
                        <a:solidFill>
                          <a:srgbClr val="FFFFFF"/>
                        </a:solidFill>
                      </a:endParaRPr>
                    </a:p>
                  </a:txBody>
                  <a:tcPr anchor="ctr">
                    <a:solidFill>
                      <a:srgbClr val="808DA0"/>
                    </a:solidFill>
                  </a:tcPr>
                </a:tc>
                <a:tc>
                  <a:txBody>
                    <a:bodyPr/>
                    <a:lstStyle/>
                    <a:p>
                      <a:pPr algn="ctr"/>
                      <a:r>
                        <a:rPr lang="es-ES" sz="1600" b="1" dirty="0" smtClean="0">
                          <a:solidFill>
                            <a:srgbClr val="FFFFFF"/>
                          </a:solidFill>
                        </a:rPr>
                        <a:t>m</a:t>
                      </a:r>
                      <a:r>
                        <a:rPr lang="es-ES" sz="1600" b="1" baseline="30000" dirty="0" smtClean="0">
                          <a:solidFill>
                            <a:srgbClr val="FFFFFF"/>
                          </a:solidFill>
                        </a:rPr>
                        <a:t>2</a:t>
                      </a:r>
                      <a:endParaRPr lang="es-ES" sz="1600" b="1" baseline="30000" dirty="0">
                        <a:solidFill>
                          <a:srgbClr val="FFFFFF"/>
                        </a:solidFill>
                      </a:endParaRPr>
                    </a:p>
                  </a:txBody>
                  <a:tcPr anchor="ctr">
                    <a:solidFill>
                      <a:srgbClr val="808DA0"/>
                    </a:solidFill>
                  </a:tcPr>
                </a:tc>
                <a:tc>
                  <a:txBody>
                    <a:bodyPr/>
                    <a:lstStyle/>
                    <a:p>
                      <a:pPr algn="ctr"/>
                      <a:r>
                        <a:rPr lang="es-ES" sz="1600" b="1" dirty="0" smtClean="0">
                          <a:solidFill>
                            <a:srgbClr val="FFFFFF"/>
                          </a:solidFill>
                        </a:rPr>
                        <a:t>Unidades</a:t>
                      </a:r>
                      <a:endParaRPr lang="es-ES" sz="1600" b="1" dirty="0">
                        <a:solidFill>
                          <a:srgbClr val="FFFFFF"/>
                        </a:solidFill>
                      </a:endParaRPr>
                    </a:p>
                  </a:txBody>
                  <a:tcPr anchor="ctr">
                    <a:solidFill>
                      <a:srgbClr val="808DA0"/>
                    </a:solidFill>
                  </a:tcPr>
                </a:tc>
                <a:tc>
                  <a:txBody>
                    <a:bodyPr/>
                    <a:lstStyle/>
                    <a:p>
                      <a:pPr algn="ctr"/>
                      <a:r>
                        <a:rPr lang="es-ES" sz="1600" b="1" dirty="0" smtClean="0">
                          <a:solidFill>
                            <a:srgbClr val="FFFFFF"/>
                          </a:solidFill>
                        </a:rPr>
                        <a:t>m</a:t>
                      </a:r>
                      <a:r>
                        <a:rPr lang="es-ES" sz="1600" b="1" baseline="30000" dirty="0" smtClean="0">
                          <a:solidFill>
                            <a:srgbClr val="FFFFFF"/>
                          </a:solidFill>
                        </a:rPr>
                        <a:t>2</a:t>
                      </a:r>
                      <a:endParaRPr lang="es-ES" sz="1600" b="1" baseline="30000" dirty="0">
                        <a:solidFill>
                          <a:srgbClr val="FFFFFF"/>
                        </a:solidFill>
                      </a:endParaRPr>
                    </a:p>
                  </a:txBody>
                  <a:tcPr anchor="ctr">
                    <a:solidFill>
                      <a:srgbClr val="808DA0"/>
                    </a:solidFill>
                  </a:tcPr>
                </a:tc>
              </a:tr>
              <a:tr h="331611">
                <a:tc>
                  <a:txBody>
                    <a:bodyPr/>
                    <a:lstStyle/>
                    <a:p>
                      <a:r>
                        <a:rPr lang="es-ES" sz="1600" dirty="0" smtClean="0"/>
                        <a:t>D. Nacional</a:t>
                      </a:r>
                      <a:endParaRPr lang="es-ES" sz="1600" dirty="0"/>
                    </a:p>
                  </a:txBody>
                  <a:tcPr anchor="ctr"/>
                </a:tc>
                <a:tc>
                  <a:txBody>
                    <a:bodyPr/>
                    <a:lstStyle/>
                    <a:p>
                      <a:pPr algn="r">
                        <a:spcAft>
                          <a:spcPts val="0"/>
                        </a:spcAft>
                      </a:pPr>
                      <a:r>
                        <a:rPr lang="es-ES" sz="1600" dirty="0">
                          <a:effectLst/>
                          <a:latin typeface="Arial"/>
                          <a:ea typeface="Times New Roman"/>
                          <a:cs typeface="Arial"/>
                        </a:rPr>
                        <a:t>3,297</a:t>
                      </a:r>
                      <a:endParaRPr lang="es-ES_tradnl" sz="1600" dirty="0">
                        <a:effectLst/>
                        <a:latin typeface="Arial"/>
                        <a:ea typeface="Times New Roman"/>
                        <a:cs typeface="Arial"/>
                      </a:endParaRPr>
                    </a:p>
                  </a:txBody>
                  <a:tcPr marL="68580" marR="68580" marT="0" marB="0" anchor="ctr"/>
                </a:tc>
                <a:tc>
                  <a:txBody>
                    <a:bodyPr/>
                    <a:lstStyle/>
                    <a:p>
                      <a:pPr algn="r">
                        <a:spcAft>
                          <a:spcPts val="0"/>
                        </a:spcAft>
                      </a:pPr>
                      <a:r>
                        <a:rPr lang="es-ES" sz="1600" dirty="0">
                          <a:effectLst/>
                          <a:latin typeface="Arial"/>
                          <a:ea typeface="Times New Roman"/>
                          <a:cs typeface="Arial"/>
                        </a:rPr>
                        <a:t>544,755</a:t>
                      </a:r>
                      <a:endParaRPr lang="es-ES_tradnl" sz="1600" dirty="0">
                        <a:effectLst/>
                        <a:latin typeface="Arial"/>
                        <a:ea typeface="Times New Roman"/>
                        <a:cs typeface="Arial"/>
                      </a:endParaRPr>
                    </a:p>
                  </a:txBody>
                  <a:tcPr marL="68580" marR="68580" marT="0" marB="0" anchor="ctr"/>
                </a:tc>
                <a:tc>
                  <a:txBody>
                    <a:bodyPr/>
                    <a:lstStyle/>
                    <a:p>
                      <a:pPr algn="r">
                        <a:spcAft>
                          <a:spcPts val="0"/>
                        </a:spcAft>
                      </a:pPr>
                      <a:r>
                        <a:rPr lang="es-ES" sz="1600" dirty="0">
                          <a:effectLst/>
                          <a:latin typeface="Arial"/>
                          <a:ea typeface="Times New Roman"/>
                          <a:cs typeface="Arial"/>
                        </a:rPr>
                        <a:t>2,605</a:t>
                      </a:r>
                      <a:endParaRPr lang="es-ES_tradnl" sz="1600" dirty="0">
                        <a:effectLst/>
                        <a:latin typeface="Arial"/>
                        <a:ea typeface="Times New Roman"/>
                        <a:cs typeface="Arial"/>
                      </a:endParaRPr>
                    </a:p>
                  </a:txBody>
                  <a:tcPr marL="68580" marR="68580" marT="0" marB="0" anchor="ctr"/>
                </a:tc>
                <a:tc>
                  <a:txBody>
                    <a:bodyPr/>
                    <a:lstStyle/>
                    <a:p>
                      <a:pPr algn="r">
                        <a:spcAft>
                          <a:spcPts val="0"/>
                        </a:spcAft>
                      </a:pPr>
                      <a:r>
                        <a:rPr lang="es-ES" sz="1600" dirty="0">
                          <a:effectLst/>
                          <a:latin typeface="Arial"/>
                          <a:ea typeface="Times New Roman"/>
                          <a:cs typeface="Arial"/>
                        </a:rPr>
                        <a:t>387,807</a:t>
                      </a:r>
                      <a:endParaRPr lang="es-ES_tradnl" sz="1600" dirty="0">
                        <a:effectLst/>
                        <a:latin typeface="Arial"/>
                        <a:ea typeface="Times New Roman"/>
                        <a:cs typeface="Arial"/>
                      </a:endParaRPr>
                    </a:p>
                  </a:txBody>
                  <a:tcPr marL="68580" marR="68580" marT="0" marB="0" anchor="ctr"/>
                </a:tc>
              </a:tr>
              <a:tr h="331611">
                <a:tc>
                  <a:txBody>
                    <a:bodyPr/>
                    <a:lstStyle/>
                    <a:p>
                      <a:r>
                        <a:rPr lang="es-ES" sz="1600" dirty="0" smtClean="0"/>
                        <a:t>SD Este</a:t>
                      </a:r>
                      <a:endParaRPr lang="es-ES" sz="1600" dirty="0"/>
                    </a:p>
                  </a:txBody>
                  <a:tcPr anchor="ctr"/>
                </a:tc>
                <a:tc>
                  <a:txBody>
                    <a:bodyPr/>
                    <a:lstStyle/>
                    <a:p>
                      <a:pPr algn="r">
                        <a:spcAft>
                          <a:spcPts val="0"/>
                        </a:spcAft>
                      </a:pPr>
                      <a:r>
                        <a:rPr lang="es-ES" sz="1600" dirty="0">
                          <a:effectLst/>
                          <a:latin typeface="Arial"/>
                          <a:ea typeface="Times New Roman"/>
                          <a:cs typeface="Arial"/>
                        </a:rPr>
                        <a:t>3,964</a:t>
                      </a:r>
                      <a:endParaRPr lang="es-ES_tradnl" sz="1600" dirty="0">
                        <a:effectLst/>
                        <a:latin typeface="Arial"/>
                        <a:ea typeface="Times New Roman"/>
                        <a:cs typeface="Arial"/>
                      </a:endParaRPr>
                    </a:p>
                  </a:txBody>
                  <a:tcPr marL="68580" marR="68580" marT="0" marB="0" anchor="ctr"/>
                </a:tc>
                <a:tc>
                  <a:txBody>
                    <a:bodyPr/>
                    <a:lstStyle/>
                    <a:p>
                      <a:pPr algn="r">
                        <a:spcAft>
                          <a:spcPts val="0"/>
                        </a:spcAft>
                      </a:pPr>
                      <a:r>
                        <a:rPr lang="es-ES" sz="1600" dirty="0">
                          <a:effectLst/>
                          <a:latin typeface="Arial"/>
                          <a:ea typeface="Times New Roman"/>
                          <a:cs typeface="Arial"/>
                        </a:rPr>
                        <a:t>327,420</a:t>
                      </a:r>
                      <a:endParaRPr lang="es-ES_tradnl" sz="1600" dirty="0">
                        <a:effectLst/>
                        <a:latin typeface="Arial"/>
                        <a:ea typeface="Times New Roman"/>
                        <a:cs typeface="Arial"/>
                      </a:endParaRPr>
                    </a:p>
                  </a:txBody>
                  <a:tcPr marL="68580" marR="68580" marT="0" marB="0" anchor="ctr"/>
                </a:tc>
                <a:tc>
                  <a:txBody>
                    <a:bodyPr/>
                    <a:lstStyle/>
                    <a:p>
                      <a:pPr algn="r">
                        <a:spcAft>
                          <a:spcPts val="0"/>
                        </a:spcAft>
                      </a:pPr>
                      <a:r>
                        <a:rPr lang="es-ES" sz="1600" dirty="0">
                          <a:effectLst/>
                          <a:latin typeface="Arial"/>
                          <a:ea typeface="Times New Roman"/>
                          <a:cs typeface="Arial"/>
                        </a:rPr>
                        <a:t>2,971</a:t>
                      </a:r>
                      <a:endParaRPr lang="es-ES_tradnl" sz="1600" dirty="0">
                        <a:effectLst/>
                        <a:latin typeface="Arial"/>
                        <a:ea typeface="Times New Roman"/>
                        <a:cs typeface="Arial"/>
                      </a:endParaRPr>
                    </a:p>
                  </a:txBody>
                  <a:tcPr marL="68580" marR="68580" marT="0" marB="0" anchor="ctr"/>
                </a:tc>
                <a:tc>
                  <a:txBody>
                    <a:bodyPr/>
                    <a:lstStyle/>
                    <a:p>
                      <a:pPr algn="r">
                        <a:spcAft>
                          <a:spcPts val="0"/>
                        </a:spcAft>
                      </a:pPr>
                      <a:r>
                        <a:rPr lang="es-ES" sz="1600" dirty="0">
                          <a:effectLst/>
                          <a:latin typeface="Arial"/>
                          <a:ea typeface="Times New Roman"/>
                          <a:cs typeface="Arial"/>
                        </a:rPr>
                        <a:t>243,452</a:t>
                      </a:r>
                      <a:endParaRPr lang="es-ES_tradnl" sz="1600" dirty="0">
                        <a:effectLst/>
                        <a:latin typeface="Arial"/>
                        <a:ea typeface="Times New Roman"/>
                        <a:cs typeface="Arial"/>
                      </a:endParaRPr>
                    </a:p>
                  </a:txBody>
                  <a:tcPr marL="68580" marR="68580" marT="0" marB="0" anchor="ctr"/>
                </a:tc>
              </a:tr>
              <a:tr h="331611">
                <a:tc>
                  <a:txBody>
                    <a:bodyPr/>
                    <a:lstStyle/>
                    <a:p>
                      <a:r>
                        <a:rPr lang="es-ES" sz="1600" dirty="0" smtClean="0"/>
                        <a:t>SD Norte</a:t>
                      </a:r>
                      <a:endParaRPr lang="es-ES" sz="1600" dirty="0"/>
                    </a:p>
                  </a:txBody>
                  <a:tcPr anchor="ctr"/>
                </a:tc>
                <a:tc>
                  <a:txBody>
                    <a:bodyPr/>
                    <a:lstStyle/>
                    <a:p>
                      <a:pPr algn="r">
                        <a:spcAft>
                          <a:spcPts val="0"/>
                        </a:spcAft>
                      </a:pPr>
                      <a:r>
                        <a:rPr lang="es-ES" sz="1600" dirty="0">
                          <a:effectLst/>
                          <a:latin typeface="Arial"/>
                          <a:ea typeface="Times New Roman"/>
                          <a:cs typeface="Arial"/>
                        </a:rPr>
                        <a:t>496</a:t>
                      </a:r>
                      <a:endParaRPr lang="es-ES_tradnl" sz="1600" dirty="0">
                        <a:effectLst/>
                        <a:latin typeface="Arial"/>
                        <a:ea typeface="Times New Roman"/>
                        <a:cs typeface="Arial"/>
                      </a:endParaRPr>
                    </a:p>
                  </a:txBody>
                  <a:tcPr marL="68580" marR="68580" marT="0" marB="0" anchor="ctr"/>
                </a:tc>
                <a:tc>
                  <a:txBody>
                    <a:bodyPr/>
                    <a:lstStyle/>
                    <a:p>
                      <a:pPr algn="r">
                        <a:spcAft>
                          <a:spcPts val="0"/>
                        </a:spcAft>
                      </a:pPr>
                      <a:r>
                        <a:rPr lang="es-ES" sz="1600" dirty="0">
                          <a:effectLst/>
                          <a:latin typeface="Arial"/>
                          <a:ea typeface="Times New Roman"/>
                          <a:cs typeface="Arial"/>
                        </a:rPr>
                        <a:t>41,710</a:t>
                      </a:r>
                      <a:endParaRPr lang="es-ES_tradnl" sz="1600" dirty="0">
                        <a:effectLst/>
                        <a:latin typeface="Arial"/>
                        <a:ea typeface="Times New Roman"/>
                        <a:cs typeface="Arial"/>
                      </a:endParaRPr>
                    </a:p>
                  </a:txBody>
                  <a:tcPr marL="68580" marR="68580" marT="0" marB="0" anchor="ctr"/>
                </a:tc>
                <a:tc>
                  <a:txBody>
                    <a:bodyPr/>
                    <a:lstStyle/>
                    <a:p>
                      <a:pPr algn="r">
                        <a:spcAft>
                          <a:spcPts val="0"/>
                        </a:spcAft>
                      </a:pPr>
                      <a:r>
                        <a:rPr lang="es-ES" sz="1600">
                          <a:effectLst/>
                          <a:latin typeface="Arial"/>
                          <a:ea typeface="Times New Roman"/>
                          <a:cs typeface="Arial"/>
                        </a:rPr>
                        <a:t>302</a:t>
                      </a:r>
                      <a:endParaRPr lang="es-ES_tradnl" sz="1600">
                        <a:effectLst/>
                        <a:latin typeface="Arial"/>
                        <a:ea typeface="Times New Roman"/>
                        <a:cs typeface="Arial"/>
                      </a:endParaRPr>
                    </a:p>
                  </a:txBody>
                  <a:tcPr marL="68580" marR="68580" marT="0" marB="0" anchor="ctr"/>
                </a:tc>
                <a:tc>
                  <a:txBody>
                    <a:bodyPr/>
                    <a:lstStyle/>
                    <a:p>
                      <a:pPr algn="r">
                        <a:spcAft>
                          <a:spcPts val="0"/>
                        </a:spcAft>
                      </a:pPr>
                      <a:r>
                        <a:rPr lang="es-ES" sz="1600" dirty="0">
                          <a:effectLst/>
                          <a:latin typeface="Arial"/>
                          <a:ea typeface="Times New Roman"/>
                          <a:cs typeface="Arial"/>
                        </a:rPr>
                        <a:t>29,167</a:t>
                      </a:r>
                      <a:endParaRPr lang="es-ES_tradnl" sz="1600" dirty="0">
                        <a:effectLst/>
                        <a:latin typeface="Arial"/>
                        <a:ea typeface="Times New Roman"/>
                        <a:cs typeface="Arial"/>
                      </a:endParaRPr>
                    </a:p>
                  </a:txBody>
                  <a:tcPr marL="68580" marR="68580" marT="0" marB="0" anchor="ctr"/>
                </a:tc>
              </a:tr>
              <a:tr h="331611">
                <a:tc>
                  <a:txBody>
                    <a:bodyPr/>
                    <a:lstStyle/>
                    <a:p>
                      <a:r>
                        <a:rPr lang="es-ES" sz="1600" dirty="0" smtClean="0"/>
                        <a:t>Total</a:t>
                      </a:r>
                      <a:endParaRPr lang="es-ES" sz="1600" dirty="0"/>
                    </a:p>
                  </a:txBody>
                  <a:tcPr anchor="ctr"/>
                </a:tc>
                <a:tc>
                  <a:txBody>
                    <a:bodyPr/>
                    <a:lstStyle/>
                    <a:p>
                      <a:pPr algn="r">
                        <a:spcAft>
                          <a:spcPts val="0"/>
                        </a:spcAft>
                      </a:pPr>
                      <a:r>
                        <a:rPr lang="es-ES" sz="1600" b="1" dirty="0">
                          <a:effectLst/>
                          <a:latin typeface="Arial"/>
                          <a:ea typeface="Times New Roman"/>
                          <a:cs typeface="Arial"/>
                        </a:rPr>
                        <a:t>7,757</a:t>
                      </a:r>
                      <a:endParaRPr lang="es-ES_tradnl" sz="1600" dirty="0">
                        <a:effectLst/>
                        <a:latin typeface="Arial"/>
                        <a:ea typeface="Times New Roman"/>
                        <a:cs typeface="Arial"/>
                      </a:endParaRPr>
                    </a:p>
                  </a:txBody>
                  <a:tcPr marL="68580" marR="68580" marT="0" marB="0" anchor="ctr"/>
                </a:tc>
                <a:tc>
                  <a:txBody>
                    <a:bodyPr/>
                    <a:lstStyle/>
                    <a:p>
                      <a:pPr algn="r">
                        <a:spcAft>
                          <a:spcPts val="0"/>
                        </a:spcAft>
                      </a:pPr>
                      <a:r>
                        <a:rPr lang="es-ES" sz="1600" b="1" dirty="0">
                          <a:effectLst/>
                          <a:latin typeface="Arial"/>
                          <a:ea typeface="Times New Roman"/>
                          <a:cs typeface="Arial"/>
                        </a:rPr>
                        <a:t>913,885</a:t>
                      </a:r>
                      <a:endParaRPr lang="es-ES_tradnl" sz="1600" dirty="0">
                        <a:effectLst/>
                        <a:latin typeface="Arial"/>
                        <a:ea typeface="Times New Roman"/>
                        <a:cs typeface="Arial"/>
                      </a:endParaRPr>
                    </a:p>
                  </a:txBody>
                  <a:tcPr marL="68580" marR="68580" marT="0" marB="0" anchor="ctr"/>
                </a:tc>
                <a:tc>
                  <a:txBody>
                    <a:bodyPr/>
                    <a:lstStyle/>
                    <a:p>
                      <a:pPr algn="r">
                        <a:spcAft>
                          <a:spcPts val="0"/>
                        </a:spcAft>
                      </a:pPr>
                      <a:r>
                        <a:rPr lang="es-ES" sz="1600" b="1" dirty="0">
                          <a:effectLst/>
                          <a:latin typeface="Arial"/>
                          <a:ea typeface="Times New Roman"/>
                          <a:cs typeface="Arial"/>
                        </a:rPr>
                        <a:t>5,878</a:t>
                      </a:r>
                      <a:endParaRPr lang="es-ES_tradnl" sz="1600" dirty="0">
                        <a:effectLst/>
                        <a:latin typeface="Arial"/>
                        <a:ea typeface="Times New Roman"/>
                        <a:cs typeface="Arial"/>
                      </a:endParaRPr>
                    </a:p>
                  </a:txBody>
                  <a:tcPr marL="68580" marR="68580" marT="0" marB="0" anchor="ctr"/>
                </a:tc>
                <a:tc>
                  <a:txBody>
                    <a:bodyPr/>
                    <a:lstStyle/>
                    <a:p>
                      <a:pPr algn="r">
                        <a:spcAft>
                          <a:spcPts val="0"/>
                        </a:spcAft>
                      </a:pPr>
                      <a:r>
                        <a:rPr lang="es-ES" sz="1600" b="1" dirty="0">
                          <a:effectLst/>
                          <a:latin typeface="Arial"/>
                          <a:ea typeface="Times New Roman"/>
                          <a:cs typeface="Arial"/>
                        </a:rPr>
                        <a:t>660,426</a:t>
                      </a:r>
                      <a:endParaRPr lang="es-ES_tradnl" sz="1600" dirty="0">
                        <a:effectLst/>
                        <a:latin typeface="Arial"/>
                        <a:ea typeface="Times New Roman"/>
                        <a:cs typeface="Arial"/>
                      </a:endParaRPr>
                    </a:p>
                  </a:txBody>
                  <a:tcPr marL="68580" marR="68580" marT="0" marB="0" anchor="ctr"/>
                </a:tc>
              </a:tr>
            </a:tbl>
          </a:graphicData>
        </a:graphic>
      </p:graphicFrame>
      <p:sp>
        <p:nvSpPr>
          <p:cNvPr id="6" name="CuadroTexto 5"/>
          <p:cNvSpPr txBox="1"/>
          <p:nvPr/>
        </p:nvSpPr>
        <p:spPr>
          <a:xfrm>
            <a:off x="457200" y="4544911"/>
            <a:ext cx="1913465" cy="2031325"/>
          </a:xfrm>
          <a:prstGeom prst="rect">
            <a:avLst/>
          </a:prstGeom>
          <a:noFill/>
        </p:spPr>
        <p:txBody>
          <a:bodyPr wrap="square" rtlCol="0">
            <a:spAutoFit/>
          </a:bodyPr>
          <a:lstStyle/>
          <a:p>
            <a:pPr algn="ctr"/>
            <a:r>
              <a:rPr lang="es-ES_tradnl" sz="1400" i="1" dirty="0"/>
              <a:t>En términos de participación porcentual, el Distrito Nacional registra una ganancia relativa en su aporte a la oferta total respecto de las otras zonas urbanas consideradas.</a:t>
            </a:r>
            <a:r>
              <a:rPr lang="es-ES_tradnl" sz="1400" i="1" dirty="0" smtClean="0">
                <a:effectLst/>
              </a:rPr>
              <a:t> </a:t>
            </a:r>
            <a:endParaRPr lang="es-ES" sz="1400" i="1" dirty="0"/>
          </a:p>
        </p:txBody>
      </p:sp>
      <p:pic>
        <p:nvPicPr>
          <p:cNvPr id="3" name="Imagen 2"/>
          <p:cNvPicPr>
            <a:picLocks noChangeAspect="1"/>
          </p:cNvPicPr>
          <p:nvPr/>
        </p:nvPicPr>
        <p:blipFill>
          <a:blip r:embed="rId2"/>
          <a:stretch>
            <a:fillRect/>
          </a:stretch>
        </p:blipFill>
        <p:spPr>
          <a:xfrm>
            <a:off x="2535767" y="4404536"/>
            <a:ext cx="6151033" cy="2274018"/>
          </a:xfrm>
          <a:prstGeom prst="rect">
            <a:avLst/>
          </a:prstGeom>
        </p:spPr>
      </p:pic>
    </p:spTree>
    <p:extLst>
      <p:ext uri="{BB962C8B-B14F-4D97-AF65-F5344CB8AC3E}">
        <p14:creationId xmlns:p14="http://schemas.microsoft.com/office/powerpoint/2010/main" xmlns="" val="1289816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14867"/>
            <a:ext cx="8229600" cy="838200"/>
          </a:xfrm>
        </p:spPr>
        <p:txBody>
          <a:bodyPr>
            <a:normAutofit fontScale="90000"/>
          </a:bodyPr>
          <a:lstStyle/>
          <a:p>
            <a:r>
              <a:rPr lang="es-ES" sz="3100" b="1" dirty="0" smtClean="0"/>
              <a:t>OFERTA DE VIVIENDA SEGÚN PRECIO </a:t>
            </a:r>
            <a:br>
              <a:rPr lang="es-ES" sz="3100" b="1" dirty="0" smtClean="0"/>
            </a:br>
            <a:r>
              <a:rPr lang="es-ES" sz="2700" b="1" dirty="0" smtClean="0"/>
              <a:t>Octubre de 2016 – Abril de 2017</a:t>
            </a:r>
            <a:endParaRPr lang="es-ES" sz="27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xmlns="" val="330489165"/>
              </p:ext>
            </p:extLst>
          </p:nvPr>
        </p:nvGraphicFramePr>
        <p:xfrm>
          <a:off x="931333" y="1490134"/>
          <a:ext cx="6959600" cy="5090160"/>
        </p:xfrm>
        <a:graphic>
          <a:graphicData uri="http://schemas.openxmlformats.org/drawingml/2006/table">
            <a:tbl>
              <a:tblPr firstRow="1" bandRow="1">
                <a:tableStyleId>{5C22544A-7EE6-4342-B048-85BDC9FD1C3A}</a:tableStyleId>
              </a:tblPr>
              <a:tblGrid>
                <a:gridCol w="2548989"/>
                <a:gridCol w="1274495"/>
                <a:gridCol w="1074012"/>
                <a:gridCol w="1031052"/>
                <a:gridCol w="1031052"/>
              </a:tblGrid>
              <a:tr h="278335">
                <a:tc rowSpan="2">
                  <a:txBody>
                    <a:bodyPr/>
                    <a:lstStyle/>
                    <a:p>
                      <a:pPr algn="ctr"/>
                      <a:r>
                        <a:rPr lang="es-ES" sz="1400" b="1" dirty="0" smtClean="0">
                          <a:solidFill>
                            <a:schemeClr val="bg1"/>
                          </a:solidFill>
                          <a:latin typeface="Calibri"/>
                          <a:cs typeface="Calibri"/>
                        </a:rPr>
                        <a:t>Precio</a:t>
                      </a:r>
                      <a:r>
                        <a:rPr lang="es-ES" sz="1400" b="1" baseline="0" dirty="0" smtClean="0">
                          <a:solidFill>
                            <a:schemeClr val="bg1"/>
                          </a:solidFill>
                          <a:latin typeface="Calibri"/>
                          <a:cs typeface="Calibri"/>
                        </a:rPr>
                        <a:t> (RD$)</a:t>
                      </a:r>
                      <a:endParaRPr lang="es-ES" sz="1400" b="1" dirty="0">
                        <a:solidFill>
                          <a:schemeClr val="bg1"/>
                        </a:solidFill>
                        <a:latin typeface="Calibri"/>
                        <a:cs typeface="Calibri"/>
                      </a:endParaRPr>
                    </a:p>
                  </a:txBody>
                  <a:tcPr anchor="ctr">
                    <a:solidFill>
                      <a:srgbClr val="808DA0"/>
                    </a:solidFill>
                  </a:tcPr>
                </a:tc>
                <a:tc gridSpan="2">
                  <a:txBody>
                    <a:bodyPr/>
                    <a:lstStyle/>
                    <a:p>
                      <a:pPr algn="ctr"/>
                      <a:r>
                        <a:rPr lang="es-ES" sz="1400" b="1" dirty="0" smtClean="0">
                          <a:solidFill>
                            <a:schemeClr val="bg1"/>
                          </a:solidFill>
                          <a:latin typeface="Calibri"/>
                          <a:cs typeface="Calibri"/>
                        </a:rPr>
                        <a:t>Octubre de 2016</a:t>
                      </a:r>
                      <a:endParaRPr lang="es-ES" sz="1400" b="1" dirty="0">
                        <a:solidFill>
                          <a:schemeClr val="bg1"/>
                        </a:solidFill>
                        <a:latin typeface="Calibri"/>
                        <a:cs typeface="Calibri"/>
                      </a:endParaRPr>
                    </a:p>
                  </a:txBody>
                  <a:tcPr anchor="ctr">
                    <a:solidFill>
                      <a:srgbClr val="AD8F67"/>
                    </a:solidFill>
                  </a:tcPr>
                </a:tc>
                <a:tc hMerge="1">
                  <a:txBody>
                    <a:bodyPr/>
                    <a:lstStyle/>
                    <a:p>
                      <a:endParaRPr lang="es-ES" sz="1400" dirty="0">
                        <a:latin typeface="Calibri"/>
                        <a:cs typeface="Calibri"/>
                      </a:endParaRPr>
                    </a:p>
                  </a:txBody>
                  <a:tcPr/>
                </a:tc>
                <a:tc gridSpan="2">
                  <a:txBody>
                    <a:bodyPr/>
                    <a:lstStyle/>
                    <a:p>
                      <a:pPr algn="ctr"/>
                      <a:r>
                        <a:rPr lang="es-ES" sz="1400" b="1" dirty="0" smtClean="0">
                          <a:solidFill>
                            <a:schemeClr val="bg1"/>
                          </a:solidFill>
                          <a:latin typeface="Calibri"/>
                          <a:cs typeface="Calibri"/>
                        </a:rPr>
                        <a:t>Abril de 2017</a:t>
                      </a:r>
                      <a:endParaRPr lang="es-ES" sz="1400" b="1" dirty="0">
                        <a:solidFill>
                          <a:schemeClr val="bg1"/>
                        </a:solidFill>
                        <a:latin typeface="Calibri"/>
                        <a:cs typeface="Calibri"/>
                      </a:endParaRPr>
                    </a:p>
                  </a:txBody>
                  <a:tcPr anchor="ctr"/>
                </a:tc>
                <a:tc hMerge="1">
                  <a:txBody>
                    <a:bodyPr/>
                    <a:lstStyle/>
                    <a:p>
                      <a:endParaRPr lang="es-ES" sz="1400" dirty="0">
                        <a:latin typeface="Calibri"/>
                        <a:cs typeface="Calibri"/>
                      </a:endParaRPr>
                    </a:p>
                  </a:txBody>
                  <a:tcPr/>
                </a:tc>
              </a:tr>
              <a:tr h="278335">
                <a:tc vMerge="1">
                  <a:txBody>
                    <a:bodyPr/>
                    <a:lstStyle/>
                    <a:p>
                      <a:endParaRPr lang="es-ES" sz="1400" dirty="0">
                        <a:latin typeface="Calibri"/>
                        <a:cs typeface="Calibri"/>
                      </a:endParaRPr>
                    </a:p>
                  </a:txBody>
                  <a:tcPr/>
                </a:tc>
                <a:tc>
                  <a:txBody>
                    <a:bodyPr/>
                    <a:lstStyle/>
                    <a:p>
                      <a:pPr algn="ctr"/>
                      <a:r>
                        <a:rPr lang="es-ES" sz="1400" b="1" dirty="0" smtClean="0">
                          <a:solidFill>
                            <a:schemeClr val="bg1"/>
                          </a:solidFill>
                          <a:latin typeface="Calibri"/>
                          <a:cs typeface="Calibri"/>
                        </a:rPr>
                        <a:t>Unidades</a:t>
                      </a:r>
                      <a:endParaRPr lang="es-ES" sz="1400" b="1" dirty="0">
                        <a:solidFill>
                          <a:schemeClr val="bg1"/>
                        </a:solidFill>
                        <a:latin typeface="Calibri"/>
                        <a:cs typeface="Calibri"/>
                      </a:endParaRPr>
                    </a:p>
                  </a:txBody>
                  <a:tcPr anchor="ctr">
                    <a:solidFill>
                      <a:srgbClr val="808DA0"/>
                    </a:solidFill>
                  </a:tcPr>
                </a:tc>
                <a:tc>
                  <a:txBody>
                    <a:bodyPr/>
                    <a:lstStyle/>
                    <a:p>
                      <a:pPr algn="ctr"/>
                      <a:r>
                        <a:rPr lang="es-ES" sz="1400" b="1" dirty="0" smtClean="0">
                          <a:solidFill>
                            <a:schemeClr val="bg1"/>
                          </a:solidFill>
                          <a:latin typeface="Calibri"/>
                          <a:cs typeface="Calibri"/>
                        </a:rPr>
                        <a:t>m</a:t>
                      </a:r>
                      <a:r>
                        <a:rPr lang="es-ES" sz="1400" b="1" baseline="30000" dirty="0" smtClean="0">
                          <a:solidFill>
                            <a:schemeClr val="bg1"/>
                          </a:solidFill>
                          <a:latin typeface="Calibri"/>
                          <a:cs typeface="Calibri"/>
                        </a:rPr>
                        <a:t>2</a:t>
                      </a:r>
                      <a:endParaRPr lang="es-ES" sz="1400" b="1" baseline="30000" dirty="0">
                        <a:solidFill>
                          <a:schemeClr val="bg1"/>
                        </a:solidFill>
                        <a:latin typeface="Calibri"/>
                        <a:cs typeface="Calibri"/>
                      </a:endParaRPr>
                    </a:p>
                  </a:txBody>
                  <a:tcPr anchor="ctr">
                    <a:solidFill>
                      <a:srgbClr val="808DA0"/>
                    </a:solidFill>
                  </a:tcPr>
                </a:tc>
                <a:tc>
                  <a:txBody>
                    <a:bodyPr/>
                    <a:lstStyle/>
                    <a:p>
                      <a:pPr algn="ctr"/>
                      <a:r>
                        <a:rPr lang="es-ES" sz="1400" b="1" dirty="0" smtClean="0">
                          <a:solidFill>
                            <a:schemeClr val="bg1"/>
                          </a:solidFill>
                          <a:latin typeface="Calibri"/>
                          <a:cs typeface="Calibri"/>
                        </a:rPr>
                        <a:t>Unidades</a:t>
                      </a:r>
                      <a:endParaRPr lang="es-ES" sz="1400" b="1" dirty="0">
                        <a:solidFill>
                          <a:schemeClr val="bg1"/>
                        </a:solidFill>
                        <a:latin typeface="Calibri"/>
                        <a:cs typeface="Calibri"/>
                      </a:endParaRPr>
                    </a:p>
                  </a:txBody>
                  <a:tcPr anchor="ctr">
                    <a:solidFill>
                      <a:srgbClr val="808DA0"/>
                    </a:solidFill>
                  </a:tcPr>
                </a:tc>
                <a:tc>
                  <a:txBody>
                    <a:bodyPr/>
                    <a:lstStyle/>
                    <a:p>
                      <a:pPr algn="ctr"/>
                      <a:r>
                        <a:rPr lang="es-ES" sz="1400" b="1" dirty="0" smtClean="0">
                          <a:solidFill>
                            <a:schemeClr val="bg1"/>
                          </a:solidFill>
                          <a:latin typeface="Calibri"/>
                          <a:cs typeface="Calibri"/>
                        </a:rPr>
                        <a:t>m</a:t>
                      </a:r>
                      <a:r>
                        <a:rPr lang="es-ES" sz="1400" b="1" baseline="30000" dirty="0" smtClean="0">
                          <a:solidFill>
                            <a:schemeClr val="bg1"/>
                          </a:solidFill>
                          <a:latin typeface="Calibri"/>
                          <a:cs typeface="Calibri"/>
                        </a:rPr>
                        <a:t>2</a:t>
                      </a:r>
                      <a:endParaRPr lang="es-ES" sz="1400" b="1" baseline="30000" dirty="0">
                        <a:solidFill>
                          <a:schemeClr val="bg1"/>
                        </a:solidFill>
                        <a:latin typeface="Calibri"/>
                        <a:cs typeface="Calibri"/>
                      </a:endParaRPr>
                    </a:p>
                  </a:txBody>
                  <a:tcPr anchor="ctr">
                    <a:solidFill>
                      <a:srgbClr val="808DA0"/>
                    </a:solidFill>
                  </a:tcPr>
                </a:tc>
              </a:tr>
              <a:tr h="194835">
                <a:tc>
                  <a:txBody>
                    <a:bodyPr/>
                    <a:lstStyle/>
                    <a:p>
                      <a:pPr algn="just">
                        <a:spcAft>
                          <a:spcPts val="0"/>
                        </a:spcAft>
                      </a:pPr>
                      <a:r>
                        <a:rPr lang="es-ES_tradnl" sz="1400" dirty="0">
                          <a:effectLst/>
                          <a:latin typeface="Calibri"/>
                          <a:ea typeface="Times New Roman"/>
                          <a:cs typeface="Calibri"/>
                        </a:rPr>
                        <a:t>500,001 a 1,000,000</a:t>
                      </a:r>
                    </a:p>
                  </a:txBody>
                  <a:tcPr marL="68580" marR="68580" marT="0" marB="0" anchor="b"/>
                </a:tc>
                <a:tc>
                  <a:txBody>
                    <a:bodyPr/>
                    <a:lstStyle/>
                    <a:p>
                      <a:pPr algn="r">
                        <a:spcAft>
                          <a:spcPts val="0"/>
                        </a:spcAft>
                      </a:pPr>
                      <a:r>
                        <a:rPr lang="es-ES_tradnl" sz="1400" dirty="0">
                          <a:effectLst/>
                          <a:latin typeface="Calibri"/>
                          <a:ea typeface="Times New Roman"/>
                          <a:cs typeface="Calibri"/>
                        </a:rPr>
                        <a:t>28</a:t>
                      </a:r>
                      <a:endParaRPr lang="es-ES_tradnl" sz="1400" dirty="0">
                        <a:effectLst/>
                        <a:latin typeface="Calibri"/>
                        <a:ea typeface="ＭＳ 明朝"/>
                        <a:cs typeface="Calibri"/>
                      </a:endParaRPr>
                    </a:p>
                  </a:txBody>
                  <a:tcPr marL="68580" marR="68580" marT="0" marB="0" anchor="b"/>
                </a:tc>
                <a:tc>
                  <a:txBody>
                    <a:bodyPr/>
                    <a:lstStyle/>
                    <a:p>
                      <a:pPr algn="r">
                        <a:spcAft>
                          <a:spcPts val="0"/>
                        </a:spcAft>
                      </a:pPr>
                      <a:r>
                        <a:rPr lang="es-ES_tradnl" sz="1400" dirty="0">
                          <a:effectLst/>
                          <a:latin typeface="Calibri"/>
                          <a:ea typeface="Times New Roman"/>
                          <a:cs typeface="Calibri"/>
                        </a:rPr>
                        <a:t>1,456</a:t>
                      </a:r>
                      <a:endParaRPr lang="es-ES_tradnl" sz="1400" dirty="0">
                        <a:effectLst/>
                        <a:latin typeface="Calibri"/>
                        <a:ea typeface="ＭＳ 明朝"/>
                        <a:cs typeface="Calibri"/>
                      </a:endParaRPr>
                    </a:p>
                  </a:txBody>
                  <a:tcPr marL="68580" marR="68580" marT="0" marB="0" anchor="b"/>
                </a:tc>
                <a:tc>
                  <a:txBody>
                    <a:bodyPr/>
                    <a:lstStyle/>
                    <a:p>
                      <a:pPr algn="r">
                        <a:spcAft>
                          <a:spcPts val="0"/>
                        </a:spcAft>
                      </a:pPr>
                      <a:r>
                        <a:rPr lang="es-ES_tradnl" sz="1400" dirty="0">
                          <a:effectLst/>
                          <a:latin typeface="Calibri"/>
                          <a:ea typeface="Times New Roman"/>
                          <a:cs typeface="Calibri"/>
                        </a:rPr>
                        <a:t>--</a:t>
                      </a:r>
                      <a:endParaRPr lang="es-ES_tradnl" sz="1400" dirty="0">
                        <a:effectLst/>
                        <a:latin typeface="Calibri"/>
                        <a:ea typeface="ＭＳ 明朝"/>
                        <a:cs typeface="Calibri"/>
                      </a:endParaRPr>
                    </a:p>
                  </a:txBody>
                  <a:tcPr marL="68580" marR="68580" marT="0" marB="0" anchor="b"/>
                </a:tc>
                <a:tc>
                  <a:txBody>
                    <a:bodyPr/>
                    <a:lstStyle/>
                    <a:p>
                      <a:pPr algn="r">
                        <a:spcAft>
                          <a:spcPts val="0"/>
                        </a:spcAft>
                      </a:pPr>
                      <a:r>
                        <a:rPr lang="es-ES_tradnl" sz="1400" dirty="0">
                          <a:effectLst/>
                          <a:latin typeface="Calibri"/>
                          <a:ea typeface="Times New Roman"/>
                          <a:cs typeface="Calibri"/>
                        </a:rPr>
                        <a:t>--</a:t>
                      </a:r>
                      <a:endParaRPr lang="es-ES_tradnl" sz="1400" dirty="0">
                        <a:effectLst/>
                        <a:latin typeface="Calibri"/>
                        <a:ea typeface="ＭＳ 明朝"/>
                        <a:cs typeface="Calibri"/>
                      </a:endParaRPr>
                    </a:p>
                  </a:txBody>
                  <a:tcPr marL="68580" marR="68580" marT="0" marB="0" anchor="b"/>
                </a:tc>
              </a:tr>
              <a:tr h="194835">
                <a:tc>
                  <a:txBody>
                    <a:bodyPr/>
                    <a:lstStyle/>
                    <a:p>
                      <a:pPr algn="just">
                        <a:spcAft>
                          <a:spcPts val="0"/>
                        </a:spcAft>
                      </a:pPr>
                      <a:r>
                        <a:rPr lang="es-ES_tradnl" sz="1400">
                          <a:effectLst/>
                          <a:latin typeface="Calibri"/>
                          <a:ea typeface="Times New Roman"/>
                          <a:cs typeface="Calibri"/>
                        </a:rPr>
                        <a:t>1,000,001 a 1,500,000</a:t>
                      </a:r>
                    </a:p>
                  </a:txBody>
                  <a:tcPr marL="68580" marR="68580" marT="0" marB="0" anchor="b"/>
                </a:tc>
                <a:tc>
                  <a:txBody>
                    <a:bodyPr/>
                    <a:lstStyle/>
                    <a:p>
                      <a:pPr algn="r">
                        <a:spcAft>
                          <a:spcPts val="0"/>
                        </a:spcAft>
                      </a:pPr>
                      <a:r>
                        <a:rPr lang="es-ES_tradnl" sz="1400">
                          <a:effectLst/>
                          <a:latin typeface="Calibri"/>
                          <a:ea typeface="Times New Roman"/>
                          <a:cs typeface="Calibri"/>
                        </a:rPr>
                        <a:t>659</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41,167</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dirty="0">
                          <a:solidFill>
                            <a:srgbClr val="800000"/>
                          </a:solidFill>
                          <a:effectLst/>
                          <a:latin typeface="Calibri"/>
                          <a:ea typeface="Times New Roman"/>
                          <a:cs typeface="Calibri"/>
                        </a:rPr>
                        <a:t>326</a:t>
                      </a:r>
                      <a:endParaRPr lang="es-ES_tradnl" sz="1400" dirty="0">
                        <a:solidFill>
                          <a:srgbClr val="800000"/>
                        </a:solidFill>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18,412</a:t>
                      </a:r>
                      <a:endParaRPr lang="es-ES_tradnl" sz="1400">
                        <a:effectLst/>
                        <a:latin typeface="Calibri"/>
                        <a:ea typeface="ＭＳ 明朝"/>
                        <a:cs typeface="Calibri"/>
                      </a:endParaRPr>
                    </a:p>
                  </a:txBody>
                  <a:tcPr marL="68580" marR="68580" marT="0" marB="0" anchor="b"/>
                </a:tc>
              </a:tr>
              <a:tr h="194835">
                <a:tc>
                  <a:txBody>
                    <a:bodyPr/>
                    <a:lstStyle/>
                    <a:p>
                      <a:pPr algn="just">
                        <a:spcAft>
                          <a:spcPts val="0"/>
                        </a:spcAft>
                      </a:pPr>
                      <a:r>
                        <a:rPr lang="es-ES_tradnl" sz="1400">
                          <a:effectLst/>
                          <a:latin typeface="Calibri"/>
                          <a:ea typeface="Times New Roman"/>
                          <a:cs typeface="Calibri"/>
                        </a:rPr>
                        <a:t>1,500,001 a 2,000,000</a:t>
                      </a:r>
                    </a:p>
                  </a:txBody>
                  <a:tcPr marL="68580" marR="68580" marT="0" marB="0" anchor="b"/>
                </a:tc>
                <a:tc>
                  <a:txBody>
                    <a:bodyPr/>
                    <a:lstStyle/>
                    <a:p>
                      <a:pPr algn="r">
                        <a:spcAft>
                          <a:spcPts val="0"/>
                        </a:spcAft>
                      </a:pPr>
                      <a:r>
                        <a:rPr lang="es-ES_tradnl" sz="1400">
                          <a:effectLst/>
                          <a:latin typeface="Calibri"/>
                          <a:ea typeface="Times New Roman"/>
                          <a:cs typeface="Calibri"/>
                        </a:rPr>
                        <a:t>2,668</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207,415</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dirty="0">
                          <a:solidFill>
                            <a:srgbClr val="800000"/>
                          </a:solidFill>
                          <a:effectLst/>
                          <a:latin typeface="Calibri"/>
                          <a:ea typeface="Times New Roman"/>
                          <a:cs typeface="Calibri"/>
                        </a:rPr>
                        <a:t>1,897</a:t>
                      </a:r>
                      <a:endParaRPr lang="es-ES_tradnl" sz="1400" dirty="0">
                        <a:solidFill>
                          <a:srgbClr val="800000"/>
                        </a:solidFill>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148,189</a:t>
                      </a:r>
                      <a:endParaRPr lang="es-ES_tradnl" sz="1400">
                        <a:effectLst/>
                        <a:latin typeface="Calibri"/>
                        <a:ea typeface="ＭＳ 明朝"/>
                        <a:cs typeface="Calibri"/>
                      </a:endParaRPr>
                    </a:p>
                  </a:txBody>
                  <a:tcPr marL="68580" marR="68580" marT="0" marB="0" anchor="b"/>
                </a:tc>
              </a:tr>
              <a:tr h="194835">
                <a:tc>
                  <a:txBody>
                    <a:bodyPr/>
                    <a:lstStyle/>
                    <a:p>
                      <a:pPr algn="just">
                        <a:spcAft>
                          <a:spcPts val="0"/>
                        </a:spcAft>
                      </a:pPr>
                      <a:r>
                        <a:rPr lang="es-ES_tradnl" sz="1400">
                          <a:effectLst/>
                          <a:latin typeface="Calibri"/>
                          <a:ea typeface="Times New Roman"/>
                          <a:cs typeface="Calibri"/>
                        </a:rPr>
                        <a:t>2,000,001 a 3,000,000</a:t>
                      </a:r>
                    </a:p>
                  </a:txBody>
                  <a:tcPr marL="68580" marR="68580" marT="0" marB="0" anchor="b"/>
                </a:tc>
                <a:tc>
                  <a:txBody>
                    <a:bodyPr/>
                    <a:lstStyle/>
                    <a:p>
                      <a:pPr algn="r">
                        <a:spcAft>
                          <a:spcPts val="0"/>
                        </a:spcAft>
                      </a:pPr>
                      <a:r>
                        <a:rPr lang="es-ES_tradnl" sz="1400">
                          <a:effectLst/>
                          <a:latin typeface="Calibri"/>
                          <a:ea typeface="Times New Roman"/>
                          <a:cs typeface="Calibri"/>
                        </a:rPr>
                        <a:t>1,024</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89,991</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dirty="0">
                          <a:solidFill>
                            <a:srgbClr val="800000"/>
                          </a:solidFill>
                          <a:effectLst/>
                          <a:latin typeface="Calibri"/>
                          <a:ea typeface="Times New Roman"/>
                          <a:cs typeface="Calibri"/>
                        </a:rPr>
                        <a:t>833</a:t>
                      </a:r>
                      <a:endParaRPr lang="es-ES_tradnl" sz="1400" dirty="0">
                        <a:solidFill>
                          <a:srgbClr val="800000"/>
                        </a:solidFill>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72,898</a:t>
                      </a:r>
                      <a:endParaRPr lang="es-ES_tradnl" sz="1400">
                        <a:effectLst/>
                        <a:latin typeface="Calibri"/>
                        <a:ea typeface="ＭＳ 明朝"/>
                        <a:cs typeface="Calibri"/>
                      </a:endParaRPr>
                    </a:p>
                  </a:txBody>
                  <a:tcPr marL="68580" marR="68580" marT="0" marB="0" anchor="b"/>
                </a:tc>
              </a:tr>
              <a:tr h="194835">
                <a:tc>
                  <a:txBody>
                    <a:bodyPr/>
                    <a:lstStyle/>
                    <a:p>
                      <a:pPr algn="just">
                        <a:spcAft>
                          <a:spcPts val="0"/>
                        </a:spcAft>
                      </a:pPr>
                      <a:r>
                        <a:rPr lang="es-ES_tradnl" sz="1400">
                          <a:effectLst/>
                          <a:latin typeface="Calibri"/>
                          <a:ea typeface="Times New Roman"/>
                          <a:cs typeface="Calibri"/>
                        </a:rPr>
                        <a:t>3,000,001 a 4,000,000</a:t>
                      </a:r>
                    </a:p>
                  </a:txBody>
                  <a:tcPr marL="68580" marR="68580" marT="0" marB="0" anchor="b"/>
                </a:tc>
                <a:tc>
                  <a:txBody>
                    <a:bodyPr/>
                    <a:lstStyle/>
                    <a:p>
                      <a:pPr algn="r">
                        <a:spcAft>
                          <a:spcPts val="0"/>
                        </a:spcAft>
                      </a:pPr>
                      <a:r>
                        <a:rPr lang="es-ES_tradnl" sz="1400">
                          <a:effectLst/>
                          <a:latin typeface="Calibri"/>
                          <a:ea typeface="Times New Roman"/>
                          <a:cs typeface="Calibri"/>
                        </a:rPr>
                        <a:t>388</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39,206</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208</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21,072</a:t>
                      </a:r>
                      <a:endParaRPr lang="es-ES_tradnl" sz="1400">
                        <a:effectLst/>
                        <a:latin typeface="Calibri"/>
                        <a:ea typeface="ＭＳ 明朝"/>
                        <a:cs typeface="Calibri"/>
                      </a:endParaRPr>
                    </a:p>
                  </a:txBody>
                  <a:tcPr marL="68580" marR="68580" marT="0" marB="0" anchor="b"/>
                </a:tc>
              </a:tr>
              <a:tr h="194835">
                <a:tc>
                  <a:txBody>
                    <a:bodyPr/>
                    <a:lstStyle/>
                    <a:p>
                      <a:pPr algn="just">
                        <a:spcAft>
                          <a:spcPts val="0"/>
                        </a:spcAft>
                      </a:pPr>
                      <a:r>
                        <a:rPr lang="es-ES_tradnl" sz="1400">
                          <a:effectLst/>
                          <a:latin typeface="Calibri"/>
                          <a:ea typeface="Times New Roman"/>
                          <a:cs typeface="Calibri"/>
                        </a:rPr>
                        <a:t>4,000,001 a 5,000,000</a:t>
                      </a:r>
                    </a:p>
                  </a:txBody>
                  <a:tcPr marL="68580" marR="68580" marT="0" marB="0" anchor="b"/>
                </a:tc>
                <a:tc>
                  <a:txBody>
                    <a:bodyPr/>
                    <a:lstStyle/>
                    <a:p>
                      <a:pPr algn="r">
                        <a:spcAft>
                          <a:spcPts val="0"/>
                        </a:spcAft>
                      </a:pPr>
                      <a:r>
                        <a:rPr lang="es-ES_tradnl" sz="1400">
                          <a:effectLst/>
                          <a:latin typeface="Calibri"/>
                          <a:ea typeface="Times New Roman"/>
                          <a:cs typeface="Calibri"/>
                        </a:rPr>
                        <a:t>509</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57,962</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352</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34,527</a:t>
                      </a:r>
                      <a:endParaRPr lang="es-ES_tradnl" sz="1400">
                        <a:effectLst/>
                        <a:latin typeface="Calibri"/>
                        <a:ea typeface="ＭＳ 明朝"/>
                        <a:cs typeface="Calibri"/>
                      </a:endParaRPr>
                    </a:p>
                  </a:txBody>
                  <a:tcPr marL="68580" marR="68580" marT="0" marB="0" anchor="b"/>
                </a:tc>
              </a:tr>
              <a:tr h="194835">
                <a:tc>
                  <a:txBody>
                    <a:bodyPr/>
                    <a:lstStyle/>
                    <a:p>
                      <a:pPr algn="just">
                        <a:spcAft>
                          <a:spcPts val="0"/>
                        </a:spcAft>
                      </a:pPr>
                      <a:r>
                        <a:rPr lang="es-ES_tradnl" sz="1400">
                          <a:effectLst/>
                          <a:latin typeface="Calibri"/>
                          <a:ea typeface="Times New Roman"/>
                          <a:cs typeface="Calibri"/>
                        </a:rPr>
                        <a:t>5,000,001 a 6,000,000</a:t>
                      </a:r>
                    </a:p>
                  </a:txBody>
                  <a:tcPr marL="68580" marR="68580" marT="0" marB="0" anchor="b"/>
                </a:tc>
                <a:tc>
                  <a:txBody>
                    <a:bodyPr/>
                    <a:lstStyle/>
                    <a:p>
                      <a:pPr algn="r">
                        <a:spcAft>
                          <a:spcPts val="0"/>
                        </a:spcAft>
                      </a:pPr>
                      <a:r>
                        <a:rPr lang="es-ES_tradnl" sz="1400">
                          <a:effectLst/>
                          <a:latin typeface="Calibri"/>
                          <a:ea typeface="Times New Roman"/>
                          <a:cs typeface="Calibri"/>
                        </a:rPr>
                        <a:t>380</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46,730</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446</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50,173</a:t>
                      </a:r>
                      <a:endParaRPr lang="es-ES_tradnl" sz="1400">
                        <a:effectLst/>
                        <a:latin typeface="Calibri"/>
                        <a:ea typeface="ＭＳ 明朝"/>
                        <a:cs typeface="Calibri"/>
                      </a:endParaRPr>
                    </a:p>
                  </a:txBody>
                  <a:tcPr marL="68580" marR="68580" marT="0" marB="0" anchor="b"/>
                </a:tc>
              </a:tr>
              <a:tr h="194835">
                <a:tc>
                  <a:txBody>
                    <a:bodyPr/>
                    <a:lstStyle/>
                    <a:p>
                      <a:pPr algn="just">
                        <a:spcAft>
                          <a:spcPts val="0"/>
                        </a:spcAft>
                      </a:pPr>
                      <a:r>
                        <a:rPr lang="es-ES_tradnl" sz="1400">
                          <a:effectLst/>
                          <a:latin typeface="Calibri"/>
                          <a:ea typeface="Times New Roman"/>
                          <a:cs typeface="Calibri"/>
                        </a:rPr>
                        <a:t>6,000,001 a 7,000,000</a:t>
                      </a:r>
                    </a:p>
                  </a:txBody>
                  <a:tcPr marL="68580" marR="68580" marT="0" marB="0" anchor="b"/>
                </a:tc>
                <a:tc>
                  <a:txBody>
                    <a:bodyPr/>
                    <a:lstStyle/>
                    <a:p>
                      <a:pPr algn="r">
                        <a:spcAft>
                          <a:spcPts val="0"/>
                        </a:spcAft>
                      </a:pPr>
                      <a:r>
                        <a:rPr lang="es-ES_tradnl" sz="1400">
                          <a:effectLst/>
                          <a:latin typeface="Calibri"/>
                          <a:ea typeface="Times New Roman"/>
                          <a:cs typeface="Calibri"/>
                        </a:rPr>
                        <a:t>357</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43,783</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275</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32,617</a:t>
                      </a:r>
                      <a:endParaRPr lang="es-ES_tradnl" sz="1400">
                        <a:effectLst/>
                        <a:latin typeface="Calibri"/>
                        <a:ea typeface="ＭＳ 明朝"/>
                        <a:cs typeface="Calibri"/>
                      </a:endParaRPr>
                    </a:p>
                  </a:txBody>
                  <a:tcPr marL="68580" marR="68580" marT="0" marB="0" anchor="b"/>
                </a:tc>
              </a:tr>
              <a:tr h="194835">
                <a:tc>
                  <a:txBody>
                    <a:bodyPr/>
                    <a:lstStyle/>
                    <a:p>
                      <a:pPr algn="just">
                        <a:spcAft>
                          <a:spcPts val="0"/>
                        </a:spcAft>
                      </a:pPr>
                      <a:r>
                        <a:rPr lang="es-ES_tradnl" sz="1400">
                          <a:effectLst/>
                          <a:latin typeface="Calibri"/>
                          <a:ea typeface="Times New Roman"/>
                          <a:cs typeface="Calibri"/>
                        </a:rPr>
                        <a:t>7,000,001 a 8,000,000</a:t>
                      </a:r>
                    </a:p>
                  </a:txBody>
                  <a:tcPr marL="68580" marR="68580" marT="0" marB="0" anchor="b"/>
                </a:tc>
                <a:tc>
                  <a:txBody>
                    <a:bodyPr/>
                    <a:lstStyle/>
                    <a:p>
                      <a:pPr algn="r">
                        <a:spcAft>
                          <a:spcPts val="0"/>
                        </a:spcAft>
                      </a:pPr>
                      <a:r>
                        <a:rPr lang="es-ES_tradnl" sz="1400">
                          <a:effectLst/>
                          <a:latin typeface="Calibri"/>
                          <a:ea typeface="Times New Roman"/>
                          <a:cs typeface="Calibri"/>
                        </a:rPr>
                        <a:t>262</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35,932</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380</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53,346</a:t>
                      </a:r>
                      <a:endParaRPr lang="es-ES_tradnl" sz="1400">
                        <a:effectLst/>
                        <a:latin typeface="Calibri"/>
                        <a:ea typeface="ＭＳ 明朝"/>
                        <a:cs typeface="Calibri"/>
                      </a:endParaRPr>
                    </a:p>
                  </a:txBody>
                  <a:tcPr marL="68580" marR="68580" marT="0" marB="0" anchor="b"/>
                </a:tc>
              </a:tr>
              <a:tr h="194835">
                <a:tc>
                  <a:txBody>
                    <a:bodyPr/>
                    <a:lstStyle/>
                    <a:p>
                      <a:pPr algn="just">
                        <a:spcAft>
                          <a:spcPts val="0"/>
                        </a:spcAft>
                      </a:pPr>
                      <a:r>
                        <a:rPr lang="es-ES_tradnl" sz="1400">
                          <a:effectLst/>
                          <a:latin typeface="Calibri"/>
                          <a:ea typeface="Times New Roman"/>
                          <a:cs typeface="Calibri"/>
                        </a:rPr>
                        <a:t>8,000,001 a 9,000,000</a:t>
                      </a:r>
                    </a:p>
                  </a:txBody>
                  <a:tcPr marL="68580" marR="68580" marT="0" marB="0" anchor="b"/>
                </a:tc>
                <a:tc>
                  <a:txBody>
                    <a:bodyPr/>
                    <a:lstStyle/>
                    <a:p>
                      <a:pPr algn="r">
                        <a:spcAft>
                          <a:spcPts val="0"/>
                        </a:spcAft>
                      </a:pPr>
                      <a:r>
                        <a:rPr lang="es-ES_tradnl" sz="1400">
                          <a:effectLst/>
                          <a:latin typeface="Calibri"/>
                          <a:ea typeface="Times New Roman"/>
                          <a:cs typeface="Calibri"/>
                        </a:rPr>
                        <a:t>204</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29,413</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186</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28,047</a:t>
                      </a:r>
                      <a:endParaRPr lang="es-ES_tradnl" sz="1400">
                        <a:effectLst/>
                        <a:latin typeface="Calibri"/>
                        <a:ea typeface="ＭＳ 明朝"/>
                        <a:cs typeface="Calibri"/>
                      </a:endParaRPr>
                    </a:p>
                  </a:txBody>
                  <a:tcPr marL="68580" marR="68580" marT="0" marB="0" anchor="b"/>
                </a:tc>
              </a:tr>
              <a:tr h="194835">
                <a:tc>
                  <a:txBody>
                    <a:bodyPr/>
                    <a:lstStyle/>
                    <a:p>
                      <a:pPr algn="just">
                        <a:spcAft>
                          <a:spcPts val="0"/>
                        </a:spcAft>
                      </a:pPr>
                      <a:r>
                        <a:rPr lang="es-ES_tradnl" sz="1400">
                          <a:effectLst/>
                          <a:latin typeface="Calibri"/>
                          <a:ea typeface="Times New Roman"/>
                          <a:cs typeface="Calibri"/>
                        </a:rPr>
                        <a:t>9,000,001 a 10,000,000</a:t>
                      </a:r>
                    </a:p>
                  </a:txBody>
                  <a:tcPr marL="68580" marR="68580" marT="0" marB="0" anchor="b"/>
                </a:tc>
                <a:tc>
                  <a:txBody>
                    <a:bodyPr/>
                    <a:lstStyle/>
                    <a:p>
                      <a:pPr algn="r">
                        <a:spcAft>
                          <a:spcPts val="0"/>
                        </a:spcAft>
                      </a:pPr>
                      <a:r>
                        <a:rPr lang="es-ES_tradnl" sz="1400">
                          <a:effectLst/>
                          <a:latin typeface="Calibri"/>
                          <a:ea typeface="Times New Roman"/>
                          <a:cs typeface="Calibri"/>
                        </a:rPr>
                        <a:t>231</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40,144</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198</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31,486</a:t>
                      </a:r>
                      <a:endParaRPr lang="es-ES_tradnl" sz="1400">
                        <a:effectLst/>
                        <a:latin typeface="Calibri"/>
                        <a:ea typeface="ＭＳ 明朝"/>
                        <a:cs typeface="Calibri"/>
                      </a:endParaRPr>
                    </a:p>
                  </a:txBody>
                  <a:tcPr marL="68580" marR="68580" marT="0" marB="0" anchor="b"/>
                </a:tc>
              </a:tr>
              <a:tr h="194835">
                <a:tc>
                  <a:txBody>
                    <a:bodyPr/>
                    <a:lstStyle/>
                    <a:p>
                      <a:pPr algn="just">
                        <a:spcAft>
                          <a:spcPts val="0"/>
                        </a:spcAft>
                      </a:pPr>
                      <a:r>
                        <a:rPr lang="es-ES_tradnl" sz="1400">
                          <a:effectLst/>
                          <a:latin typeface="Calibri"/>
                          <a:ea typeface="Times New Roman"/>
                          <a:cs typeface="Calibri"/>
                        </a:rPr>
                        <a:t>10,000,001 a 11,000,000</a:t>
                      </a:r>
                    </a:p>
                  </a:txBody>
                  <a:tcPr marL="68580" marR="68580" marT="0" marB="0" anchor="b"/>
                </a:tc>
                <a:tc>
                  <a:txBody>
                    <a:bodyPr/>
                    <a:lstStyle/>
                    <a:p>
                      <a:pPr algn="r">
                        <a:spcAft>
                          <a:spcPts val="0"/>
                        </a:spcAft>
                      </a:pPr>
                      <a:r>
                        <a:rPr lang="es-ES_tradnl" sz="1400">
                          <a:effectLst/>
                          <a:latin typeface="Calibri"/>
                          <a:ea typeface="Times New Roman"/>
                          <a:cs typeface="Calibri"/>
                        </a:rPr>
                        <a:t>314</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50,352</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158</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26,898</a:t>
                      </a:r>
                      <a:endParaRPr lang="es-ES_tradnl" sz="1400">
                        <a:effectLst/>
                        <a:latin typeface="Calibri"/>
                        <a:ea typeface="ＭＳ 明朝"/>
                        <a:cs typeface="Calibri"/>
                      </a:endParaRPr>
                    </a:p>
                  </a:txBody>
                  <a:tcPr marL="68580" marR="68580" marT="0" marB="0" anchor="b"/>
                </a:tc>
              </a:tr>
              <a:tr h="194835">
                <a:tc>
                  <a:txBody>
                    <a:bodyPr/>
                    <a:lstStyle/>
                    <a:p>
                      <a:pPr algn="just">
                        <a:spcAft>
                          <a:spcPts val="0"/>
                        </a:spcAft>
                      </a:pPr>
                      <a:r>
                        <a:rPr lang="es-ES_tradnl" sz="1400">
                          <a:effectLst/>
                          <a:latin typeface="Calibri"/>
                          <a:ea typeface="Times New Roman"/>
                          <a:cs typeface="Calibri"/>
                        </a:rPr>
                        <a:t>11,000,001 a 12,000,000</a:t>
                      </a:r>
                    </a:p>
                  </a:txBody>
                  <a:tcPr marL="68580" marR="68580" marT="0" marB="0" anchor="b"/>
                </a:tc>
                <a:tc>
                  <a:txBody>
                    <a:bodyPr/>
                    <a:lstStyle/>
                    <a:p>
                      <a:pPr algn="r">
                        <a:spcAft>
                          <a:spcPts val="0"/>
                        </a:spcAft>
                      </a:pPr>
                      <a:r>
                        <a:rPr lang="es-ES_tradnl" sz="1400">
                          <a:effectLst/>
                          <a:latin typeface="Calibri"/>
                          <a:ea typeface="Times New Roman"/>
                          <a:cs typeface="Calibri"/>
                        </a:rPr>
                        <a:t>77</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15,252</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135</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23,525</a:t>
                      </a:r>
                      <a:endParaRPr lang="es-ES_tradnl" sz="1400">
                        <a:effectLst/>
                        <a:latin typeface="Calibri"/>
                        <a:ea typeface="ＭＳ 明朝"/>
                        <a:cs typeface="Calibri"/>
                      </a:endParaRPr>
                    </a:p>
                  </a:txBody>
                  <a:tcPr marL="68580" marR="68580" marT="0" marB="0" anchor="b"/>
                </a:tc>
              </a:tr>
              <a:tr h="194835">
                <a:tc>
                  <a:txBody>
                    <a:bodyPr/>
                    <a:lstStyle/>
                    <a:p>
                      <a:pPr algn="just">
                        <a:spcAft>
                          <a:spcPts val="0"/>
                        </a:spcAft>
                      </a:pPr>
                      <a:r>
                        <a:rPr lang="es-ES_tradnl" sz="1400">
                          <a:effectLst/>
                          <a:latin typeface="Calibri"/>
                          <a:ea typeface="Times New Roman"/>
                          <a:cs typeface="Calibri"/>
                        </a:rPr>
                        <a:t>12,000,001 a 13,000,000</a:t>
                      </a:r>
                    </a:p>
                  </a:txBody>
                  <a:tcPr marL="68580" marR="68580" marT="0" marB="0" anchor="b"/>
                </a:tc>
                <a:tc>
                  <a:txBody>
                    <a:bodyPr/>
                    <a:lstStyle/>
                    <a:p>
                      <a:pPr algn="r">
                        <a:spcAft>
                          <a:spcPts val="0"/>
                        </a:spcAft>
                      </a:pPr>
                      <a:r>
                        <a:rPr lang="es-ES_tradnl" sz="1400">
                          <a:effectLst/>
                          <a:latin typeface="Calibri"/>
                          <a:ea typeface="Times New Roman"/>
                          <a:cs typeface="Calibri"/>
                        </a:rPr>
                        <a:t>96</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17,575</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80</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16,441</a:t>
                      </a:r>
                      <a:endParaRPr lang="es-ES_tradnl" sz="1400">
                        <a:effectLst/>
                        <a:latin typeface="Calibri"/>
                        <a:ea typeface="ＭＳ 明朝"/>
                        <a:cs typeface="Calibri"/>
                      </a:endParaRPr>
                    </a:p>
                  </a:txBody>
                  <a:tcPr marL="68580" marR="68580" marT="0" marB="0" anchor="b"/>
                </a:tc>
              </a:tr>
              <a:tr h="194835">
                <a:tc>
                  <a:txBody>
                    <a:bodyPr/>
                    <a:lstStyle/>
                    <a:p>
                      <a:pPr algn="just">
                        <a:spcAft>
                          <a:spcPts val="0"/>
                        </a:spcAft>
                      </a:pPr>
                      <a:r>
                        <a:rPr lang="es-ES_tradnl" sz="1400" dirty="0">
                          <a:effectLst/>
                          <a:latin typeface="Calibri"/>
                          <a:ea typeface="Times New Roman"/>
                          <a:cs typeface="Calibri"/>
                        </a:rPr>
                        <a:t>13,000,001 a 14,000,000</a:t>
                      </a:r>
                    </a:p>
                  </a:txBody>
                  <a:tcPr marL="68580" marR="68580" marT="0" marB="0" anchor="b"/>
                </a:tc>
                <a:tc>
                  <a:txBody>
                    <a:bodyPr/>
                    <a:lstStyle/>
                    <a:p>
                      <a:pPr algn="r">
                        <a:spcAft>
                          <a:spcPts val="0"/>
                        </a:spcAft>
                      </a:pPr>
                      <a:r>
                        <a:rPr lang="es-ES_tradnl" sz="1400">
                          <a:effectLst/>
                          <a:latin typeface="Calibri"/>
                          <a:ea typeface="Times New Roman"/>
                          <a:cs typeface="Calibri"/>
                        </a:rPr>
                        <a:t>22</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4,358</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73</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13,937</a:t>
                      </a:r>
                      <a:endParaRPr lang="es-ES_tradnl" sz="1400">
                        <a:effectLst/>
                        <a:latin typeface="Calibri"/>
                        <a:ea typeface="ＭＳ 明朝"/>
                        <a:cs typeface="Calibri"/>
                      </a:endParaRPr>
                    </a:p>
                  </a:txBody>
                  <a:tcPr marL="68580" marR="68580" marT="0" marB="0" anchor="b"/>
                </a:tc>
              </a:tr>
              <a:tr h="194835">
                <a:tc>
                  <a:txBody>
                    <a:bodyPr/>
                    <a:lstStyle/>
                    <a:p>
                      <a:pPr algn="just">
                        <a:spcAft>
                          <a:spcPts val="0"/>
                        </a:spcAft>
                      </a:pPr>
                      <a:r>
                        <a:rPr lang="es-ES_tradnl" sz="1400">
                          <a:effectLst/>
                          <a:latin typeface="Calibri"/>
                          <a:ea typeface="Times New Roman"/>
                          <a:cs typeface="Calibri"/>
                        </a:rPr>
                        <a:t>14,000,001 a 15,000,000</a:t>
                      </a:r>
                    </a:p>
                  </a:txBody>
                  <a:tcPr marL="68580" marR="68580" marT="0" marB="0" anchor="b"/>
                </a:tc>
                <a:tc>
                  <a:txBody>
                    <a:bodyPr/>
                    <a:lstStyle/>
                    <a:p>
                      <a:pPr algn="r">
                        <a:spcAft>
                          <a:spcPts val="0"/>
                        </a:spcAft>
                      </a:pPr>
                      <a:r>
                        <a:rPr lang="es-ES_tradnl" sz="1400">
                          <a:effectLst/>
                          <a:latin typeface="Calibri"/>
                          <a:ea typeface="Times New Roman"/>
                          <a:cs typeface="Calibri"/>
                        </a:rPr>
                        <a:t>39</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8,570</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15</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3,418</a:t>
                      </a:r>
                      <a:endParaRPr lang="es-ES_tradnl" sz="1400">
                        <a:effectLst/>
                        <a:latin typeface="Calibri"/>
                        <a:ea typeface="ＭＳ 明朝"/>
                        <a:cs typeface="Calibri"/>
                      </a:endParaRPr>
                    </a:p>
                  </a:txBody>
                  <a:tcPr marL="68580" marR="68580" marT="0" marB="0" anchor="b"/>
                </a:tc>
              </a:tr>
              <a:tr h="194835">
                <a:tc>
                  <a:txBody>
                    <a:bodyPr/>
                    <a:lstStyle/>
                    <a:p>
                      <a:pPr algn="just">
                        <a:spcAft>
                          <a:spcPts val="0"/>
                        </a:spcAft>
                      </a:pPr>
                      <a:r>
                        <a:rPr lang="es-ES_tradnl" sz="1400">
                          <a:effectLst/>
                          <a:latin typeface="Calibri"/>
                          <a:ea typeface="Times New Roman"/>
                          <a:cs typeface="Calibri"/>
                        </a:rPr>
                        <a:t>15,000,001 a 20,000,000</a:t>
                      </a:r>
                    </a:p>
                  </a:txBody>
                  <a:tcPr marL="68580" marR="68580" marT="0" marB="0" anchor="b"/>
                </a:tc>
                <a:tc>
                  <a:txBody>
                    <a:bodyPr/>
                    <a:lstStyle/>
                    <a:p>
                      <a:pPr algn="r">
                        <a:spcAft>
                          <a:spcPts val="0"/>
                        </a:spcAft>
                      </a:pPr>
                      <a:r>
                        <a:rPr lang="es-ES_tradnl" sz="1400">
                          <a:effectLst/>
                          <a:latin typeface="Calibri"/>
                          <a:ea typeface="Times New Roman"/>
                          <a:cs typeface="Calibri"/>
                        </a:rPr>
                        <a:t>157</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38,412</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171</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34,798</a:t>
                      </a:r>
                      <a:endParaRPr lang="es-ES_tradnl" sz="1400">
                        <a:effectLst/>
                        <a:latin typeface="Calibri"/>
                        <a:ea typeface="ＭＳ 明朝"/>
                        <a:cs typeface="Calibri"/>
                      </a:endParaRPr>
                    </a:p>
                  </a:txBody>
                  <a:tcPr marL="68580" marR="68580" marT="0" marB="0" anchor="b"/>
                </a:tc>
              </a:tr>
              <a:tr h="194835">
                <a:tc>
                  <a:txBody>
                    <a:bodyPr/>
                    <a:lstStyle/>
                    <a:p>
                      <a:pPr algn="just">
                        <a:spcAft>
                          <a:spcPts val="0"/>
                        </a:spcAft>
                      </a:pPr>
                      <a:r>
                        <a:rPr lang="es-ES_tradnl" sz="1400" dirty="0">
                          <a:effectLst/>
                          <a:latin typeface="Calibri"/>
                          <a:ea typeface="Times New Roman"/>
                          <a:cs typeface="Calibri"/>
                        </a:rPr>
                        <a:t>20,000,001 a 25,000,000</a:t>
                      </a:r>
                    </a:p>
                  </a:txBody>
                  <a:tcPr marL="68580" marR="68580" marT="0" marB="0" anchor="b"/>
                </a:tc>
                <a:tc>
                  <a:txBody>
                    <a:bodyPr/>
                    <a:lstStyle/>
                    <a:p>
                      <a:pPr algn="r">
                        <a:spcAft>
                          <a:spcPts val="0"/>
                        </a:spcAft>
                      </a:pPr>
                      <a:r>
                        <a:rPr lang="es-ES_tradnl" sz="1400">
                          <a:effectLst/>
                          <a:latin typeface="Calibri"/>
                          <a:ea typeface="Times New Roman"/>
                          <a:cs typeface="Calibri"/>
                        </a:rPr>
                        <a:t>156</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47,688</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86</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24,745</a:t>
                      </a:r>
                      <a:endParaRPr lang="es-ES_tradnl" sz="1400">
                        <a:effectLst/>
                        <a:latin typeface="Calibri"/>
                        <a:ea typeface="ＭＳ 明朝"/>
                        <a:cs typeface="Calibri"/>
                      </a:endParaRPr>
                    </a:p>
                  </a:txBody>
                  <a:tcPr marL="68580" marR="68580" marT="0" marB="0" anchor="b"/>
                </a:tc>
              </a:tr>
              <a:tr h="194835">
                <a:tc>
                  <a:txBody>
                    <a:bodyPr/>
                    <a:lstStyle/>
                    <a:p>
                      <a:pPr algn="just">
                        <a:spcAft>
                          <a:spcPts val="0"/>
                        </a:spcAft>
                      </a:pPr>
                      <a:r>
                        <a:rPr lang="es-ES_tradnl" sz="1400">
                          <a:effectLst/>
                          <a:latin typeface="Calibri"/>
                          <a:ea typeface="Times New Roman"/>
                          <a:cs typeface="Calibri"/>
                        </a:rPr>
                        <a:t>Mas de 25,000,000 </a:t>
                      </a:r>
                    </a:p>
                  </a:txBody>
                  <a:tcPr marL="68580" marR="68580" marT="0" marB="0" anchor="b"/>
                </a:tc>
                <a:tc>
                  <a:txBody>
                    <a:bodyPr/>
                    <a:lstStyle/>
                    <a:p>
                      <a:pPr algn="r">
                        <a:spcAft>
                          <a:spcPts val="0"/>
                        </a:spcAft>
                      </a:pPr>
                      <a:r>
                        <a:rPr lang="es-ES_tradnl" sz="1400">
                          <a:effectLst/>
                          <a:latin typeface="Calibri"/>
                          <a:ea typeface="Times New Roman"/>
                          <a:cs typeface="Calibri"/>
                        </a:rPr>
                        <a:t>183</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98,479</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59</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25,898</a:t>
                      </a:r>
                      <a:endParaRPr lang="es-ES_tradnl" sz="1400">
                        <a:effectLst/>
                        <a:latin typeface="Calibri"/>
                        <a:ea typeface="ＭＳ 明朝"/>
                        <a:cs typeface="Calibri"/>
                      </a:endParaRPr>
                    </a:p>
                  </a:txBody>
                  <a:tcPr marL="68580" marR="68580" marT="0" marB="0" anchor="b"/>
                </a:tc>
              </a:tr>
              <a:tr h="194835">
                <a:tc>
                  <a:txBody>
                    <a:bodyPr/>
                    <a:lstStyle/>
                    <a:p>
                      <a:pPr algn="just">
                        <a:spcAft>
                          <a:spcPts val="0"/>
                        </a:spcAft>
                      </a:pPr>
                      <a:r>
                        <a:rPr lang="es-ES_tradnl" sz="1400">
                          <a:effectLst/>
                          <a:latin typeface="Calibri"/>
                          <a:ea typeface="Times New Roman"/>
                          <a:cs typeface="Calibri"/>
                        </a:rPr>
                        <a:t>Sin información</a:t>
                      </a:r>
                    </a:p>
                  </a:txBody>
                  <a:tcPr marL="68580" marR="68580" marT="0" marB="0" anchor="b"/>
                </a:tc>
                <a:tc>
                  <a:txBody>
                    <a:bodyPr/>
                    <a:lstStyle/>
                    <a:p>
                      <a:pPr algn="r">
                        <a:spcAft>
                          <a:spcPts val="0"/>
                        </a:spcAft>
                      </a:pPr>
                      <a:r>
                        <a:rPr lang="es-ES_tradnl" sz="1400">
                          <a:effectLst/>
                          <a:latin typeface="Calibri"/>
                          <a:ea typeface="Times New Roman"/>
                          <a:cs typeface="Calibri"/>
                        </a:rPr>
                        <a:t>3</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a:t>
                      </a:r>
                      <a:endParaRPr lang="es-ES_tradnl" sz="1400">
                        <a:effectLst/>
                        <a:latin typeface="Calibri"/>
                        <a:ea typeface="ＭＳ 明朝"/>
                        <a:cs typeface="Calibri"/>
                      </a:endParaRPr>
                    </a:p>
                  </a:txBody>
                  <a:tcPr marL="68580" marR="68580" marT="0" marB="0" anchor="b"/>
                </a:tc>
              </a:tr>
              <a:tr h="194835">
                <a:tc>
                  <a:txBody>
                    <a:bodyPr/>
                    <a:lstStyle/>
                    <a:p>
                      <a:pPr algn="just">
                        <a:spcAft>
                          <a:spcPts val="0"/>
                        </a:spcAft>
                      </a:pPr>
                      <a:r>
                        <a:rPr lang="es-ES_tradnl" sz="1400" b="1">
                          <a:effectLst/>
                          <a:latin typeface="Calibri"/>
                          <a:ea typeface="Times New Roman"/>
                          <a:cs typeface="Calibri"/>
                        </a:rPr>
                        <a:t>Total</a:t>
                      </a:r>
                      <a:endParaRPr lang="es-ES_tradnl" sz="1400">
                        <a:effectLst/>
                        <a:latin typeface="Calibri"/>
                        <a:ea typeface="Times New Roman"/>
                        <a:cs typeface="Calibri"/>
                      </a:endParaRPr>
                    </a:p>
                  </a:txBody>
                  <a:tcPr marL="68580" marR="68580" marT="0" marB="0" anchor="b"/>
                </a:tc>
                <a:tc>
                  <a:txBody>
                    <a:bodyPr/>
                    <a:lstStyle/>
                    <a:p>
                      <a:pPr algn="r">
                        <a:spcAft>
                          <a:spcPts val="0"/>
                        </a:spcAft>
                      </a:pPr>
                      <a:r>
                        <a:rPr lang="es-ES_tradnl" sz="1400" b="1">
                          <a:effectLst/>
                          <a:latin typeface="Calibri"/>
                          <a:ea typeface="Times New Roman"/>
                          <a:cs typeface="Calibri"/>
                        </a:rPr>
                        <a:t>7,757</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b="1">
                          <a:effectLst/>
                          <a:latin typeface="Calibri"/>
                          <a:ea typeface="Times New Roman"/>
                          <a:cs typeface="Calibri"/>
                        </a:rPr>
                        <a:t>913,885</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b="1">
                          <a:effectLst/>
                          <a:latin typeface="Calibri"/>
                          <a:ea typeface="Times New Roman"/>
                          <a:cs typeface="Calibri"/>
                        </a:rPr>
                        <a:t>5,878</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b="1" dirty="0">
                          <a:effectLst/>
                          <a:latin typeface="Calibri"/>
                          <a:ea typeface="Times New Roman"/>
                          <a:cs typeface="Calibri"/>
                        </a:rPr>
                        <a:t>660,426</a:t>
                      </a:r>
                      <a:endParaRPr lang="es-ES_tradnl" sz="1400" dirty="0">
                        <a:effectLst/>
                        <a:latin typeface="Calibri"/>
                        <a:ea typeface="ＭＳ 明朝"/>
                        <a:cs typeface="Calibri"/>
                      </a:endParaRPr>
                    </a:p>
                  </a:txBody>
                  <a:tcPr marL="68580" marR="68580" marT="0" marB="0" anchor="b"/>
                </a:tc>
              </a:tr>
            </a:tbl>
          </a:graphicData>
        </a:graphic>
      </p:graphicFrame>
      <p:sp>
        <p:nvSpPr>
          <p:cNvPr id="3" name="CuadroTexto 2"/>
          <p:cNvSpPr txBox="1"/>
          <p:nvPr/>
        </p:nvSpPr>
        <p:spPr>
          <a:xfrm>
            <a:off x="7993068" y="2562765"/>
            <a:ext cx="621008" cy="276999"/>
          </a:xfrm>
          <a:prstGeom prst="rect">
            <a:avLst/>
          </a:prstGeom>
          <a:noFill/>
        </p:spPr>
        <p:txBody>
          <a:bodyPr wrap="none" rtlCol="0">
            <a:spAutoFit/>
          </a:bodyPr>
          <a:lstStyle/>
          <a:p>
            <a:r>
              <a:rPr lang="es-ES" sz="1200" dirty="0" smtClean="0">
                <a:solidFill>
                  <a:srgbClr val="800000"/>
                </a:solidFill>
              </a:rPr>
              <a:t>51.9%</a:t>
            </a:r>
          </a:p>
        </p:txBody>
      </p:sp>
    </p:spTree>
    <p:extLst>
      <p:ext uri="{BB962C8B-B14F-4D97-AF65-F5344CB8AC3E}">
        <p14:creationId xmlns:p14="http://schemas.microsoft.com/office/powerpoint/2010/main" xmlns="" val="26618753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3100" b="1" dirty="0" smtClean="0"/>
              <a:t>DISTRIBUCIÓN % DE LA OFERTA DE VIVIENDA SEGÚN PRECIO. </a:t>
            </a:r>
            <a:r>
              <a:rPr lang="es-ES" sz="2700" b="1" dirty="0" smtClean="0"/>
              <a:t>Octubre de 2016 – Abril de 2017</a:t>
            </a:r>
            <a:endParaRPr lang="es-ES" sz="27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xmlns="" val="969938506"/>
              </p:ext>
            </p:extLst>
          </p:nvPr>
        </p:nvGraphicFramePr>
        <p:xfrm>
          <a:off x="457200" y="1896532"/>
          <a:ext cx="8229600" cy="45804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9537065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3000" b="1" dirty="0" smtClean="0"/>
              <a:t>OFERTA DE VIVIENDA SEGÚN ZONA Y VALORES PROMEDIO </a:t>
            </a:r>
            <a:endParaRPr lang="es-ES" sz="3000" b="1" dirty="0"/>
          </a:p>
        </p:txBody>
      </p:sp>
      <p:pic>
        <p:nvPicPr>
          <p:cNvPr id="4" name="Imagen 3"/>
          <p:cNvPicPr>
            <a:picLocks noChangeAspect="1"/>
          </p:cNvPicPr>
          <p:nvPr/>
        </p:nvPicPr>
        <p:blipFill>
          <a:blip r:embed="rId2"/>
          <a:stretch>
            <a:fillRect/>
          </a:stretch>
        </p:blipFill>
        <p:spPr>
          <a:xfrm>
            <a:off x="444500" y="2002367"/>
            <a:ext cx="8255000" cy="3619500"/>
          </a:xfrm>
          <a:prstGeom prst="rect">
            <a:avLst/>
          </a:prstGeom>
        </p:spPr>
      </p:pic>
    </p:spTree>
    <p:extLst>
      <p:ext uri="{BB962C8B-B14F-4D97-AF65-F5344CB8AC3E}">
        <p14:creationId xmlns:p14="http://schemas.microsoft.com/office/powerpoint/2010/main" xmlns="" val="18441829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800" b="1" dirty="0" smtClean="0"/>
              <a:t>OFERTA DE VIVIENDA SEGÚN ESTADO DE AVANCE DEL PROCESO PRODUCTIVO</a:t>
            </a:r>
            <a:endParaRPr lang="es-ES" sz="28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xmlns="" val="20421384"/>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9655401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600" b="1" dirty="0" smtClean="0"/>
              <a:t>OFERTA DE VIVIENDA SEGÚN SITUACIÓN EN EL MERCADO Y PRECIO</a:t>
            </a:r>
            <a:endParaRPr lang="es-ES" sz="26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xmlns="" val="2324050450"/>
              </p:ext>
            </p:extLst>
          </p:nvPr>
        </p:nvGraphicFramePr>
        <p:xfrm>
          <a:off x="1422400" y="1801707"/>
          <a:ext cx="6959600" cy="4663439"/>
        </p:xfrm>
        <a:graphic>
          <a:graphicData uri="http://schemas.openxmlformats.org/drawingml/2006/table">
            <a:tbl>
              <a:tblPr firstRow="1" bandRow="1">
                <a:tableStyleId>{5C22544A-7EE6-4342-B048-85BDC9FD1C3A}</a:tableStyleId>
              </a:tblPr>
              <a:tblGrid>
                <a:gridCol w="2548989"/>
                <a:gridCol w="1274495"/>
                <a:gridCol w="1074012"/>
                <a:gridCol w="1031052"/>
                <a:gridCol w="1031052"/>
              </a:tblGrid>
              <a:tr h="197678">
                <a:tc rowSpan="2">
                  <a:txBody>
                    <a:bodyPr/>
                    <a:lstStyle/>
                    <a:p>
                      <a:pPr algn="ctr"/>
                      <a:r>
                        <a:rPr lang="es-ES" sz="1400" b="1" dirty="0" smtClean="0">
                          <a:solidFill>
                            <a:srgbClr val="FFFFFF"/>
                          </a:solidFill>
                          <a:latin typeface="Calibri"/>
                          <a:cs typeface="Calibri"/>
                        </a:rPr>
                        <a:t>Precio</a:t>
                      </a:r>
                      <a:r>
                        <a:rPr lang="es-ES" sz="1400" b="1" baseline="0" dirty="0" smtClean="0">
                          <a:solidFill>
                            <a:srgbClr val="FFFFFF"/>
                          </a:solidFill>
                          <a:latin typeface="Calibri"/>
                          <a:cs typeface="Calibri"/>
                        </a:rPr>
                        <a:t> (RD$)</a:t>
                      </a:r>
                      <a:endParaRPr lang="es-ES" sz="1400" b="1" dirty="0">
                        <a:solidFill>
                          <a:srgbClr val="FFFFFF"/>
                        </a:solidFill>
                        <a:latin typeface="Calibri"/>
                        <a:cs typeface="Calibri"/>
                      </a:endParaRPr>
                    </a:p>
                  </a:txBody>
                  <a:tcPr anchor="ctr">
                    <a:solidFill>
                      <a:srgbClr val="808DA0"/>
                    </a:solidFill>
                  </a:tcPr>
                </a:tc>
                <a:tc gridSpan="2">
                  <a:txBody>
                    <a:bodyPr/>
                    <a:lstStyle/>
                    <a:p>
                      <a:pPr algn="ctr"/>
                      <a:r>
                        <a:rPr lang="es-ES" sz="1400" b="1" dirty="0" smtClean="0">
                          <a:solidFill>
                            <a:srgbClr val="FFFFFF"/>
                          </a:solidFill>
                          <a:latin typeface="Calibri"/>
                          <a:cs typeface="Calibri"/>
                        </a:rPr>
                        <a:t>Oferta Inmediata</a:t>
                      </a:r>
                      <a:endParaRPr lang="es-ES" sz="1400" b="1" dirty="0">
                        <a:solidFill>
                          <a:srgbClr val="FFFFFF"/>
                        </a:solidFill>
                        <a:latin typeface="Calibri"/>
                        <a:cs typeface="Calibri"/>
                      </a:endParaRPr>
                    </a:p>
                  </a:txBody>
                  <a:tcPr anchor="ctr">
                    <a:solidFill>
                      <a:srgbClr val="800000"/>
                    </a:solidFill>
                  </a:tcPr>
                </a:tc>
                <a:tc hMerge="1">
                  <a:txBody>
                    <a:bodyPr/>
                    <a:lstStyle/>
                    <a:p>
                      <a:endParaRPr lang="es-ES" sz="1400" dirty="0">
                        <a:latin typeface="Calibri"/>
                        <a:cs typeface="Calibri"/>
                      </a:endParaRPr>
                    </a:p>
                  </a:txBody>
                  <a:tcPr/>
                </a:tc>
                <a:tc gridSpan="2">
                  <a:txBody>
                    <a:bodyPr/>
                    <a:lstStyle/>
                    <a:p>
                      <a:pPr algn="ctr"/>
                      <a:r>
                        <a:rPr lang="es-ES" sz="1400" b="1" dirty="0" smtClean="0">
                          <a:solidFill>
                            <a:srgbClr val="FFFFFF"/>
                          </a:solidFill>
                          <a:latin typeface="Calibri"/>
                          <a:cs typeface="Calibri"/>
                        </a:rPr>
                        <a:t>Oferta Futura</a:t>
                      </a:r>
                      <a:endParaRPr lang="es-ES" sz="1400" b="1" dirty="0">
                        <a:solidFill>
                          <a:srgbClr val="FFFFFF"/>
                        </a:solidFill>
                        <a:latin typeface="Calibri"/>
                        <a:cs typeface="Calibri"/>
                      </a:endParaRPr>
                    </a:p>
                  </a:txBody>
                  <a:tcPr anchor="ctr">
                    <a:solidFill>
                      <a:srgbClr val="004080"/>
                    </a:solidFill>
                  </a:tcPr>
                </a:tc>
                <a:tc hMerge="1">
                  <a:txBody>
                    <a:bodyPr/>
                    <a:lstStyle/>
                    <a:p>
                      <a:endParaRPr lang="es-ES" sz="1400" dirty="0">
                        <a:latin typeface="Calibri"/>
                        <a:cs typeface="Calibri"/>
                      </a:endParaRPr>
                    </a:p>
                  </a:txBody>
                  <a:tcPr/>
                </a:tc>
              </a:tr>
              <a:tr h="197678">
                <a:tc vMerge="1">
                  <a:txBody>
                    <a:bodyPr/>
                    <a:lstStyle/>
                    <a:p>
                      <a:endParaRPr lang="es-ES" sz="1400" dirty="0">
                        <a:latin typeface="Calibri"/>
                        <a:cs typeface="Calibri"/>
                      </a:endParaRPr>
                    </a:p>
                  </a:txBody>
                  <a:tcPr/>
                </a:tc>
                <a:tc>
                  <a:txBody>
                    <a:bodyPr/>
                    <a:lstStyle/>
                    <a:p>
                      <a:pPr algn="ctr"/>
                      <a:r>
                        <a:rPr lang="es-ES" sz="1400" b="1" dirty="0" smtClean="0">
                          <a:solidFill>
                            <a:srgbClr val="FFFFFF"/>
                          </a:solidFill>
                          <a:latin typeface="Calibri"/>
                          <a:cs typeface="Calibri"/>
                        </a:rPr>
                        <a:t>Unidades</a:t>
                      </a:r>
                      <a:endParaRPr lang="es-ES" sz="1400" b="1" dirty="0">
                        <a:solidFill>
                          <a:srgbClr val="FFFFFF"/>
                        </a:solidFill>
                        <a:latin typeface="Calibri"/>
                        <a:cs typeface="Calibri"/>
                      </a:endParaRPr>
                    </a:p>
                  </a:txBody>
                  <a:tcPr anchor="ctr">
                    <a:solidFill>
                      <a:srgbClr val="808DA0"/>
                    </a:solidFill>
                  </a:tcPr>
                </a:tc>
                <a:tc>
                  <a:txBody>
                    <a:bodyPr/>
                    <a:lstStyle/>
                    <a:p>
                      <a:pPr algn="ctr"/>
                      <a:r>
                        <a:rPr lang="es-ES" sz="1400" b="1" dirty="0" smtClean="0">
                          <a:solidFill>
                            <a:srgbClr val="FFFFFF"/>
                          </a:solidFill>
                          <a:latin typeface="Calibri"/>
                          <a:cs typeface="Calibri"/>
                        </a:rPr>
                        <a:t>m</a:t>
                      </a:r>
                      <a:r>
                        <a:rPr lang="es-ES" sz="1400" b="1" baseline="30000" dirty="0" smtClean="0">
                          <a:solidFill>
                            <a:srgbClr val="FFFFFF"/>
                          </a:solidFill>
                          <a:latin typeface="Calibri"/>
                          <a:cs typeface="Calibri"/>
                        </a:rPr>
                        <a:t>2</a:t>
                      </a:r>
                      <a:endParaRPr lang="es-ES" sz="1400" b="1" baseline="30000" dirty="0">
                        <a:solidFill>
                          <a:srgbClr val="FFFFFF"/>
                        </a:solidFill>
                        <a:latin typeface="Calibri"/>
                        <a:cs typeface="Calibri"/>
                      </a:endParaRPr>
                    </a:p>
                  </a:txBody>
                  <a:tcPr anchor="ctr">
                    <a:solidFill>
                      <a:srgbClr val="808DA0"/>
                    </a:solidFill>
                  </a:tcPr>
                </a:tc>
                <a:tc>
                  <a:txBody>
                    <a:bodyPr/>
                    <a:lstStyle/>
                    <a:p>
                      <a:pPr algn="ctr"/>
                      <a:r>
                        <a:rPr lang="es-ES" sz="1400" b="1" dirty="0" smtClean="0">
                          <a:solidFill>
                            <a:srgbClr val="FFFFFF"/>
                          </a:solidFill>
                          <a:latin typeface="Calibri"/>
                          <a:cs typeface="Calibri"/>
                        </a:rPr>
                        <a:t>Unidades</a:t>
                      </a:r>
                      <a:endParaRPr lang="es-ES" sz="1400" b="1" dirty="0">
                        <a:solidFill>
                          <a:srgbClr val="FFFFFF"/>
                        </a:solidFill>
                        <a:latin typeface="Calibri"/>
                        <a:cs typeface="Calibri"/>
                      </a:endParaRPr>
                    </a:p>
                  </a:txBody>
                  <a:tcPr anchor="ctr">
                    <a:solidFill>
                      <a:srgbClr val="808DA0"/>
                    </a:solidFill>
                  </a:tcPr>
                </a:tc>
                <a:tc>
                  <a:txBody>
                    <a:bodyPr/>
                    <a:lstStyle/>
                    <a:p>
                      <a:pPr algn="ctr"/>
                      <a:r>
                        <a:rPr lang="es-ES" sz="1400" b="1" dirty="0" smtClean="0">
                          <a:solidFill>
                            <a:srgbClr val="FFFFFF"/>
                          </a:solidFill>
                          <a:latin typeface="Calibri"/>
                          <a:cs typeface="Calibri"/>
                        </a:rPr>
                        <a:t>m</a:t>
                      </a:r>
                      <a:r>
                        <a:rPr lang="es-ES" sz="1400" b="1" baseline="30000" dirty="0" smtClean="0">
                          <a:solidFill>
                            <a:srgbClr val="FFFFFF"/>
                          </a:solidFill>
                          <a:latin typeface="Calibri"/>
                          <a:cs typeface="Calibri"/>
                        </a:rPr>
                        <a:t>2</a:t>
                      </a:r>
                      <a:endParaRPr lang="es-ES" sz="1400" b="1" baseline="30000" dirty="0">
                        <a:solidFill>
                          <a:srgbClr val="FFFFFF"/>
                        </a:solidFill>
                        <a:latin typeface="Calibri"/>
                        <a:cs typeface="Calibri"/>
                      </a:endParaRPr>
                    </a:p>
                  </a:txBody>
                  <a:tcPr anchor="ctr">
                    <a:solidFill>
                      <a:srgbClr val="808DA0"/>
                    </a:solidFill>
                  </a:tcPr>
                </a:tc>
              </a:tr>
              <a:tr h="197678">
                <a:tc>
                  <a:txBody>
                    <a:bodyPr/>
                    <a:lstStyle/>
                    <a:p>
                      <a:pPr algn="just">
                        <a:spcAft>
                          <a:spcPts val="0"/>
                        </a:spcAft>
                      </a:pPr>
                      <a:r>
                        <a:rPr lang="es-ES_tradnl" sz="1400" dirty="0">
                          <a:effectLst/>
                          <a:latin typeface="Calibri"/>
                          <a:ea typeface="Times New Roman"/>
                          <a:cs typeface="Calibri"/>
                        </a:rPr>
                        <a:t>1,000,001 a 1,500,000</a:t>
                      </a:r>
                    </a:p>
                  </a:txBody>
                  <a:tcPr marL="68580" marR="68580" marT="0" marB="0" anchor="b"/>
                </a:tc>
                <a:tc>
                  <a:txBody>
                    <a:bodyPr/>
                    <a:lstStyle/>
                    <a:p>
                      <a:pPr algn="r">
                        <a:spcAft>
                          <a:spcPts val="0"/>
                        </a:spcAft>
                      </a:pPr>
                      <a:r>
                        <a:rPr lang="es-ES_tradnl" sz="1400" dirty="0">
                          <a:effectLst/>
                          <a:latin typeface="Calibri"/>
                          <a:ea typeface="Times New Roman"/>
                          <a:cs typeface="Times New Roman"/>
                        </a:rPr>
                        <a:t>311</a:t>
                      </a:r>
                      <a:endParaRPr lang="es-ES_tradnl" sz="1400" dirty="0">
                        <a:effectLst/>
                        <a:latin typeface="Cambria"/>
                        <a:ea typeface="ＭＳ 明朝"/>
                        <a:cs typeface="Times New Roman"/>
                      </a:endParaRPr>
                    </a:p>
                  </a:txBody>
                  <a:tcPr marL="68580" marR="68580" marT="0" marB="0" anchor="b"/>
                </a:tc>
                <a:tc>
                  <a:txBody>
                    <a:bodyPr/>
                    <a:lstStyle/>
                    <a:p>
                      <a:pPr algn="r">
                        <a:spcAft>
                          <a:spcPts val="0"/>
                        </a:spcAft>
                      </a:pPr>
                      <a:r>
                        <a:rPr lang="es-ES_tradnl" sz="1400" dirty="0">
                          <a:effectLst/>
                          <a:latin typeface="Calibri"/>
                          <a:ea typeface="Times New Roman"/>
                          <a:cs typeface="Times New Roman"/>
                        </a:rPr>
                        <a:t>17,482</a:t>
                      </a:r>
                      <a:endParaRPr lang="es-ES_tradnl" sz="1400" dirty="0">
                        <a:effectLst/>
                        <a:latin typeface="Cambria"/>
                        <a:ea typeface="ＭＳ 明朝"/>
                        <a:cs typeface="Times New Roman"/>
                      </a:endParaRPr>
                    </a:p>
                  </a:txBody>
                  <a:tcPr marL="68580" marR="68580" marT="0" marB="0" anchor="b"/>
                </a:tc>
                <a:tc>
                  <a:txBody>
                    <a:bodyPr/>
                    <a:lstStyle/>
                    <a:p>
                      <a:pPr algn="r">
                        <a:spcAft>
                          <a:spcPts val="0"/>
                        </a:spcAft>
                      </a:pPr>
                      <a:r>
                        <a:rPr lang="es-ES_tradnl" sz="1400" dirty="0">
                          <a:effectLst/>
                          <a:latin typeface="Calibri"/>
                          <a:ea typeface="Times New Roman"/>
                          <a:cs typeface="Times New Roman"/>
                        </a:rPr>
                        <a:t>15</a:t>
                      </a:r>
                      <a:endParaRPr lang="es-ES_tradnl" sz="1400" dirty="0">
                        <a:effectLst/>
                        <a:latin typeface="Cambria"/>
                        <a:ea typeface="ＭＳ 明朝"/>
                        <a:cs typeface="Times New Roman"/>
                      </a:endParaRPr>
                    </a:p>
                  </a:txBody>
                  <a:tcPr marL="68580" marR="68580" marT="0" marB="0" anchor="b"/>
                </a:tc>
                <a:tc>
                  <a:txBody>
                    <a:bodyPr/>
                    <a:lstStyle/>
                    <a:p>
                      <a:pPr algn="r">
                        <a:spcAft>
                          <a:spcPts val="0"/>
                        </a:spcAft>
                      </a:pPr>
                      <a:r>
                        <a:rPr lang="es-ES_tradnl" sz="1400" dirty="0">
                          <a:effectLst/>
                          <a:latin typeface="Calibri"/>
                          <a:ea typeface="Times New Roman"/>
                          <a:cs typeface="Times New Roman"/>
                        </a:rPr>
                        <a:t>930</a:t>
                      </a:r>
                      <a:endParaRPr lang="es-ES_tradnl" sz="1400" dirty="0">
                        <a:effectLst/>
                        <a:latin typeface="Cambria"/>
                        <a:ea typeface="ＭＳ 明朝"/>
                        <a:cs typeface="Times New Roman"/>
                      </a:endParaRPr>
                    </a:p>
                  </a:txBody>
                  <a:tcPr marL="68580" marR="68580" marT="0" marB="0" anchor="b"/>
                </a:tc>
              </a:tr>
              <a:tr h="197678">
                <a:tc>
                  <a:txBody>
                    <a:bodyPr/>
                    <a:lstStyle/>
                    <a:p>
                      <a:pPr algn="just">
                        <a:spcAft>
                          <a:spcPts val="0"/>
                        </a:spcAft>
                      </a:pPr>
                      <a:r>
                        <a:rPr lang="es-ES_tradnl" sz="1400">
                          <a:effectLst/>
                          <a:latin typeface="Calibri"/>
                          <a:ea typeface="Times New Roman"/>
                          <a:cs typeface="Calibri"/>
                        </a:rPr>
                        <a:t>1,500,001 a 2,000,000</a:t>
                      </a:r>
                    </a:p>
                  </a:txBody>
                  <a:tcPr marL="68580" marR="68580" marT="0" marB="0" anchor="b"/>
                </a:tc>
                <a:tc>
                  <a:txBody>
                    <a:bodyPr/>
                    <a:lstStyle/>
                    <a:p>
                      <a:pPr algn="r">
                        <a:spcAft>
                          <a:spcPts val="0"/>
                        </a:spcAft>
                      </a:pPr>
                      <a:r>
                        <a:rPr lang="es-ES_tradnl" sz="1400">
                          <a:effectLst/>
                          <a:latin typeface="Calibri"/>
                          <a:ea typeface="Times New Roman"/>
                          <a:cs typeface="Times New Roman"/>
                        </a:rPr>
                        <a:t>1,882</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147,109</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15</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dirty="0">
                          <a:effectLst/>
                          <a:latin typeface="Calibri"/>
                          <a:ea typeface="Times New Roman"/>
                          <a:cs typeface="Times New Roman"/>
                        </a:rPr>
                        <a:t>1,080</a:t>
                      </a:r>
                      <a:endParaRPr lang="es-ES_tradnl" sz="1400" dirty="0">
                        <a:effectLst/>
                        <a:latin typeface="Cambria"/>
                        <a:ea typeface="ＭＳ 明朝"/>
                        <a:cs typeface="Times New Roman"/>
                      </a:endParaRPr>
                    </a:p>
                  </a:txBody>
                  <a:tcPr marL="68580" marR="68580" marT="0" marB="0" anchor="b"/>
                </a:tc>
              </a:tr>
              <a:tr h="197678">
                <a:tc>
                  <a:txBody>
                    <a:bodyPr/>
                    <a:lstStyle/>
                    <a:p>
                      <a:pPr algn="just">
                        <a:spcAft>
                          <a:spcPts val="0"/>
                        </a:spcAft>
                      </a:pPr>
                      <a:r>
                        <a:rPr lang="es-ES_tradnl" sz="1400">
                          <a:effectLst/>
                          <a:latin typeface="Calibri"/>
                          <a:ea typeface="Times New Roman"/>
                          <a:cs typeface="Calibri"/>
                        </a:rPr>
                        <a:t>2,000,001 a 3,000,000</a:t>
                      </a:r>
                    </a:p>
                  </a:txBody>
                  <a:tcPr marL="68580" marR="68580" marT="0" marB="0" anchor="b"/>
                </a:tc>
                <a:tc>
                  <a:txBody>
                    <a:bodyPr/>
                    <a:lstStyle/>
                    <a:p>
                      <a:pPr algn="r">
                        <a:spcAft>
                          <a:spcPts val="0"/>
                        </a:spcAft>
                      </a:pPr>
                      <a:r>
                        <a:rPr lang="es-ES_tradnl" sz="1400">
                          <a:effectLst/>
                          <a:latin typeface="Calibri"/>
                          <a:ea typeface="Times New Roman"/>
                          <a:cs typeface="Times New Roman"/>
                        </a:rPr>
                        <a:t>833</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72,898</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0</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dirty="0">
                          <a:effectLst/>
                          <a:latin typeface="Calibri"/>
                          <a:ea typeface="Times New Roman"/>
                          <a:cs typeface="Times New Roman"/>
                        </a:rPr>
                        <a:t>0</a:t>
                      </a:r>
                      <a:endParaRPr lang="es-ES_tradnl" sz="1400" dirty="0">
                        <a:effectLst/>
                        <a:latin typeface="Cambria"/>
                        <a:ea typeface="ＭＳ 明朝"/>
                        <a:cs typeface="Times New Roman"/>
                      </a:endParaRPr>
                    </a:p>
                  </a:txBody>
                  <a:tcPr marL="68580" marR="68580" marT="0" marB="0" anchor="b"/>
                </a:tc>
              </a:tr>
              <a:tr h="197678">
                <a:tc>
                  <a:txBody>
                    <a:bodyPr/>
                    <a:lstStyle/>
                    <a:p>
                      <a:pPr algn="just">
                        <a:spcAft>
                          <a:spcPts val="0"/>
                        </a:spcAft>
                      </a:pPr>
                      <a:r>
                        <a:rPr lang="es-ES_tradnl" sz="1400">
                          <a:effectLst/>
                          <a:latin typeface="Calibri"/>
                          <a:ea typeface="Times New Roman"/>
                          <a:cs typeface="Calibri"/>
                        </a:rPr>
                        <a:t>3,000,001 a 4,000,000</a:t>
                      </a:r>
                    </a:p>
                  </a:txBody>
                  <a:tcPr marL="68580" marR="68580" marT="0" marB="0" anchor="b"/>
                </a:tc>
                <a:tc>
                  <a:txBody>
                    <a:bodyPr/>
                    <a:lstStyle/>
                    <a:p>
                      <a:pPr algn="r">
                        <a:spcAft>
                          <a:spcPts val="0"/>
                        </a:spcAft>
                      </a:pPr>
                      <a:r>
                        <a:rPr lang="es-ES_tradnl" sz="1400">
                          <a:effectLst/>
                          <a:latin typeface="Calibri"/>
                          <a:ea typeface="Times New Roman"/>
                          <a:cs typeface="Times New Roman"/>
                        </a:rPr>
                        <a:t>208</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21,072</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0</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dirty="0">
                          <a:effectLst/>
                          <a:latin typeface="Calibri"/>
                          <a:ea typeface="Times New Roman"/>
                          <a:cs typeface="Times New Roman"/>
                        </a:rPr>
                        <a:t>0</a:t>
                      </a:r>
                      <a:endParaRPr lang="es-ES_tradnl" sz="1400" dirty="0">
                        <a:effectLst/>
                        <a:latin typeface="Cambria"/>
                        <a:ea typeface="ＭＳ 明朝"/>
                        <a:cs typeface="Times New Roman"/>
                      </a:endParaRPr>
                    </a:p>
                  </a:txBody>
                  <a:tcPr marL="68580" marR="68580" marT="0" marB="0" anchor="b"/>
                </a:tc>
              </a:tr>
              <a:tr h="197678">
                <a:tc>
                  <a:txBody>
                    <a:bodyPr/>
                    <a:lstStyle/>
                    <a:p>
                      <a:pPr algn="just">
                        <a:spcAft>
                          <a:spcPts val="0"/>
                        </a:spcAft>
                      </a:pPr>
                      <a:r>
                        <a:rPr lang="es-ES_tradnl" sz="1400">
                          <a:effectLst/>
                          <a:latin typeface="Calibri"/>
                          <a:ea typeface="Times New Roman"/>
                          <a:cs typeface="Calibri"/>
                        </a:rPr>
                        <a:t>4,000,001 a 5,000,000</a:t>
                      </a:r>
                    </a:p>
                  </a:txBody>
                  <a:tcPr marL="68580" marR="68580" marT="0" marB="0" anchor="b"/>
                </a:tc>
                <a:tc>
                  <a:txBody>
                    <a:bodyPr/>
                    <a:lstStyle/>
                    <a:p>
                      <a:pPr algn="r">
                        <a:spcAft>
                          <a:spcPts val="0"/>
                        </a:spcAft>
                      </a:pPr>
                      <a:r>
                        <a:rPr lang="es-ES_tradnl" sz="1400">
                          <a:effectLst/>
                          <a:latin typeface="Calibri"/>
                          <a:ea typeface="Times New Roman"/>
                          <a:cs typeface="Times New Roman"/>
                        </a:rPr>
                        <a:t>350</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34,347</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2</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dirty="0">
                          <a:effectLst/>
                          <a:latin typeface="Calibri"/>
                          <a:ea typeface="Times New Roman"/>
                          <a:cs typeface="Times New Roman"/>
                        </a:rPr>
                        <a:t>180</a:t>
                      </a:r>
                      <a:endParaRPr lang="es-ES_tradnl" sz="1400" dirty="0">
                        <a:effectLst/>
                        <a:latin typeface="Cambria"/>
                        <a:ea typeface="ＭＳ 明朝"/>
                        <a:cs typeface="Times New Roman"/>
                      </a:endParaRPr>
                    </a:p>
                  </a:txBody>
                  <a:tcPr marL="68580" marR="68580" marT="0" marB="0" anchor="b"/>
                </a:tc>
              </a:tr>
              <a:tr h="197678">
                <a:tc>
                  <a:txBody>
                    <a:bodyPr/>
                    <a:lstStyle/>
                    <a:p>
                      <a:pPr algn="just">
                        <a:spcAft>
                          <a:spcPts val="0"/>
                        </a:spcAft>
                      </a:pPr>
                      <a:r>
                        <a:rPr lang="es-ES_tradnl" sz="1400">
                          <a:effectLst/>
                          <a:latin typeface="Calibri"/>
                          <a:ea typeface="Times New Roman"/>
                          <a:cs typeface="Calibri"/>
                        </a:rPr>
                        <a:t>5,000,001 a 6,000,000</a:t>
                      </a:r>
                    </a:p>
                  </a:txBody>
                  <a:tcPr marL="68580" marR="68580" marT="0" marB="0" anchor="b"/>
                </a:tc>
                <a:tc>
                  <a:txBody>
                    <a:bodyPr/>
                    <a:lstStyle/>
                    <a:p>
                      <a:pPr algn="r">
                        <a:spcAft>
                          <a:spcPts val="0"/>
                        </a:spcAft>
                      </a:pPr>
                      <a:r>
                        <a:rPr lang="es-ES_tradnl" sz="1400">
                          <a:effectLst/>
                          <a:latin typeface="Calibri"/>
                          <a:ea typeface="Times New Roman"/>
                          <a:cs typeface="Times New Roman"/>
                        </a:rPr>
                        <a:t>446</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50,173</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0</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dirty="0">
                          <a:effectLst/>
                          <a:latin typeface="Calibri"/>
                          <a:ea typeface="Times New Roman"/>
                          <a:cs typeface="Times New Roman"/>
                        </a:rPr>
                        <a:t>0</a:t>
                      </a:r>
                      <a:endParaRPr lang="es-ES_tradnl" sz="1400" dirty="0">
                        <a:effectLst/>
                        <a:latin typeface="Cambria"/>
                        <a:ea typeface="ＭＳ 明朝"/>
                        <a:cs typeface="Times New Roman"/>
                      </a:endParaRPr>
                    </a:p>
                  </a:txBody>
                  <a:tcPr marL="68580" marR="68580" marT="0" marB="0" anchor="b"/>
                </a:tc>
              </a:tr>
              <a:tr h="197678">
                <a:tc>
                  <a:txBody>
                    <a:bodyPr/>
                    <a:lstStyle/>
                    <a:p>
                      <a:pPr algn="just">
                        <a:spcAft>
                          <a:spcPts val="0"/>
                        </a:spcAft>
                      </a:pPr>
                      <a:r>
                        <a:rPr lang="es-ES_tradnl" sz="1400">
                          <a:effectLst/>
                          <a:latin typeface="Calibri"/>
                          <a:ea typeface="Times New Roman"/>
                          <a:cs typeface="Calibri"/>
                        </a:rPr>
                        <a:t>6,000,001 a 7,000,000</a:t>
                      </a:r>
                    </a:p>
                  </a:txBody>
                  <a:tcPr marL="68580" marR="68580" marT="0" marB="0" anchor="b"/>
                </a:tc>
                <a:tc>
                  <a:txBody>
                    <a:bodyPr/>
                    <a:lstStyle/>
                    <a:p>
                      <a:pPr algn="r">
                        <a:spcAft>
                          <a:spcPts val="0"/>
                        </a:spcAft>
                      </a:pPr>
                      <a:r>
                        <a:rPr lang="es-ES_tradnl" sz="1400">
                          <a:effectLst/>
                          <a:latin typeface="Calibri"/>
                          <a:ea typeface="Times New Roman"/>
                          <a:cs typeface="Times New Roman"/>
                        </a:rPr>
                        <a:t>273</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32,357</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2</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dirty="0">
                          <a:effectLst/>
                          <a:latin typeface="Calibri"/>
                          <a:ea typeface="Times New Roman"/>
                          <a:cs typeface="Times New Roman"/>
                        </a:rPr>
                        <a:t>260</a:t>
                      </a:r>
                      <a:endParaRPr lang="es-ES_tradnl" sz="1400" dirty="0">
                        <a:effectLst/>
                        <a:latin typeface="Cambria"/>
                        <a:ea typeface="ＭＳ 明朝"/>
                        <a:cs typeface="Times New Roman"/>
                      </a:endParaRPr>
                    </a:p>
                  </a:txBody>
                  <a:tcPr marL="68580" marR="68580" marT="0" marB="0" anchor="b"/>
                </a:tc>
              </a:tr>
              <a:tr h="197678">
                <a:tc>
                  <a:txBody>
                    <a:bodyPr/>
                    <a:lstStyle/>
                    <a:p>
                      <a:pPr algn="just">
                        <a:spcAft>
                          <a:spcPts val="0"/>
                        </a:spcAft>
                      </a:pPr>
                      <a:r>
                        <a:rPr lang="es-ES_tradnl" sz="1400">
                          <a:effectLst/>
                          <a:latin typeface="Calibri"/>
                          <a:ea typeface="Times New Roman"/>
                          <a:cs typeface="Calibri"/>
                        </a:rPr>
                        <a:t>7,000,001 a 8,000,000</a:t>
                      </a:r>
                    </a:p>
                  </a:txBody>
                  <a:tcPr marL="68580" marR="68580" marT="0" marB="0" anchor="b"/>
                </a:tc>
                <a:tc>
                  <a:txBody>
                    <a:bodyPr/>
                    <a:lstStyle/>
                    <a:p>
                      <a:pPr algn="r">
                        <a:spcAft>
                          <a:spcPts val="0"/>
                        </a:spcAft>
                      </a:pPr>
                      <a:r>
                        <a:rPr lang="es-ES_tradnl" sz="1400">
                          <a:effectLst/>
                          <a:latin typeface="Calibri"/>
                          <a:ea typeface="Times New Roman"/>
                          <a:cs typeface="Times New Roman"/>
                        </a:rPr>
                        <a:t>364</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50,946</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16</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dirty="0">
                          <a:effectLst/>
                          <a:latin typeface="Calibri"/>
                          <a:ea typeface="Times New Roman"/>
                          <a:cs typeface="Times New Roman"/>
                        </a:rPr>
                        <a:t>2,400</a:t>
                      </a:r>
                      <a:endParaRPr lang="es-ES_tradnl" sz="1400" dirty="0">
                        <a:effectLst/>
                        <a:latin typeface="Cambria"/>
                        <a:ea typeface="ＭＳ 明朝"/>
                        <a:cs typeface="Times New Roman"/>
                      </a:endParaRPr>
                    </a:p>
                  </a:txBody>
                  <a:tcPr marL="68580" marR="68580" marT="0" marB="0" anchor="b"/>
                </a:tc>
              </a:tr>
              <a:tr h="197678">
                <a:tc>
                  <a:txBody>
                    <a:bodyPr/>
                    <a:lstStyle/>
                    <a:p>
                      <a:pPr algn="just">
                        <a:spcAft>
                          <a:spcPts val="0"/>
                        </a:spcAft>
                      </a:pPr>
                      <a:r>
                        <a:rPr lang="es-ES_tradnl" sz="1400">
                          <a:effectLst/>
                          <a:latin typeface="Calibri"/>
                          <a:ea typeface="Times New Roman"/>
                          <a:cs typeface="Calibri"/>
                        </a:rPr>
                        <a:t>8,000,001 a 9,000,000</a:t>
                      </a:r>
                    </a:p>
                  </a:txBody>
                  <a:tcPr marL="68580" marR="68580" marT="0" marB="0" anchor="b"/>
                </a:tc>
                <a:tc>
                  <a:txBody>
                    <a:bodyPr/>
                    <a:lstStyle/>
                    <a:p>
                      <a:pPr algn="r">
                        <a:spcAft>
                          <a:spcPts val="0"/>
                        </a:spcAft>
                      </a:pPr>
                      <a:r>
                        <a:rPr lang="es-ES_tradnl" sz="1400">
                          <a:effectLst/>
                          <a:latin typeface="Calibri"/>
                          <a:ea typeface="Times New Roman"/>
                          <a:cs typeface="Times New Roman"/>
                        </a:rPr>
                        <a:t>186</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28,047</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0</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dirty="0">
                          <a:effectLst/>
                          <a:latin typeface="Calibri"/>
                          <a:ea typeface="Times New Roman"/>
                          <a:cs typeface="Times New Roman"/>
                        </a:rPr>
                        <a:t>0</a:t>
                      </a:r>
                      <a:endParaRPr lang="es-ES_tradnl" sz="1400" dirty="0">
                        <a:effectLst/>
                        <a:latin typeface="Cambria"/>
                        <a:ea typeface="ＭＳ 明朝"/>
                        <a:cs typeface="Times New Roman"/>
                      </a:endParaRPr>
                    </a:p>
                  </a:txBody>
                  <a:tcPr marL="68580" marR="68580" marT="0" marB="0" anchor="b"/>
                </a:tc>
              </a:tr>
              <a:tr h="197678">
                <a:tc>
                  <a:txBody>
                    <a:bodyPr/>
                    <a:lstStyle/>
                    <a:p>
                      <a:pPr algn="just">
                        <a:spcAft>
                          <a:spcPts val="0"/>
                        </a:spcAft>
                      </a:pPr>
                      <a:r>
                        <a:rPr lang="es-ES_tradnl" sz="1400">
                          <a:effectLst/>
                          <a:latin typeface="Calibri"/>
                          <a:ea typeface="Times New Roman"/>
                          <a:cs typeface="Calibri"/>
                        </a:rPr>
                        <a:t>9,000,001 a 10,000,000</a:t>
                      </a:r>
                    </a:p>
                  </a:txBody>
                  <a:tcPr marL="68580" marR="68580" marT="0" marB="0" anchor="b"/>
                </a:tc>
                <a:tc>
                  <a:txBody>
                    <a:bodyPr/>
                    <a:lstStyle/>
                    <a:p>
                      <a:pPr algn="r">
                        <a:spcAft>
                          <a:spcPts val="0"/>
                        </a:spcAft>
                      </a:pPr>
                      <a:r>
                        <a:rPr lang="es-ES_tradnl" sz="1400">
                          <a:effectLst/>
                          <a:latin typeface="Calibri"/>
                          <a:ea typeface="Times New Roman"/>
                          <a:cs typeface="Times New Roman"/>
                        </a:rPr>
                        <a:t>198</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31,486</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0</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dirty="0">
                          <a:effectLst/>
                          <a:latin typeface="Calibri"/>
                          <a:ea typeface="Times New Roman"/>
                          <a:cs typeface="Times New Roman"/>
                        </a:rPr>
                        <a:t>0</a:t>
                      </a:r>
                      <a:endParaRPr lang="es-ES_tradnl" sz="1400" dirty="0">
                        <a:effectLst/>
                        <a:latin typeface="Cambria"/>
                        <a:ea typeface="ＭＳ 明朝"/>
                        <a:cs typeface="Times New Roman"/>
                      </a:endParaRPr>
                    </a:p>
                  </a:txBody>
                  <a:tcPr marL="68580" marR="68580" marT="0" marB="0" anchor="b"/>
                </a:tc>
              </a:tr>
              <a:tr h="197678">
                <a:tc>
                  <a:txBody>
                    <a:bodyPr/>
                    <a:lstStyle/>
                    <a:p>
                      <a:pPr algn="just">
                        <a:spcAft>
                          <a:spcPts val="0"/>
                        </a:spcAft>
                      </a:pPr>
                      <a:r>
                        <a:rPr lang="es-ES_tradnl" sz="1400">
                          <a:effectLst/>
                          <a:latin typeface="Calibri"/>
                          <a:ea typeface="Times New Roman"/>
                          <a:cs typeface="Calibri"/>
                        </a:rPr>
                        <a:t>10,000,001 a 11,000,000</a:t>
                      </a:r>
                    </a:p>
                  </a:txBody>
                  <a:tcPr marL="68580" marR="68580" marT="0" marB="0" anchor="b"/>
                </a:tc>
                <a:tc>
                  <a:txBody>
                    <a:bodyPr/>
                    <a:lstStyle/>
                    <a:p>
                      <a:pPr algn="r">
                        <a:spcAft>
                          <a:spcPts val="0"/>
                        </a:spcAft>
                      </a:pPr>
                      <a:r>
                        <a:rPr lang="es-ES_tradnl" sz="1400">
                          <a:effectLst/>
                          <a:latin typeface="Calibri"/>
                          <a:ea typeface="Times New Roman"/>
                          <a:cs typeface="Times New Roman"/>
                        </a:rPr>
                        <a:t>158</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26,898</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0</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dirty="0">
                          <a:effectLst/>
                          <a:latin typeface="Calibri"/>
                          <a:ea typeface="Times New Roman"/>
                          <a:cs typeface="Times New Roman"/>
                        </a:rPr>
                        <a:t>0</a:t>
                      </a:r>
                      <a:endParaRPr lang="es-ES_tradnl" sz="1400" dirty="0">
                        <a:effectLst/>
                        <a:latin typeface="Cambria"/>
                        <a:ea typeface="ＭＳ 明朝"/>
                        <a:cs typeface="Times New Roman"/>
                      </a:endParaRPr>
                    </a:p>
                  </a:txBody>
                  <a:tcPr marL="68580" marR="68580" marT="0" marB="0" anchor="b"/>
                </a:tc>
              </a:tr>
              <a:tr h="197678">
                <a:tc>
                  <a:txBody>
                    <a:bodyPr/>
                    <a:lstStyle/>
                    <a:p>
                      <a:pPr algn="just">
                        <a:spcAft>
                          <a:spcPts val="0"/>
                        </a:spcAft>
                      </a:pPr>
                      <a:r>
                        <a:rPr lang="es-ES_tradnl" sz="1400">
                          <a:effectLst/>
                          <a:latin typeface="Calibri"/>
                          <a:ea typeface="Times New Roman"/>
                          <a:cs typeface="Calibri"/>
                        </a:rPr>
                        <a:t>11,000,001 a 12,000,000</a:t>
                      </a:r>
                    </a:p>
                  </a:txBody>
                  <a:tcPr marL="68580" marR="68580" marT="0" marB="0" anchor="b"/>
                </a:tc>
                <a:tc>
                  <a:txBody>
                    <a:bodyPr/>
                    <a:lstStyle/>
                    <a:p>
                      <a:pPr algn="r">
                        <a:spcAft>
                          <a:spcPts val="0"/>
                        </a:spcAft>
                      </a:pPr>
                      <a:r>
                        <a:rPr lang="es-ES_tradnl" sz="1400">
                          <a:effectLst/>
                          <a:latin typeface="Calibri"/>
                          <a:ea typeface="Times New Roman"/>
                          <a:cs typeface="Times New Roman"/>
                        </a:rPr>
                        <a:t>135</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23,525</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0</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dirty="0">
                          <a:effectLst/>
                          <a:latin typeface="Calibri"/>
                          <a:ea typeface="Times New Roman"/>
                          <a:cs typeface="Times New Roman"/>
                        </a:rPr>
                        <a:t>0</a:t>
                      </a:r>
                      <a:endParaRPr lang="es-ES_tradnl" sz="1400" dirty="0">
                        <a:effectLst/>
                        <a:latin typeface="Cambria"/>
                        <a:ea typeface="ＭＳ 明朝"/>
                        <a:cs typeface="Times New Roman"/>
                      </a:endParaRPr>
                    </a:p>
                  </a:txBody>
                  <a:tcPr marL="68580" marR="68580" marT="0" marB="0" anchor="b"/>
                </a:tc>
              </a:tr>
              <a:tr h="197678">
                <a:tc>
                  <a:txBody>
                    <a:bodyPr/>
                    <a:lstStyle/>
                    <a:p>
                      <a:pPr algn="just">
                        <a:spcAft>
                          <a:spcPts val="0"/>
                        </a:spcAft>
                      </a:pPr>
                      <a:r>
                        <a:rPr lang="es-ES_tradnl" sz="1400">
                          <a:effectLst/>
                          <a:latin typeface="Calibri"/>
                          <a:ea typeface="Times New Roman"/>
                          <a:cs typeface="Calibri"/>
                        </a:rPr>
                        <a:t>12,000,001 a 13,000,000</a:t>
                      </a:r>
                    </a:p>
                  </a:txBody>
                  <a:tcPr marL="68580" marR="68580" marT="0" marB="0" anchor="b"/>
                </a:tc>
                <a:tc>
                  <a:txBody>
                    <a:bodyPr/>
                    <a:lstStyle/>
                    <a:p>
                      <a:pPr algn="r">
                        <a:spcAft>
                          <a:spcPts val="0"/>
                        </a:spcAft>
                      </a:pPr>
                      <a:r>
                        <a:rPr lang="es-ES_tradnl" sz="1400">
                          <a:effectLst/>
                          <a:latin typeface="Calibri"/>
                          <a:ea typeface="Times New Roman"/>
                          <a:cs typeface="Times New Roman"/>
                        </a:rPr>
                        <a:t>68</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13,741</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12</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dirty="0">
                          <a:effectLst/>
                          <a:latin typeface="Calibri"/>
                          <a:ea typeface="Times New Roman"/>
                          <a:cs typeface="Times New Roman"/>
                        </a:rPr>
                        <a:t>2,700</a:t>
                      </a:r>
                      <a:endParaRPr lang="es-ES_tradnl" sz="1400" dirty="0">
                        <a:effectLst/>
                        <a:latin typeface="Cambria"/>
                        <a:ea typeface="ＭＳ 明朝"/>
                        <a:cs typeface="Times New Roman"/>
                      </a:endParaRPr>
                    </a:p>
                  </a:txBody>
                  <a:tcPr marL="68580" marR="68580" marT="0" marB="0" anchor="b"/>
                </a:tc>
              </a:tr>
              <a:tr h="197678">
                <a:tc>
                  <a:txBody>
                    <a:bodyPr/>
                    <a:lstStyle/>
                    <a:p>
                      <a:pPr algn="just">
                        <a:spcAft>
                          <a:spcPts val="0"/>
                        </a:spcAft>
                      </a:pPr>
                      <a:r>
                        <a:rPr lang="es-ES_tradnl" sz="1400" dirty="0">
                          <a:effectLst/>
                          <a:latin typeface="Calibri"/>
                          <a:ea typeface="Times New Roman"/>
                          <a:cs typeface="Calibri"/>
                        </a:rPr>
                        <a:t>13,000,001 a 14,000,000</a:t>
                      </a:r>
                    </a:p>
                  </a:txBody>
                  <a:tcPr marL="68580" marR="68580" marT="0" marB="0" anchor="b"/>
                </a:tc>
                <a:tc>
                  <a:txBody>
                    <a:bodyPr/>
                    <a:lstStyle/>
                    <a:p>
                      <a:pPr algn="r">
                        <a:spcAft>
                          <a:spcPts val="0"/>
                        </a:spcAft>
                      </a:pPr>
                      <a:r>
                        <a:rPr lang="es-ES_tradnl" sz="1400">
                          <a:effectLst/>
                          <a:latin typeface="Calibri"/>
                          <a:ea typeface="Times New Roman"/>
                          <a:cs typeface="Times New Roman"/>
                        </a:rPr>
                        <a:t>73</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13,937</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0</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dirty="0">
                          <a:effectLst/>
                          <a:latin typeface="Calibri"/>
                          <a:ea typeface="Times New Roman"/>
                          <a:cs typeface="Times New Roman"/>
                        </a:rPr>
                        <a:t>0</a:t>
                      </a:r>
                      <a:endParaRPr lang="es-ES_tradnl" sz="1400" dirty="0">
                        <a:effectLst/>
                        <a:latin typeface="Cambria"/>
                        <a:ea typeface="ＭＳ 明朝"/>
                        <a:cs typeface="Times New Roman"/>
                      </a:endParaRPr>
                    </a:p>
                  </a:txBody>
                  <a:tcPr marL="68580" marR="68580" marT="0" marB="0" anchor="b"/>
                </a:tc>
              </a:tr>
              <a:tr h="197678">
                <a:tc>
                  <a:txBody>
                    <a:bodyPr/>
                    <a:lstStyle/>
                    <a:p>
                      <a:pPr algn="just">
                        <a:spcAft>
                          <a:spcPts val="0"/>
                        </a:spcAft>
                      </a:pPr>
                      <a:r>
                        <a:rPr lang="es-ES_tradnl" sz="1400">
                          <a:effectLst/>
                          <a:latin typeface="Calibri"/>
                          <a:ea typeface="Times New Roman"/>
                          <a:cs typeface="Calibri"/>
                        </a:rPr>
                        <a:t>14,000,001 a 15,000,000</a:t>
                      </a:r>
                    </a:p>
                  </a:txBody>
                  <a:tcPr marL="68580" marR="68580" marT="0" marB="0" anchor="b"/>
                </a:tc>
                <a:tc>
                  <a:txBody>
                    <a:bodyPr/>
                    <a:lstStyle/>
                    <a:p>
                      <a:pPr algn="r">
                        <a:spcAft>
                          <a:spcPts val="0"/>
                        </a:spcAft>
                      </a:pPr>
                      <a:r>
                        <a:rPr lang="es-ES_tradnl" sz="1400">
                          <a:effectLst/>
                          <a:latin typeface="Calibri"/>
                          <a:ea typeface="Times New Roman"/>
                          <a:cs typeface="Times New Roman"/>
                        </a:rPr>
                        <a:t>15</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3,418</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0</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dirty="0">
                          <a:effectLst/>
                          <a:latin typeface="Calibri"/>
                          <a:ea typeface="Times New Roman"/>
                          <a:cs typeface="Times New Roman"/>
                        </a:rPr>
                        <a:t>0</a:t>
                      </a:r>
                      <a:endParaRPr lang="es-ES_tradnl" sz="1400" dirty="0">
                        <a:effectLst/>
                        <a:latin typeface="Cambria"/>
                        <a:ea typeface="ＭＳ 明朝"/>
                        <a:cs typeface="Times New Roman"/>
                      </a:endParaRPr>
                    </a:p>
                  </a:txBody>
                  <a:tcPr marL="68580" marR="68580" marT="0" marB="0" anchor="b"/>
                </a:tc>
              </a:tr>
              <a:tr h="197678">
                <a:tc>
                  <a:txBody>
                    <a:bodyPr/>
                    <a:lstStyle/>
                    <a:p>
                      <a:pPr algn="just">
                        <a:spcAft>
                          <a:spcPts val="0"/>
                        </a:spcAft>
                      </a:pPr>
                      <a:r>
                        <a:rPr lang="es-ES_tradnl" sz="1400">
                          <a:effectLst/>
                          <a:latin typeface="Calibri"/>
                          <a:ea typeface="Times New Roman"/>
                          <a:cs typeface="Calibri"/>
                        </a:rPr>
                        <a:t>15,000,001 a 20,000,000</a:t>
                      </a:r>
                    </a:p>
                  </a:txBody>
                  <a:tcPr marL="68580" marR="68580" marT="0" marB="0" anchor="b"/>
                </a:tc>
                <a:tc>
                  <a:txBody>
                    <a:bodyPr/>
                    <a:lstStyle/>
                    <a:p>
                      <a:pPr algn="r">
                        <a:spcAft>
                          <a:spcPts val="0"/>
                        </a:spcAft>
                      </a:pPr>
                      <a:r>
                        <a:rPr lang="es-ES_tradnl" sz="1400">
                          <a:effectLst/>
                          <a:latin typeface="Calibri"/>
                          <a:ea typeface="Times New Roman"/>
                          <a:cs typeface="Times New Roman"/>
                        </a:rPr>
                        <a:t>129</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28,078</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42</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dirty="0">
                          <a:effectLst/>
                          <a:latin typeface="Calibri"/>
                          <a:ea typeface="Times New Roman"/>
                          <a:cs typeface="Times New Roman"/>
                        </a:rPr>
                        <a:t>6,720</a:t>
                      </a:r>
                      <a:endParaRPr lang="es-ES_tradnl" sz="1400" dirty="0">
                        <a:effectLst/>
                        <a:latin typeface="Cambria"/>
                        <a:ea typeface="ＭＳ 明朝"/>
                        <a:cs typeface="Times New Roman"/>
                      </a:endParaRPr>
                    </a:p>
                  </a:txBody>
                  <a:tcPr marL="68580" marR="68580" marT="0" marB="0" anchor="b"/>
                </a:tc>
              </a:tr>
              <a:tr h="197678">
                <a:tc>
                  <a:txBody>
                    <a:bodyPr/>
                    <a:lstStyle/>
                    <a:p>
                      <a:pPr algn="just">
                        <a:spcAft>
                          <a:spcPts val="0"/>
                        </a:spcAft>
                      </a:pPr>
                      <a:r>
                        <a:rPr lang="es-ES_tradnl" sz="1400">
                          <a:effectLst/>
                          <a:latin typeface="Calibri"/>
                          <a:ea typeface="Times New Roman"/>
                          <a:cs typeface="Calibri"/>
                        </a:rPr>
                        <a:t>20,000,001 a 25,000,000</a:t>
                      </a:r>
                    </a:p>
                  </a:txBody>
                  <a:tcPr marL="68580" marR="68580" marT="0" marB="0" anchor="b"/>
                </a:tc>
                <a:tc>
                  <a:txBody>
                    <a:bodyPr/>
                    <a:lstStyle/>
                    <a:p>
                      <a:pPr algn="r">
                        <a:spcAft>
                          <a:spcPts val="0"/>
                        </a:spcAft>
                      </a:pPr>
                      <a:r>
                        <a:rPr lang="es-ES_tradnl" sz="1400">
                          <a:effectLst/>
                          <a:latin typeface="Calibri"/>
                          <a:ea typeface="Times New Roman"/>
                          <a:cs typeface="Times New Roman"/>
                        </a:rPr>
                        <a:t>86</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24,745</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0</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dirty="0">
                          <a:effectLst/>
                          <a:latin typeface="Calibri"/>
                          <a:ea typeface="Times New Roman"/>
                          <a:cs typeface="Times New Roman"/>
                        </a:rPr>
                        <a:t>0</a:t>
                      </a:r>
                      <a:endParaRPr lang="es-ES_tradnl" sz="1400" dirty="0">
                        <a:effectLst/>
                        <a:latin typeface="Cambria"/>
                        <a:ea typeface="ＭＳ 明朝"/>
                        <a:cs typeface="Times New Roman"/>
                      </a:endParaRPr>
                    </a:p>
                  </a:txBody>
                  <a:tcPr marL="68580" marR="68580" marT="0" marB="0" anchor="b"/>
                </a:tc>
              </a:tr>
              <a:tr h="197678">
                <a:tc>
                  <a:txBody>
                    <a:bodyPr/>
                    <a:lstStyle/>
                    <a:p>
                      <a:pPr algn="just">
                        <a:spcAft>
                          <a:spcPts val="0"/>
                        </a:spcAft>
                      </a:pPr>
                      <a:r>
                        <a:rPr lang="es-ES_tradnl" sz="1400" dirty="0">
                          <a:effectLst/>
                          <a:latin typeface="Calibri"/>
                          <a:ea typeface="Times New Roman"/>
                          <a:cs typeface="Calibri"/>
                        </a:rPr>
                        <a:t>Mas de 25,000,000 </a:t>
                      </a:r>
                    </a:p>
                  </a:txBody>
                  <a:tcPr marL="68580" marR="68580" marT="0" marB="0" anchor="b"/>
                </a:tc>
                <a:tc>
                  <a:txBody>
                    <a:bodyPr/>
                    <a:lstStyle/>
                    <a:p>
                      <a:pPr algn="r">
                        <a:spcAft>
                          <a:spcPts val="0"/>
                        </a:spcAft>
                      </a:pPr>
                      <a:r>
                        <a:rPr lang="es-ES_tradnl" sz="1400" dirty="0">
                          <a:effectLst/>
                          <a:latin typeface="Calibri"/>
                          <a:ea typeface="Times New Roman"/>
                          <a:cs typeface="Times New Roman"/>
                        </a:rPr>
                        <a:t>59</a:t>
                      </a:r>
                      <a:endParaRPr lang="es-ES_tradnl" sz="1400" dirty="0">
                        <a:effectLst/>
                        <a:latin typeface="Cambria"/>
                        <a:ea typeface="ＭＳ 明朝"/>
                        <a:cs typeface="Times New Roman"/>
                      </a:endParaRPr>
                    </a:p>
                  </a:txBody>
                  <a:tcPr marL="68580" marR="68580" marT="0" marB="0" anchor="b"/>
                </a:tc>
                <a:tc>
                  <a:txBody>
                    <a:bodyPr/>
                    <a:lstStyle/>
                    <a:p>
                      <a:pPr algn="r">
                        <a:spcAft>
                          <a:spcPts val="0"/>
                        </a:spcAft>
                      </a:pPr>
                      <a:r>
                        <a:rPr lang="es-ES_tradnl" sz="1400" dirty="0">
                          <a:effectLst/>
                          <a:latin typeface="Calibri"/>
                          <a:ea typeface="Times New Roman"/>
                          <a:cs typeface="Times New Roman"/>
                        </a:rPr>
                        <a:t>25,898</a:t>
                      </a:r>
                      <a:endParaRPr lang="es-ES_tradnl" sz="1400" dirty="0">
                        <a:effectLst/>
                        <a:latin typeface="Cambria"/>
                        <a:ea typeface="ＭＳ 明朝"/>
                        <a:cs typeface="Times New Roman"/>
                      </a:endParaRPr>
                    </a:p>
                  </a:txBody>
                  <a:tcPr marL="68580" marR="68580" marT="0" marB="0" anchor="b"/>
                </a:tc>
                <a:tc>
                  <a:txBody>
                    <a:bodyPr/>
                    <a:lstStyle/>
                    <a:p>
                      <a:pPr algn="r">
                        <a:spcAft>
                          <a:spcPts val="0"/>
                        </a:spcAft>
                      </a:pPr>
                      <a:r>
                        <a:rPr lang="es-ES_tradnl" sz="1400" dirty="0">
                          <a:effectLst/>
                          <a:latin typeface="Calibri"/>
                          <a:ea typeface="Times New Roman"/>
                          <a:cs typeface="Times New Roman"/>
                        </a:rPr>
                        <a:t>0</a:t>
                      </a:r>
                      <a:endParaRPr lang="es-ES_tradnl" sz="1400" dirty="0">
                        <a:effectLst/>
                        <a:latin typeface="Cambria"/>
                        <a:ea typeface="ＭＳ 明朝"/>
                        <a:cs typeface="Times New Roman"/>
                      </a:endParaRPr>
                    </a:p>
                  </a:txBody>
                  <a:tcPr marL="68580" marR="68580" marT="0" marB="0" anchor="b"/>
                </a:tc>
                <a:tc>
                  <a:txBody>
                    <a:bodyPr/>
                    <a:lstStyle/>
                    <a:p>
                      <a:pPr algn="r">
                        <a:spcAft>
                          <a:spcPts val="0"/>
                        </a:spcAft>
                      </a:pPr>
                      <a:r>
                        <a:rPr lang="es-ES_tradnl" sz="1400" dirty="0">
                          <a:effectLst/>
                          <a:latin typeface="Calibri"/>
                          <a:ea typeface="Times New Roman"/>
                          <a:cs typeface="Times New Roman"/>
                        </a:rPr>
                        <a:t>0</a:t>
                      </a:r>
                      <a:endParaRPr lang="es-ES_tradnl" sz="1400" dirty="0">
                        <a:effectLst/>
                        <a:latin typeface="Cambria"/>
                        <a:ea typeface="ＭＳ 明朝"/>
                        <a:cs typeface="Times New Roman"/>
                      </a:endParaRPr>
                    </a:p>
                  </a:txBody>
                  <a:tcPr marL="68580" marR="68580" marT="0" marB="0" anchor="b"/>
                </a:tc>
              </a:tr>
              <a:tr h="197678">
                <a:tc>
                  <a:txBody>
                    <a:bodyPr/>
                    <a:lstStyle/>
                    <a:p>
                      <a:pPr algn="just">
                        <a:spcAft>
                          <a:spcPts val="0"/>
                        </a:spcAft>
                      </a:pPr>
                      <a:r>
                        <a:rPr lang="es-ES_tradnl" sz="1400" b="1" dirty="0">
                          <a:effectLst/>
                          <a:latin typeface="Calibri"/>
                          <a:ea typeface="Times New Roman"/>
                          <a:cs typeface="Calibri"/>
                        </a:rPr>
                        <a:t>Total</a:t>
                      </a:r>
                      <a:endParaRPr lang="es-ES_tradnl" sz="1400" dirty="0">
                        <a:effectLst/>
                        <a:latin typeface="Calibri"/>
                        <a:ea typeface="Times New Roman"/>
                        <a:cs typeface="Calibri"/>
                      </a:endParaRPr>
                    </a:p>
                  </a:txBody>
                  <a:tcPr marL="68580" marR="68580" marT="0" marB="0" anchor="b"/>
                </a:tc>
                <a:tc>
                  <a:txBody>
                    <a:bodyPr/>
                    <a:lstStyle/>
                    <a:p>
                      <a:pPr algn="r">
                        <a:spcAft>
                          <a:spcPts val="0"/>
                        </a:spcAft>
                      </a:pPr>
                      <a:r>
                        <a:rPr lang="es-ES_tradnl" sz="1400" b="1" dirty="0">
                          <a:effectLst/>
                          <a:latin typeface="Calibri"/>
                          <a:ea typeface="Times New Roman"/>
                          <a:cs typeface="Times New Roman"/>
                        </a:rPr>
                        <a:t>5,774</a:t>
                      </a:r>
                      <a:endParaRPr lang="es-ES_tradnl" sz="1400" dirty="0">
                        <a:effectLst/>
                        <a:latin typeface="Cambria"/>
                        <a:ea typeface="ＭＳ 明朝"/>
                        <a:cs typeface="Times New Roman"/>
                      </a:endParaRPr>
                    </a:p>
                  </a:txBody>
                  <a:tcPr marL="68580" marR="68580" marT="0" marB="0" anchor="b"/>
                </a:tc>
                <a:tc>
                  <a:txBody>
                    <a:bodyPr/>
                    <a:lstStyle/>
                    <a:p>
                      <a:pPr algn="r">
                        <a:spcAft>
                          <a:spcPts val="0"/>
                        </a:spcAft>
                      </a:pPr>
                      <a:r>
                        <a:rPr lang="es-ES_tradnl" sz="1400" b="1" dirty="0">
                          <a:effectLst/>
                          <a:latin typeface="Calibri"/>
                          <a:ea typeface="Times New Roman"/>
                          <a:cs typeface="Times New Roman"/>
                        </a:rPr>
                        <a:t>646,156</a:t>
                      </a:r>
                      <a:endParaRPr lang="es-ES_tradnl" sz="1400" dirty="0">
                        <a:effectLst/>
                        <a:latin typeface="Cambria"/>
                        <a:ea typeface="ＭＳ 明朝"/>
                        <a:cs typeface="Times New Roman"/>
                      </a:endParaRPr>
                    </a:p>
                  </a:txBody>
                  <a:tcPr marL="68580" marR="68580" marT="0" marB="0" anchor="b"/>
                </a:tc>
                <a:tc>
                  <a:txBody>
                    <a:bodyPr/>
                    <a:lstStyle/>
                    <a:p>
                      <a:pPr algn="r">
                        <a:spcAft>
                          <a:spcPts val="0"/>
                        </a:spcAft>
                      </a:pPr>
                      <a:r>
                        <a:rPr lang="es-ES_tradnl" sz="1400" b="1" dirty="0">
                          <a:effectLst/>
                          <a:latin typeface="Calibri"/>
                          <a:ea typeface="Times New Roman"/>
                          <a:cs typeface="Times New Roman"/>
                        </a:rPr>
                        <a:t>104</a:t>
                      </a:r>
                      <a:endParaRPr lang="es-ES_tradnl" sz="1400" dirty="0">
                        <a:effectLst/>
                        <a:latin typeface="Cambria"/>
                        <a:ea typeface="ＭＳ 明朝"/>
                        <a:cs typeface="Times New Roman"/>
                      </a:endParaRPr>
                    </a:p>
                  </a:txBody>
                  <a:tcPr marL="68580" marR="68580" marT="0" marB="0" anchor="b"/>
                </a:tc>
                <a:tc>
                  <a:txBody>
                    <a:bodyPr/>
                    <a:lstStyle/>
                    <a:p>
                      <a:pPr algn="r">
                        <a:spcAft>
                          <a:spcPts val="0"/>
                        </a:spcAft>
                      </a:pPr>
                      <a:r>
                        <a:rPr lang="es-ES_tradnl" sz="1400" b="1" dirty="0">
                          <a:effectLst/>
                          <a:latin typeface="Calibri"/>
                          <a:ea typeface="Times New Roman"/>
                          <a:cs typeface="Times New Roman"/>
                        </a:rPr>
                        <a:t>14,270</a:t>
                      </a:r>
                      <a:endParaRPr lang="es-ES_tradnl" sz="1400" dirty="0">
                        <a:effectLst/>
                        <a:latin typeface="Cambria"/>
                        <a:ea typeface="ＭＳ 明朝"/>
                        <a:cs typeface="Times New Roman"/>
                      </a:endParaRPr>
                    </a:p>
                  </a:txBody>
                  <a:tcPr marL="68580" marR="68580" marT="0" marB="0" anchor="b"/>
                </a:tc>
              </a:tr>
            </a:tbl>
          </a:graphicData>
        </a:graphic>
      </p:graphicFrame>
    </p:spTree>
    <p:extLst>
      <p:ext uri="{BB962C8B-B14F-4D97-AF65-F5344CB8AC3E}">
        <p14:creationId xmlns:p14="http://schemas.microsoft.com/office/powerpoint/2010/main" xmlns="" val="5452532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14866"/>
            <a:ext cx="8229600" cy="990600"/>
          </a:xfrm>
        </p:spPr>
        <p:txBody>
          <a:bodyPr>
            <a:normAutofit/>
          </a:bodyPr>
          <a:lstStyle/>
          <a:p>
            <a:r>
              <a:rPr lang="es-ES" sz="2800" b="1" dirty="0" smtClean="0"/>
              <a:t>VIVIENDAS SEPARADAS O RESERVADAS SEGÚN PRECIO.</a:t>
            </a:r>
            <a:r>
              <a:rPr lang="es-ES" sz="2900" b="1" dirty="0" smtClean="0"/>
              <a:t> </a:t>
            </a:r>
            <a:r>
              <a:rPr lang="es-ES" sz="2400" b="1" dirty="0" smtClean="0"/>
              <a:t>Octubre de 2016 – Abril de 2017</a:t>
            </a:r>
            <a:endParaRPr lang="es-ES" sz="24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xmlns="" val="797735620"/>
              </p:ext>
            </p:extLst>
          </p:nvPr>
        </p:nvGraphicFramePr>
        <p:xfrm>
          <a:off x="846667" y="1600200"/>
          <a:ext cx="6959600" cy="5090159"/>
        </p:xfrm>
        <a:graphic>
          <a:graphicData uri="http://schemas.openxmlformats.org/drawingml/2006/table">
            <a:tbl>
              <a:tblPr firstRow="1" bandRow="1">
                <a:tableStyleId>{5C22544A-7EE6-4342-B048-85BDC9FD1C3A}</a:tableStyleId>
              </a:tblPr>
              <a:tblGrid>
                <a:gridCol w="2548989"/>
                <a:gridCol w="1274495"/>
                <a:gridCol w="1074012"/>
                <a:gridCol w="1031052"/>
                <a:gridCol w="1031052"/>
              </a:tblGrid>
              <a:tr h="197678">
                <a:tc rowSpan="2">
                  <a:txBody>
                    <a:bodyPr/>
                    <a:lstStyle/>
                    <a:p>
                      <a:pPr algn="ctr"/>
                      <a:r>
                        <a:rPr lang="es-ES" sz="1400" b="1" dirty="0" smtClean="0">
                          <a:solidFill>
                            <a:srgbClr val="FFFFFF"/>
                          </a:solidFill>
                          <a:latin typeface="Calibri"/>
                          <a:cs typeface="Calibri"/>
                        </a:rPr>
                        <a:t>Precio</a:t>
                      </a:r>
                      <a:r>
                        <a:rPr lang="es-ES" sz="1400" b="1" baseline="0" dirty="0" smtClean="0">
                          <a:solidFill>
                            <a:srgbClr val="FFFFFF"/>
                          </a:solidFill>
                          <a:latin typeface="Calibri"/>
                          <a:cs typeface="Calibri"/>
                        </a:rPr>
                        <a:t> (RD$)</a:t>
                      </a:r>
                      <a:endParaRPr lang="es-ES" sz="1400" b="1" dirty="0">
                        <a:solidFill>
                          <a:srgbClr val="FFFFFF"/>
                        </a:solidFill>
                        <a:latin typeface="Calibri"/>
                        <a:cs typeface="Calibri"/>
                      </a:endParaRPr>
                    </a:p>
                  </a:txBody>
                  <a:tcPr anchor="ctr">
                    <a:solidFill>
                      <a:srgbClr val="808DA0"/>
                    </a:solidFill>
                  </a:tcPr>
                </a:tc>
                <a:tc gridSpan="2">
                  <a:txBody>
                    <a:bodyPr/>
                    <a:lstStyle/>
                    <a:p>
                      <a:pPr algn="ctr"/>
                      <a:r>
                        <a:rPr lang="es-ES" sz="1400" b="1" dirty="0" smtClean="0">
                          <a:solidFill>
                            <a:srgbClr val="FFFFFF"/>
                          </a:solidFill>
                          <a:latin typeface="Calibri"/>
                          <a:cs typeface="Calibri"/>
                        </a:rPr>
                        <a:t>Octubre</a:t>
                      </a:r>
                      <a:r>
                        <a:rPr lang="es-ES" sz="1400" b="1" baseline="0" dirty="0" smtClean="0">
                          <a:solidFill>
                            <a:srgbClr val="FFFFFF"/>
                          </a:solidFill>
                          <a:latin typeface="Calibri"/>
                          <a:cs typeface="Calibri"/>
                        </a:rPr>
                        <a:t> de </a:t>
                      </a:r>
                      <a:r>
                        <a:rPr lang="es-ES" sz="1400" b="1" dirty="0" smtClean="0">
                          <a:solidFill>
                            <a:srgbClr val="FFFFFF"/>
                          </a:solidFill>
                          <a:latin typeface="Calibri"/>
                          <a:cs typeface="Calibri"/>
                        </a:rPr>
                        <a:t>2016</a:t>
                      </a:r>
                      <a:endParaRPr lang="es-ES" sz="1400" b="1" dirty="0">
                        <a:solidFill>
                          <a:srgbClr val="FFFFFF"/>
                        </a:solidFill>
                        <a:latin typeface="Calibri"/>
                        <a:cs typeface="Calibri"/>
                      </a:endParaRPr>
                    </a:p>
                  </a:txBody>
                  <a:tcPr anchor="ctr">
                    <a:solidFill>
                      <a:srgbClr val="AD8F67"/>
                    </a:solidFill>
                  </a:tcPr>
                </a:tc>
                <a:tc hMerge="1">
                  <a:txBody>
                    <a:bodyPr/>
                    <a:lstStyle/>
                    <a:p>
                      <a:endParaRPr lang="es-ES" sz="1400" dirty="0">
                        <a:latin typeface="Calibri"/>
                        <a:cs typeface="Calibri"/>
                      </a:endParaRPr>
                    </a:p>
                  </a:txBody>
                  <a:tcPr/>
                </a:tc>
                <a:tc gridSpan="2">
                  <a:txBody>
                    <a:bodyPr/>
                    <a:lstStyle/>
                    <a:p>
                      <a:pPr algn="ctr"/>
                      <a:r>
                        <a:rPr lang="es-ES" sz="1400" b="1" dirty="0" smtClean="0">
                          <a:solidFill>
                            <a:srgbClr val="FFFFFF"/>
                          </a:solidFill>
                          <a:latin typeface="Calibri"/>
                          <a:cs typeface="Calibri"/>
                        </a:rPr>
                        <a:t>Abril</a:t>
                      </a:r>
                      <a:r>
                        <a:rPr lang="es-ES" sz="1400" b="1" baseline="0" dirty="0" smtClean="0">
                          <a:solidFill>
                            <a:srgbClr val="FFFFFF"/>
                          </a:solidFill>
                          <a:latin typeface="Calibri"/>
                          <a:cs typeface="Calibri"/>
                        </a:rPr>
                        <a:t> de </a:t>
                      </a:r>
                      <a:r>
                        <a:rPr lang="es-ES" sz="1400" b="1" dirty="0" smtClean="0">
                          <a:solidFill>
                            <a:srgbClr val="FFFFFF"/>
                          </a:solidFill>
                          <a:latin typeface="Calibri"/>
                          <a:cs typeface="Calibri"/>
                        </a:rPr>
                        <a:t>2017</a:t>
                      </a:r>
                      <a:endParaRPr lang="es-ES" sz="1400" b="1" dirty="0">
                        <a:solidFill>
                          <a:srgbClr val="FFFFFF"/>
                        </a:solidFill>
                        <a:latin typeface="Calibri"/>
                        <a:cs typeface="Calibri"/>
                      </a:endParaRPr>
                    </a:p>
                  </a:txBody>
                  <a:tcPr anchor="ctr"/>
                </a:tc>
                <a:tc hMerge="1">
                  <a:txBody>
                    <a:bodyPr/>
                    <a:lstStyle/>
                    <a:p>
                      <a:endParaRPr lang="es-ES" sz="1400" dirty="0">
                        <a:latin typeface="Calibri"/>
                        <a:cs typeface="Calibri"/>
                      </a:endParaRPr>
                    </a:p>
                  </a:txBody>
                  <a:tcPr/>
                </a:tc>
              </a:tr>
              <a:tr h="197678">
                <a:tc vMerge="1">
                  <a:txBody>
                    <a:bodyPr/>
                    <a:lstStyle/>
                    <a:p>
                      <a:endParaRPr lang="es-ES" sz="1400" dirty="0">
                        <a:latin typeface="Calibri"/>
                        <a:cs typeface="Calibri"/>
                      </a:endParaRPr>
                    </a:p>
                  </a:txBody>
                  <a:tcPr/>
                </a:tc>
                <a:tc>
                  <a:txBody>
                    <a:bodyPr/>
                    <a:lstStyle/>
                    <a:p>
                      <a:pPr algn="ctr"/>
                      <a:r>
                        <a:rPr lang="es-ES" sz="1400" b="1" dirty="0" smtClean="0">
                          <a:solidFill>
                            <a:srgbClr val="FFFFFF"/>
                          </a:solidFill>
                          <a:latin typeface="Calibri"/>
                          <a:cs typeface="Calibri"/>
                        </a:rPr>
                        <a:t>Unidades</a:t>
                      </a:r>
                      <a:endParaRPr lang="es-ES" sz="1400" b="1" dirty="0">
                        <a:solidFill>
                          <a:srgbClr val="FFFFFF"/>
                        </a:solidFill>
                        <a:latin typeface="Calibri"/>
                        <a:cs typeface="Calibri"/>
                      </a:endParaRPr>
                    </a:p>
                  </a:txBody>
                  <a:tcPr anchor="ctr">
                    <a:solidFill>
                      <a:srgbClr val="808DA0"/>
                    </a:solidFill>
                  </a:tcPr>
                </a:tc>
                <a:tc>
                  <a:txBody>
                    <a:bodyPr/>
                    <a:lstStyle/>
                    <a:p>
                      <a:pPr algn="ctr"/>
                      <a:r>
                        <a:rPr lang="es-ES" sz="1400" b="1" dirty="0" smtClean="0">
                          <a:solidFill>
                            <a:srgbClr val="FFFFFF"/>
                          </a:solidFill>
                          <a:latin typeface="Calibri"/>
                          <a:cs typeface="Calibri"/>
                        </a:rPr>
                        <a:t>m</a:t>
                      </a:r>
                      <a:r>
                        <a:rPr lang="es-ES" sz="1400" b="1" baseline="30000" dirty="0" smtClean="0">
                          <a:solidFill>
                            <a:srgbClr val="FFFFFF"/>
                          </a:solidFill>
                          <a:latin typeface="Calibri"/>
                          <a:cs typeface="Calibri"/>
                        </a:rPr>
                        <a:t>2</a:t>
                      </a:r>
                      <a:endParaRPr lang="es-ES" sz="1400" b="1" baseline="30000" dirty="0">
                        <a:solidFill>
                          <a:srgbClr val="FFFFFF"/>
                        </a:solidFill>
                        <a:latin typeface="Calibri"/>
                        <a:cs typeface="Calibri"/>
                      </a:endParaRPr>
                    </a:p>
                  </a:txBody>
                  <a:tcPr anchor="ctr">
                    <a:solidFill>
                      <a:srgbClr val="808DA0"/>
                    </a:solidFill>
                  </a:tcPr>
                </a:tc>
                <a:tc>
                  <a:txBody>
                    <a:bodyPr/>
                    <a:lstStyle/>
                    <a:p>
                      <a:pPr algn="ctr"/>
                      <a:r>
                        <a:rPr lang="es-ES" sz="1400" b="1" dirty="0" smtClean="0">
                          <a:solidFill>
                            <a:srgbClr val="FFFFFF"/>
                          </a:solidFill>
                          <a:latin typeface="Calibri"/>
                          <a:cs typeface="Calibri"/>
                        </a:rPr>
                        <a:t>Unidades</a:t>
                      </a:r>
                      <a:endParaRPr lang="es-ES" sz="1400" b="1" dirty="0">
                        <a:solidFill>
                          <a:srgbClr val="FFFFFF"/>
                        </a:solidFill>
                        <a:latin typeface="Calibri"/>
                        <a:cs typeface="Calibri"/>
                      </a:endParaRPr>
                    </a:p>
                  </a:txBody>
                  <a:tcPr anchor="ctr">
                    <a:solidFill>
                      <a:srgbClr val="808DA0"/>
                    </a:solidFill>
                  </a:tcPr>
                </a:tc>
                <a:tc>
                  <a:txBody>
                    <a:bodyPr/>
                    <a:lstStyle/>
                    <a:p>
                      <a:pPr algn="ctr"/>
                      <a:r>
                        <a:rPr lang="es-ES" sz="1400" b="1" dirty="0" smtClean="0">
                          <a:solidFill>
                            <a:srgbClr val="FFFFFF"/>
                          </a:solidFill>
                          <a:latin typeface="Calibri"/>
                          <a:cs typeface="Calibri"/>
                        </a:rPr>
                        <a:t>m</a:t>
                      </a:r>
                      <a:r>
                        <a:rPr lang="es-ES" sz="1400" b="1" baseline="30000" dirty="0" smtClean="0">
                          <a:solidFill>
                            <a:srgbClr val="FFFFFF"/>
                          </a:solidFill>
                          <a:latin typeface="Calibri"/>
                          <a:cs typeface="Calibri"/>
                        </a:rPr>
                        <a:t>2</a:t>
                      </a:r>
                      <a:endParaRPr lang="es-ES" sz="1400" b="1" baseline="30000" dirty="0">
                        <a:solidFill>
                          <a:srgbClr val="FFFFFF"/>
                        </a:solidFill>
                        <a:latin typeface="Calibri"/>
                        <a:cs typeface="Calibri"/>
                      </a:endParaRPr>
                    </a:p>
                  </a:txBody>
                  <a:tcPr anchor="ctr">
                    <a:solidFill>
                      <a:srgbClr val="808DA0"/>
                    </a:solidFill>
                  </a:tcPr>
                </a:tc>
              </a:tr>
              <a:tr h="197678">
                <a:tc>
                  <a:txBody>
                    <a:bodyPr/>
                    <a:lstStyle/>
                    <a:p>
                      <a:pPr algn="just">
                        <a:spcAft>
                          <a:spcPts val="0"/>
                        </a:spcAft>
                      </a:pPr>
                      <a:r>
                        <a:rPr lang="es-ES_tradnl" sz="1400">
                          <a:effectLst/>
                          <a:latin typeface="Calibri"/>
                          <a:ea typeface="Times New Roman"/>
                          <a:cs typeface="Calibri"/>
                        </a:rPr>
                        <a:t>500,001 a 1,000,000</a:t>
                      </a:r>
                    </a:p>
                  </a:txBody>
                  <a:tcPr marL="68580" marR="68580" marT="0" marB="0" anchor="b"/>
                </a:tc>
                <a:tc>
                  <a:txBody>
                    <a:bodyPr/>
                    <a:lstStyle/>
                    <a:p>
                      <a:pPr algn="r">
                        <a:spcAft>
                          <a:spcPts val="0"/>
                        </a:spcAft>
                      </a:pPr>
                      <a:r>
                        <a:rPr lang="es-ES_tradnl" sz="1400">
                          <a:effectLst/>
                          <a:latin typeface="Calibri"/>
                          <a:ea typeface="Times New Roman"/>
                          <a:cs typeface="Times New Roman"/>
                        </a:rPr>
                        <a:t>50</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2,578</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dirty="0">
                          <a:solidFill>
                            <a:srgbClr val="800000"/>
                          </a:solidFill>
                          <a:effectLst/>
                          <a:latin typeface="Calibri"/>
                          <a:ea typeface="Times New Roman"/>
                          <a:cs typeface="Times New Roman"/>
                        </a:rPr>
                        <a:t>56</a:t>
                      </a:r>
                      <a:endParaRPr lang="es-ES_tradnl" sz="1400" dirty="0">
                        <a:solidFill>
                          <a:srgbClr val="800000"/>
                        </a:solidFill>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2,920</a:t>
                      </a:r>
                      <a:endParaRPr lang="es-ES_tradnl" sz="1400">
                        <a:effectLst/>
                        <a:latin typeface="Cambria"/>
                        <a:ea typeface="ＭＳ 明朝"/>
                        <a:cs typeface="Times New Roman"/>
                      </a:endParaRPr>
                    </a:p>
                  </a:txBody>
                  <a:tcPr marL="68580" marR="68580" marT="0" marB="0" anchor="b"/>
                </a:tc>
              </a:tr>
              <a:tr h="197678">
                <a:tc>
                  <a:txBody>
                    <a:bodyPr/>
                    <a:lstStyle/>
                    <a:p>
                      <a:pPr algn="just">
                        <a:spcAft>
                          <a:spcPts val="0"/>
                        </a:spcAft>
                      </a:pPr>
                      <a:r>
                        <a:rPr lang="es-ES_tradnl" sz="1400" dirty="0">
                          <a:effectLst/>
                          <a:latin typeface="Calibri"/>
                          <a:ea typeface="Times New Roman"/>
                          <a:cs typeface="Calibri"/>
                        </a:rPr>
                        <a:t>1,000,001 a 1,500,000</a:t>
                      </a:r>
                    </a:p>
                  </a:txBody>
                  <a:tcPr marL="68580" marR="68580" marT="0" marB="0" anchor="b"/>
                </a:tc>
                <a:tc>
                  <a:txBody>
                    <a:bodyPr/>
                    <a:lstStyle/>
                    <a:p>
                      <a:pPr algn="r">
                        <a:spcAft>
                          <a:spcPts val="0"/>
                        </a:spcAft>
                      </a:pPr>
                      <a:r>
                        <a:rPr lang="es-ES_tradnl" sz="1400">
                          <a:effectLst/>
                          <a:latin typeface="Calibri"/>
                          <a:ea typeface="Times New Roman"/>
                          <a:cs typeface="Times New Roman"/>
                        </a:rPr>
                        <a:t>2,339</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137,267</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dirty="0">
                          <a:solidFill>
                            <a:srgbClr val="800000"/>
                          </a:solidFill>
                          <a:effectLst/>
                          <a:latin typeface="Calibri"/>
                          <a:ea typeface="Times New Roman"/>
                          <a:cs typeface="Times New Roman"/>
                        </a:rPr>
                        <a:t>2,402</a:t>
                      </a:r>
                      <a:endParaRPr lang="es-ES_tradnl" sz="1400" dirty="0">
                        <a:solidFill>
                          <a:srgbClr val="800000"/>
                        </a:solidFill>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137,029</a:t>
                      </a:r>
                      <a:endParaRPr lang="es-ES_tradnl" sz="1400">
                        <a:effectLst/>
                        <a:latin typeface="Cambria"/>
                        <a:ea typeface="ＭＳ 明朝"/>
                        <a:cs typeface="Times New Roman"/>
                      </a:endParaRPr>
                    </a:p>
                  </a:txBody>
                  <a:tcPr marL="68580" marR="68580" marT="0" marB="0" anchor="b"/>
                </a:tc>
              </a:tr>
              <a:tr h="197678">
                <a:tc>
                  <a:txBody>
                    <a:bodyPr/>
                    <a:lstStyle/>
                    <a:p>
                      <a:pPr algn="just">
                        <a:spcAft>
                          <a:spcPts val="0"/>
                        </a:spcAft>
                      </a:pPr>
                      <a:r>
                        <a:rPr lang="es-ES_tradnl" sz="1400" dirty="0">
                          <a:effectLst/>
                          <a:latin typeface="Calibri"/>
                          <a:ea typeface="Times New Roman"/>
                          <a:cs typeface="Calibri"/>
                        </a:rPr>
                        <a:t>1,500,001 a 2,000,000</a:t>
                      </a:r>
                    </a:p>
                  </a:txBody>
                  <a:tcPr marL="68580" marR="68580" marT="0" marB="0" anchor="b"/>
                </a:tc>
                <a:tc>
                  <a:txBody>
                    <a:bodyPr/>
                    <a:lstStyle/>
                    <a:p>
                      <a:pPr algn="r">
                        <a:spcAft>
                          <a:spcPts val="0"/>
                        </a:spcAft>
                      </a:pPr>
                      <a:r>
                        <a:rPr lang="es-ES_tradnl" sz="1400">
                          <a:effectLst/>
                          <a:latin typeface="Calibri"/>
                          <a:ea typeface="Times New Roman"/>
                          <a:cs typeface="Times New Roman"/>
                        </a:rPr>
                        <a:t>2,926</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220,091</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dirty="0">
                          <a:solidFill>
                            <a:srgbClr val="800000"/>
                          </a:solidFill>
                          <a:effectLst/>
                          <a:latin typeface="Calibri"/>
                          <a:ea typeface="Times New Roman"/>
                          <a:cs typeface="Times New Roman"/>
                        </a:rPr>
                        <a:t>6,054</a:t>
                      </a:r>
                      <a:endParaRPr lang="es-ES_tradnl" sz="1400" dirty="0">
                        <a:solidFill>
                          <a:srgbClr val="800000"/>
                        </a:solidFill>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453,544</a:t>
                      </a:r>
                      <a:endParaRPr lang="es-ES_tradnl" sz="1400">
                        <a:effectLst/>
                        <a:latin typeface="Cambria"/>
                        <a:ea typeface="ＭＳ 明朝"/>
                        <a:cs typeface="Times New Roman"/>
                      </a:endParaRPr>
                    </a:p>
                  </a:txBody>
                  <a:tcPr marL="68580" marR="68580" marT="0" marB="0" anchor="b"/>
                </a:tc>
              </a:tr>
              <a:tr h="197678">
                <a:tc>
                  <a:txBody>
                    <a:bodyPr/>
                    <a:lstStyle/>
                    <a:p>
                      <a:pPr algn="just">
                        <a:spcAft>
                          <a:spcPts val="0"/>
                        </a:spcAft>
                      </a:pPr>
                      <a:r>
                        <a:rPr lang="es-ES_tradnl" sz="1400" dirty="0">
                          <a:effectLst/>
                          <a:latin typeface="Calibri"/>
                          <a:ea typeface="Times New Roman"/>
                          <a:cs typeface="Calibri"/>
                        </a:rPr>
                        <a:t>2,000,001 a 3,000,000</a:t>
                      </a:r>
                    </a:p>
                  </a:txBody>
                  <a:tcPr marL="68580" marR="68580" marT="0" marB="0" anchor="b"/>
                </a:tc>
                <a:tc>
                  <a:txBody>
                    <a:bodyPr/>
                    <a:lstStyle/>
                    <a:p>
                      <a:pPr algn="r">
                        <a:spcAft>
                          <a:spcPts val="0"/>
                        </a:spcAft>
                      </a:pPr>
                      <a:r>
                        <a:rPr lang="es-ES_tradnl" sz="1400">
                          <a:effectLst/>
                          <a:latin typeface="Calibri"/>
                          <a:ea typeface="Times New Roman"/>
                          <a:cs typeface="Times New Roman"/>
                        </a:rPr>
                        <a:t>1,047</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95,544</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dirty="0">
                          <a:solidFill>
                            <a:srgbClr val="800000"/>
                          </a:solidFill>
                          <a:effectLst/>
                          <a:latin typeface="Calibri"/>
                          <a:ea typeface="Times New Roman"/>
                          <a:cs typeface="Times New Roman"/>
                        </a:rPr>
                        <a:t>2,186</a:t>
                      </a:r>
                      <a:endParaRPr lang="es-ES_tradnl" sz="1400" dirty="0">
                        <a:solidFill>
                          <a:srgbClr val="800000"/>
                        </a:solidFill>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199,041</a:t>
                      </a:r>
                      <a:endParaRPr lang="es-ES_tradnl" sz="1400">
                        <a:effectLst/>
                        <a:latin typeface="Cambria"/>
                        <a:ea typeface="ＭＳ 明朝"/>
                        <a:cs typeface="Times New Roman"/>
                      </a:endParaRPr>
                    </a:p>
                  </a:txBody>
                  <a:tcPr marL="68580" marR="68580" marT="0" marB="0" anchor="b"/>
                </a:tc>
              </a:tr>
              <a:tr h="197678">
                <a:tc>
                  <a:txBody>
                    <a:bodyPr/>
                    <a:lstStyle/>
                    <a:p>
                      <a:pPr algn="just">
                        <a:spcAft>
                          <a:spcPts val="0"/>
                        </a:spcAft>
                      </a:pPr>
                      <a:r>
                        <a:rPr lang="es-ES_tradnl" sz="1400" dirty="0">
                          <a:effectLst/>
                          <a:latin typeface="Calibri"/>
                          <a:ea typeface="Times New Roman"/>
                          <a:cs typeface="Calibri"/>
                        </a:rPr>
                        <a:t>3,000,001 a 4,000,000</a:t>
                      </a:r>
                    </a:p>
                  </a:txBody>
                  <a:tcPr marL="68580" marR="68580" marT="0" marB="0" anchor="b"/>
                </a:tc>
                <a:tc>
                  <a:txBody>
                    <a:bodyPr/>
                    <a:lstStyle/>
                    <a:p>
                      <a:pPr algn="r">
                        <a:spcAft>
                          <a:spcPts val="0"/>
                        </a:spcAft>
                      </a:pPr>
                      <a:r>
                        <a:rPr lang="es-ES_tradnl" sz="1400">
                          <a:effectLst/>
                          <a:latin typeface="Calibri"/>
                          <a:ea typeface="Times New Roman"/>
                          <a:cs typeface="Times New Roman"/>
                        </a:rPr>
                        <a:t>1,015</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101,681</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464</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47,289</a:t>
                      </a:r>
                      <a:endParaRPr lang="es-ES_tradnl" sz="1400">
                        <a:effectLst/>
                        <a:latin typeface="Cambria"/>
                        <a:ea typeface="ＭＳ 明朝"/>
                        <a:cs typeface="Times New Roman"/>
                      </a:endParaRPr>
                    </a:p>
                  </a:txBody>
                  <a:tcPr marL="68580" marR="68580" marT="0" marB="0" anchor="b"/>
                </a:tc>
              </a:tr>
              <a:tr h="197678">
                <a:tc>
                  <a:txBody>
                    <a:bodyPr/>
                    <a:lstStyle/>
                    <a:p>
                      <a:pPr algn="just">
                        <a:spcAft>
                          <a:spcPts val="0"/>
                        </a:spcAft>
                      </a:pPr>
                      <a:r>
                        <a:rPr lang="es-ES_tradnl" sz="1400" dirty="0">
                          <a:effectLst/>
                          <a:latin typeface="Calibri"/>
                          <a:ea typeface="Times New Roman"/>
                          <a:cs typeface="Calibri"/>
                        </a:rPr>
                        <a:t>4,000,001 a 5,000,000</a:t>
                      </a:r>
                    </a:p>
                  </a:txBody>
                  <a:tcPr marL="68580" marR="68580" marT="0" marB="0" anchor="b"/>
                </a:tc>
                <a:tc>
                  <a:txBody>
                    <a:bodyPr/>
                    <a:lstStyle/>
                    <a:p>
                      <a:pPr algn="r">
                        <a:spcAft>
                          <a:spcPts val="0"/>
                        </a:spcAft>
                      </a:pPr>
                      <a:r>
                        <a:rPr lang="es-ES_tradnl" sz="1400">
                          <a:effectLst/>
                          <a:latin typeface="Calibri"/>
                          <a:ea typeface="Times New Roman"/>
                          <a:cs typeface="Times New Roman"/>
                        </a:rPr>
                        <a:t>737</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86,264</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642</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67,260</a:t>
                      </a:r>
                      <a:endParaRPr lang="es-ES_tradnl" sz="1400">
                        <a:effectLst/>
                        <a:latin typeface="Cambria"/>
                        <a:ea typeface="ＭＳ 明朝"/>
                        <a:cs typeface="Times New Roman"/>
                      </a:endParaRPr>
                    </a:p>
                  </a:txBody>
                  <a:tcPr marL="68580" marR="68580" marT="0" marB="0" anchor="b"/>
                </a:tc>
              </a:tr>
              <a:tr h="197678">
                <a:tc>
                  <a:txBody>
                    <a:bodyPr/>
                    <a:lstStyle/>
                    <a:p>
                      <a:pPr algn="just">
                        <a:spcAft>
                          <a:spcPts val="0"/>
                        </a:spcAft>
                      </a:pPr>
                      <a:r>
                        <a:rPr lang="es-ES_tradnl" sz="1400" dirty="0">
                          <a:effectLst/>
                          <a:latin typeface="Calibri"/>
                          <a:ea typeface="Times New Roman"/>
                          <a:cs typeface="Calibri"/>
                        </a:rPr>
                        <a:t>5,000,001 a 6,000,000</a:t>
                      </a:r>
                    </a:p>
                  </a:txBody>
                  <a:tcPr marL="68580" marR="68580" marT="0" marB="0" anchor="b"/>
                </a:tc>
                <a:tc>
                  <a:txBody>
                    <a:bodyPr/>
                    <a:lstStyle/>
                    <a:p>
                      <a:pPr algn="r">
                        <a:spcAft>
                          <a:spcPts val="0"/>
                        </a:spcAft>
                      </a:pPr>
                      <a:r>
                        <a:rPr lang="es-ES_tradnl" sz="1400">
                          <a:effectLst/>
                          <a:latin typeface="Calibri"/>
                          <a:ea typeface="Times New Roman"/>
                          <a:cs typeface="Times New Roman"/>
                        </a:rPr>
                        <a:t>646</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81,139</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682</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80,064</a:t>
                      </a:r>
                      <a:endParaRPr lang="es-ES_tradnl" sz="1400">
                        <a:effectLst/>
                        <a:latin typeface="Cambria"/>
                        <a:ea typeface="ＭＳ 明朝"/>
                        <a:cs typeface="Times New Roman"/>
                      </a:endParaRPr>
                    </a:p>
                  </a:txBody>
                  <a:tcPr marL="68580" marR="68580" marT="0" marB="0" anchor="b"/>
                </a:tc>
              </a:tr>
              <a:tr h="197678">
                <a:tc>
                  <a:txBody>
                    <a:bodyPr/>
                    <a:lstStyle/>
                    <a:p>
                      <a:pPr algn="just">
                        <a:spcAft>
                          <a:spcPts val="0"/>
                        </a:spcAft>
                      </a:pPr>
                      <a:r>
                        <a:rPr lang="es-ES_tradnl" sz="1400" dirty="0">
                          <a:effectLst/>
                          <a:latin typeface="Calibri"/>
                          <a:ea typeface="Times New Roman"/>
                          <a:cs typeface="Calibri"/>
                        </a:rPr>
                        <a:t>6,000,001 a 7,000,000</a:t>
                      </a:r>
                    </a:p>
                  </a:txBody>
                  <a:tcPr marL="68580" marR="68580" marT="0" marB="0" anchor="b"/>
                </a:tc>
                <a:tc>
                  <a:txBody>
                    <a:bodyPr/>
                    <a:lstStyle/>
                    <a:p>
                      <a:pPr algn="r">
                        <a:spcAft>
                          <a:spcPts val="0"/>
                        </a:spcAft>
                      </a:pPr>
                      <a:r>
                        <a:rPr lang="es-ES_tradnl" sz="1400">
                          <a:effectLst/>
                          <a:latin typeface="Calibri"/>
                          <a:ea typeface="Times New Roman"/>
                          <a:cs typeface="Times New Roman"/>
                        </a:rPr>
                        <a:t>470</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62,019</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570</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68,860</a:t>
                      </a:r>
                      <a:endParaRPr lang="es-ES_tradnl" sz="1400">
                        <a:effectLst/>
                        <a:latin typeface="Cambria"/>
                        <a:ea typeface="ＭＳ 明朝"/>
                        <a:cs typeface="Times New Roman"/>
                      </a:endParaRPr>
                    </a:p>
                  </a:txBody>
                  <a:tcPr marL="68580" marR="68580" marT="0" marB="0" anchor="b"/>
                </a:tc>
              </a:tr>
              <a:tr h="197678">
                <a:tc>
                  <a:txBody>
                    <a:bodyPr/>
                    <a:lstStyle/>
                    <a:p>
                      <a:pPr algn="just">
                        <a:spcAft>
                          <a:spcPts val="0"/>
                        </a:spcAft>
                      </a:pPr>
                      <a:r>
                        <a:rPr lang="es-ES_tradnl" sz="1400" dirty="0">
                          <a:effectLst/>
                          <a:latin typeface="Calibri"/>
                          <a:ea typeface="Times New Roman"/>
                          <a:cs typeface="Calibri"/>
                        </a:rPr>
                        <a:t>7,000,001 a 8,000,000</a:t>
                      </a:r>
                    </a:p>
                  </a:txBody>
                  <a:tcPr marL="68580" marR="68580" marT="0" marB="0" anchor="b"/>
                </a:tc>
                <a:tc>
                  <a:txBody>
                    <a:bodyPr/>
                    <a:lstStyle/>
                    <a:p>
                      <a:pPr algn="r">
                        <a:spcAft>
                          <a:spcPts val="0"/>
                        </a:spcAft>
                      </a:pPr>
                      <a:r>
                        <a:rPr lang="es-ES_tradnl" sz="1400">
                          <a:effectLst/>
                          <a:latin typeface="Calibri"/>
                          <a:ea typeface="Times New Roman"/>
                          <a:cs typeface="Times New Roman"/>
                        </a:rPr>
                        <a:t>309</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44,521</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464</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64,446</a:t>
                      </a:r>
                      <a:endParaRPr lang="es-ES_tradnl" sz="1400">
                        <a:effectLst/>
                        <a:latin typeface="Cambria"/>
                        <a:ea typeface="ＭＳ 明朝"/>
                        <a:cs typeface="Times New Roman"/>
                      </a:endParaRPr>
                    </a:p>
                  </a:txBody>
                  <a:tcPr marL="68580" marR="68580" marT="0" marB="0" anchor="b"/>
                </a:tc>
              </a:tr>
              <a:tr h="197678">
                <a:tc>
                  <a:txBody>
                    <a:bodyPr/>
                    <a:lstStyle/>
                    <a:p>
                      <a:pPr algn="just">
                        <a:spcAft>
                          <a:spcPts val="0"/>
                        </a:spcAft>
                      </a:pPr>
                      <a:r>
                        <a:rPr lang="es-ES_tradnl" sz="1400" dirty="0">
                          <a:effectLst/>
                          <a:latin typeface="Calibri"/>
                          <a:ea typeface="Times New Roman"/>
                          <a:cs typeface="Calibri"/>
                        </a:rPr>
                        <a:t>8,000,001 a 9,000,000</a:t>
                      </a:r>
                    </a:p>
                  </a:txBody>
                  <a:tcPr marL="68580" marR="68580" marT="0" marB="0" anchor="b"/>
                </a:tc>
                <a:tc>
                  <a:txBody>
                    <a:bodyPr/>
                    <a:lstStyle/>
                    <a:p>
                      <a:pPr algn="r">
                        <a:spcAft>
                          <a:spcPts val="0"/>
                        </a:spcAft>
                      </a:pPr>
                      <a:r>
                        <a:rPr lang="es-ES_tradnl" sz="1400">
                          <a:effectLst/>
                          <a:latin typeface="Calibri"/>
                          <a:ea typeface="Times New Roman"/>
                          <a:cs typeface="Times New Roman"/>
                        </a:rPr>
                        <a:t>258</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40,306</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235</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33,616</a:t>
                      </a:r>
                      <a:endParaRPr lang="es-ES_tradnl" sz="1400">
                        <a:effectLst/>
                        <a:latin typeface="Cambria"/>
                        <a:ea typeface="ＭＳ 明朝"/>
                        <a:cs typeface="Times New Roman"/>
                      </a:endParaRPr>
                    </a:p>
                  </a:txBody>
                  <a:tcPr marL="68580" marR="68580" marT="0" marB="0" anchor="b"/>
                </a:tc>
              </a:tr>
              <a:tr h="197678">
                <a:tc>
                  <a:txBody>
                    <a:bodyPr/>
                    <a:lstStyle/>
                    <a:p>
                      <a:pPr algn="just">
                        <a:spcAft>
                          <a:spcPts val="0"/>
                        </a:spcAft>
                      </a:pPr>
                      <a:r>
                        <a:rPr lang="es-ES_tradnl" sz="1400" dirty="0">
                          <a:effectLst/>
                          <a:latin typeface="Calibri"/>
                          <a:ea typeface="Times New Roman"/>
                          <a:cs typeface="Calibri"/>
                        </a:rPr>
                        <a:t>9,000,001 a 10,000,000</a:t>
                      </a:r>
                    </a:p>
                  </a:txBody>
                  <a:tcPr marL="68580" marR="68580" marT="0" marB="0" anchor="b"/>
                </a:tc>
                <a:tc>
                  <a:txBody>
                    <a:bodyPr/>
                    <a:lstStyle/>
                    <a:p>
                      <a:pPr algn="r">
                        <a:spcAft>
                          <a:spcPts val="0"/>
                        </a:spcAft>
                      </a:pPr>
                      <a:r>
                        <a:rPr lang="es-ES_tradnl" sz="1400">
                          <a:effectLst/>
                          <a:latin typeface="Calibri"/>
                          <a:ea typeface="Times New Roman"/>
                          <a:cs typeface="Times New Roman"/>
                        </a:rPr>
                        <a:t>234</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38,807</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215</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31,336</a:t>
                      </a:r>
                      <a:endParaRPr lang="es-ES_tradnl" sz="1400">
                        <a:effectLst/>
                        <a:latin typeface="Cambria"/>
                        <a:ea typeface="ＭＳ 明朝"/>
                        <a:cs typeface="Times New Roman"/>
                      </a:endParaRPr>
                    </a:p>
                  </a:txBody>
                  <a:tcPr marL="68580" marR="68580" marT="0" marB="0" anchor="b"/>
                </a:tc>
              </a:tr>
              <a:tr h="197678">
                <a:tc>
                  <a:txBody>
                    <a:bodyPr/>
                    <a:lstStyle/>
                    <a:p>
                      <a:pPr algn="just">
                        <a:spcAft>
                          <a:spcPts val="0"/>
                        </a:spcAft>
                      </a:pPr>
                      <a:r>
                        <a:rPr lang="es-ES_tradnl" sz="1400" dirty="0">
                          <a:effectLst/>
                          <a:latin typeface="Calibri"/>
                          <a:ea typeface="Times New Roman"/>
                          <a:cs typeface="Calibri"/>
                        </a:rPr>
                        <a:t>10,000,001 a 11,000,000</a:t>
                      </a:r>
                    </a:p>
                  </a:txBody>
                  <a:tcPr marL="68580" marR="68580" marT="0" marB="0" anchor="b"/>
                </a:tc>
                <a:tc>
                  <a:txBody>
                    <a:bodyPr/>
                    <a:lstStyle/>
                    <a:p>
                      <a:pPr algn="r">
                        <a:spcAft>
                          <a:spcPts val="0"/>
                        </a:spcAft>
                      </a:pPr>
                      <a:r>
                        <a:rPr lang="es-ES_tradnl" sz="1400">
                          <a:effectLst/>
                          <a:latin typeface="Calibri"/>
                          <a:ea typeface="Times New Roman"/>
                          <a:cs typeface="Times New Roman"/>
                        </a:rPr>
                        <a:t>247</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41,108</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177</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30,760</a:t>
                      </a:r>
                      <a:endParaRPr lang="es-ES_tradnl" sz="1400">
                        <a:effectLst/>
                        <a:latin typeface="Cambria"/>
                        <a:ea typeface="ＭＳ 明朝"/>
                        <a:cs typeface="Times New Roman"/>
                      </a:endParaRPr>
                    </a:p>
                  </a:txBody>
                  <a:tcPr marL="68580" marR="68580" marT="0" marB="0" anchor="b"/>
                </a:tc>
              </a:tr>
              <a:tr h="197678">
                <a:tc>
                  <a:txBody>
                    <a:bodyPr/>
                    <a:lstStyle/>
                    <a:p>
                      <a:pPr algn="just">
                        <a:spcAft>
                          <a:spcPts val="0"/>
                        </a:spcAft>
                      </a:pPr>
                      <a:r>
                        <a:rPr lang="es-ES_tradnl" sz="1400" dirty="0">
                          <a:effectLst/>
                          <a:latin typeface="Calibri"/>
                          <a:ea typeface="Times New Roman"/>
                          <a:cs typeface="Calibri"/>
                        </a:rPr>
                        <a:t>11,000,001 a 12,000,000</a:t>
                      </a:r>
                    </a:p>
                  </a:txBody>
                  <a:tcPr marL="68580" marR="68580" marT="0" marB="0" anchor="b"/>
                </a:tc>
                <a:tc>
                  <a:txBody>
                    <a:bodyPr/>
                    <a:lstStyle/>
                    <a:p>
                      <a:pPr algn="r">
                        <a:spcAft>
                          <a:spcPts val="0"/>
                        </a:spcAft>
                      </a:pPr>
                      <a:r>
                        <a:rPr lang="es-ES_tradnl" sz="1400">
                          <a:effectLst/>
                          <a:latin typeface="Calibri"/>
                          <a:ea typeface="Times New Roman"/>
                          <a:cs typeface="Times New Roman"/>
                        </a:rPr>
                        <a:t>101</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20,606</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194</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34,450</a:t>
                      </a:r>
                      <a:endParaRPr lang="es-ES_tradnl" sz="1400">
                        <a:effectLst/>
                        <a:latin typeface="Cambria"/>
                        <a:ea typeface="ＭＳ 明朝"/>
                        <a:cs typeface="Times New Roman"/>
                      </a:endParaRPr>
                    </a:p>
                  </a:txBody>
                  <a:tcPr marL="68580" marR="68580" marT="0" marB="0" anchor="b"/>
                </a:tc>
              </a:tr>
              <a:tr h="197678">
                <a:tc>
                  <a:txBody>
                    <a:bodyPr/>
                    <a:lstStyle/>
                    <a:p>
                      <a:pPr algn="just">
                        <a:spcAft>
                          <a:spcPts val="0"/>
                        </a:spcAft>
                      </a:pPr>
                      <a:r>
                        <a:rPr lang="es-ES_tradnl" sz="1400" dirty="0">
                          <a:effectLst/>
                          <a:latin typeface="Calibri"/>
                          <a:ea typeface="Times New Roman"/>
                          <a:cs typeface="Calibri"/>
                        </a:rPr>
                        <a:t>12,000,001 a 13,000,000</a:t>
                      </a:r>
                    </a:p>
                  </a:txBody>
                  <a:tcPr marL="68580" marR="68580" marT="0" marB="0" anchor="b"/>
                </a:tc>
                <a:tc>
                  <a:txBody>
                    <a:bodyPr/>
                    <a:lstStyle/>
                    <a:p>
                      <a:pPr algn="r">
                        <a:spcAft>
                          <a:spcPts val="0"/>
                        </a:spcAft>
                      </a:pPr>
                      <a:r>
                        <a:rPr lang="es-ES_tradnl" sz="1400">
                          <a:effectLst/>
                          <a:latin typeface="Calibri"/>
                          <a:ea typeface="Times New Roman"/>
                          <a:cs typeface="Times New Roman"/>
                        </a:rPr>
                        <a:t>112</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22,215</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104</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20,254</a:t>
                      </a:r>
                      <a:endParaRPr lang="es-ES_tradnl" sz="1400">
                        <a:effectLst/>
                        <a:latin typeface="Cambria"/>
                        <a:ea typeface="ＭＳ 明朝"/>
                        <a:cs typeface="Times New Roman"/>
                      </a:endParaRPr>
                    </a:p>
                  </a:txBody>
                  <a:tcPr marL="68580" marR="68580" marT="0" marB="0" anchor="b"/>
                </a:tc>
              </a:tr>
              <a:tr h="197678">
                <a:tc>
                  <a:txBody>
                    <a:bodyPr/>
                    <a:lstStyle/>
                    <a:p>
                      <a:pPr algn="just">
                        <a:spcAft>
                          <a:spcPts val="0"/>
                        </a:spcAft>
                      </a:pPr>
                      <a:r>
                        <a:rPr lang="es-ES_tradnl" sz="1400" dirty="0">
                          <a:effectLst/>
                          <a:latin typeface="Calibri"/>
                          <a:ea typeface="Times New Roman"/>
                          <a:cs typeface="Calibri"/>
                        </a:rPr>
                        <a:t>13,000,001 a 14,000,000</a:t>
                      </a:r>
                    </a:p>
                  </a:txBody>
                  <a:tcPr marL="68580" marR="68580" marT="0" marB="0" anchor="b"/>
                </a:tc>
                <a:tc>
                  <a:txBody>
                    <a:bodyPr/>
                    <a:lstStyle/>
                    <a:p>
                      <a:pPr algn="r">
                        <a:spcAft>
                          <a:spcPts val="0"/>
                        </a:spcAft>
                      </a:pPr>
                      <a:r>
                        <a:rPr lang="es-ES_tradnl" sz="1400">
                          <a:effectLst/>
                          <a:latin typeface="Calibri"/>
                          <a:ea typeface="Times New Roman"/>
                          <a:cs typeface="Times New Roman"/>
                        </a:rPr>
                        <a:t>39</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8,141</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70</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13,379</a:t>
                      </a:r>
                      <a:endParaRPr lang="es-ES_tradnl" sz="1400">
                        <a:effectLst/>
                        <a:latin typeface="Cambria"/>
                        <a:ea typeface="ＭＳ 明朝"/>
                        <a:cs typeface="Times New Roman"/>
                      </a:endParaRPr>
                    </a:p>
                  </a:txBody>
                  <a:tcPr marL="68580" marR="68580" marT="0" marB="0" anchor="b"/>
                </a:tc>
              </a:tr>
              <a:tr h="197678">
                <a:tc>
                  <a:txBody>
                    <a:bodyPr/>
                    <a:lstStyle/>
                    <a:p>
                      <a:pPr algn="just">
                        <a:spcAft>
                          <a:spcPts val="0"/>
                        </a:spcAft>
                      </a:pPr>
                      <a:r>
                        <a:rPr lang="es-ES_tradnl" sz="1400" dirty="0">
                          <a:effectLst/>
                          <a:latin typeface="Calibri"/>
                          <a:ea typeface="Times New Roman"/>
                          <a:cs typeface="Calibri"/>
                        </a:rPr>
                        <a:t>14,000,001 a 15,000,000</a:t>
                      </a:r>
                    </a:p>
                  </a:txBody>
                  <a:tcPr marL="68580" marR="68580" marT="0" marB="0" anchor="b"/>
                </a:tc>
                <a:tc>
                  <a:txBody>
                    <a:bodyPr/>
                    <a:lstStyle/>
                    <a:p>
                      <a:pPr algn="r">
                        <a:spcAft>
                          <a:spcPts val="0"/>
                        </a:spcAft>
                      </a:pPr>
                      <a:r>
                        <a:rPr lang="es-ES_tradnl" sz="1400">
                          <a:effectLst/>
                          <a:latin typeface="Calibri"/>
                          <a:ea typeface="Times New Roman"/>
                          <a:cs typeface="Times New Roman"/>
                        </a:rPr>
                        <a:t>65</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13,488</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69</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16,282</a:t>
                      </a:r>
                      <a:endParaRPr lang="es-ES_tradnl" sz="1400">
                        <a:effectLst/>
                        <a:latin typeface="Cambria"/>
                        <a:ea typeface="ＭＳ 明朝"/>
                        <a:cs typeface="Times New Roman"/>
                      </a:endParaRPr>
                    </a:p>
                  </a:txBody>
                  <a:tcPr marL="68580" marR="68580" marT="0" marB="0" anchor="b"/>
                </a:tc>
              </a:tr>
              <a:tr h="197678">
                <a:tc>
                  <a:txBody>
                    <a:bodyPr/>
                    <a:lstStyle/>
                    <a:p>
                      <a:pPr algn="just">
                        <a:spcAft>
                          <a:spcPts val="0"/>
                        </a:spcAft>
                      </a:pPr>
                      <a:r>
                        <a:rPr lang="es-ES_tradnl" sz="1400" dirty="0">
                          <a:effectLst/>
                          <a:latin typeface="Calibri"/>
                          <a:ea typeface="Times New Roman"/>
                          <a:cs typeface="Calibri"/>
                        </a:rPr>
                        <a:t>15,000,001 a 20,000,000</a:t>
                      </a:r>
                    </a:p>
                  </a:txBody>
                  <a:tcPr marL="68580" marR="68580" marT="0" marB="0" anchor="b"/>
                </a:tc>
                <a:tc>
                  <a:txBody>
                    <a:bodyPr/>
                    <a:lstStyle/>
                    <a:p>
                      <a:pPr algn="r">
                        <a:spcAft>
                          <a:spcPts val="0"/>
                        </a:spcAft>
                      </a:pPr>
                      <a:r>
                        <a:rPr lang="es-ES_tradnl" sz="1400">
                          <a:effectLst/>
                          <a:latin typeface="Calibri"/>
                          <a:ea typeface="Times New Roman"/>
                          <a:cs typeface="Times New Roman"/>
                        </a:rPr>
                        <a:t>304</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70,914</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274</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60,091</a:t>
                      </a:r>
                      <a:endParaRPr lang="es-ES_tradnl" sz="1400">
                        <a:effectLst/>
                        <a:latin typeface="Cambria"/>
                        <a:ea typeface="ＭＳ 明朝"/>
                        <a:cs typeface="Times New Roman"/>
                      </a:endParaRPr>
                    </a:p>
                  </a:txBody>
                  <a:tcPr marL="68580" marR="68580" marT="0" marB="0" anchor="b"/>
                </a:tc>
              </a:tr>
              <a:tr h="197678">
                <a:tc>
                  <a:txBody>
                    <a:bodyPr/>
                    <a:lstStyle/>
                    <a:p>
                      <a:pPr algn="just">
                        <a:spcAft>
                          <a:spcPts val="0"/>
                        </a:spcAft>
                      </a:pPr>
                      <a:r>
                        <a:rPr lang="es-ES_tradnl" sz="1400" dirty="0">
                          <a:effectLst/>
                          <a:latin typeface="Calibri"/>
                          <a:ea typeface="Times New Roman"/>
                          <a:cs typeface="Calibri"/>
                        </a:rPr>
                        <a:t>20,000,001 a 25,000,000</a:t>
                      </a:r>
                    </a:p>
                  </a:txBody>
                  <a:tcPr marL="68580" marR="68580" marT="0" marB="0" anchor="b"/>
                </a:tc>
                <a:tc>
                  <a:txBody>
                    <a:bodyPr/>
                    <a:lstStyle/>
                    <a:p>
                      <a:pPr algn="r">
                        <a:spcAft>
                          <a:spcPts val="0"/>
                        </a:spcAft>
                      </a:pPr>
                      <a:r>
                        <a:rPr lang="es-ES_tradnl" sz="1400">
                          <a:effectLst/>
                          <a:latin typeface="Calibri"/>
                          <a:ea typeface="Times New Roman"/>
                          <a:cs typeface="Times New Roman"/>
                        </a:rPr>
                        <a:t>126</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37,678</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79</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22,437</a:t>
                      </a:r>
                      <a:endParaRPr lang="es-ES_tradnl" sz="1400">
                        <a:effectLst/>
                        <a:latin typeface="Cambria"/>
                        <a:ea typeface="ＭＳ 明朝"/>
                        <a:cs typeface="Times New Roman"/>
                      </a:endParaRPr>
                    </a:p>
                  </a:txBody>
                  <a:tcPr marL="68580" marR="68580" marT="0" marB="0" anchor="b"/>
                </a:tc>
              </a:tr>
              <a:tr h="197678">
                <a:tc>
                  <a:txBody>
                    <a:bodyPr/>
                    <a:lstStyle/>
                    <a:p>
                      <a:pPr algn="just">
                        <a:spcAft>
                          <a:spcPts val="0"/>
                        </a:spcAft>
                      </a:pPr>
                      <a:r>
                        <a:rPr lang="es-ES_tradnl" sz="1400" dirty="0">
                          <a:effectLst/>
                          <a:latin typeface="Calibri"/>
                          <a:ea typeface="Times New Roman"/>
                          <a:cs typeface="Calibri"/>
                        </a:rPr>
                        <a:t>Mas de 25,000,000 </a:t>
                      </a:r>
                    </a:p>
                  </a:txBody>
                  <a:tcPr marL="68580" marR="68580" marT="0" marB="0" anchor="b"/>
                </a:tc>
                <a:tc>
                  <a:txBody>
                    <a:bodyPr/>
                    <a:lstStyle/>
                    <a:p>
                      <a:pPr algn="r">
                        <a:spcAft>
                          <a:spcPts val="0"/>
                        </a:spcAft>
                      </a:pPr>
                      <a:r>
                        <a:rPr lang="es-ES_tradnl" sz="1400">
                          <a:effectLst/>
                          <a:latin typeface="Calibri"/>
                          <a:ea typeface="Times New Roman"/>
                          <a:cs typeface="Times New Roman"/>
                        </a:rPr>
                        <a:t>118</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54,256</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161</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73,269</a:t>
                      </a:r>
                      <a:endParaRPr lang="es-ES_tradnl" sz="1400">
                        <a:effectLst/>
                        <a:latin typeface="Cambria"/>
                        <a:ea typeface="ＭＳ 明朝"/>
                        <a:cs typeface="Times New Roman"/>
                      </a:endParaRPr>
                    </a:p>
                  </a:txBody>
                  <a:tcPr marL="68580" marR="68580" marT="0" marB="0" anchor="b"/>
                </a:tc>
              </a:tr>
              <a:tr h="197678">
                <a:tc>
                  <a:txBody>
                    <a:bodyPr/>
                    <a:lstStyle/>
                    <a:p>
                      <a:pPr algn="just">
                        <a:spcAft>
                          <a:spcPts val="0"/>
                        </a:spcAft>
                      </a:pPr>
                      <a:r>
                        <a:rPr lang="es-ES_tradnl" sz="1400">
                          <a:effectLst/>
                          <a:latin typeface="Calibri"/>
                          <a:ea typeface="Times New Roman"/>
                          <a:cs typeface="Calibri"/>
                        </a:rPr>
                        <a:t>Sin información</a:t>
                      </a:r>
                    </a:p>
                  </a:txBody>
                  <a:tcPr marL="68580" marR="68580" marT="0" marB="0" anchor="b"/>
                </a:tc>
                <a:tc>
                  <a:txBody>
                    <a:bodyPr/>
                    <a:lstStyle/>
                    <a:p>
                      <a:pPr algn="r">
                        <a:spcAft>
                          <a:spcPts val="0"/>
                        </a:spcAft>
                      </a:pPr>
                      <a:r>
                        <a:rPr lang="es-ES_tradnl" sz="1400">
                          <a:effectLst/>
                          <a:latin typeface="Calibri"/>
                          <a:ea typeface="Times New Roman"/>
                          <a:cs typeface="Times New Roman"/>
                        </a:rPr>
                        <a:t>27</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a:effectLst/>
                          <a:latin typeface="Calibri"/>
                          <a:ea typeface="Times New Roman"/>
                          <a:cs typeface="Times New Roman"/>
                        </a:rPr>
                        <a:t>--</a:t>
                      </a:r>
                      <a:endParaRPr lang="es-ES_tradnl" sz="1400">
                        <a:effectLst/>
                        <a:latin typeface="Cambria"/>
                        <a:ea typeface="ＭＳ 明朝"/>
                        <a:cs typeface="Times New Roman"/>
                      </a:endParaRPr>
                    </a:p>
                  </a:txBody>
                  <a:tcPr marL="68580" marR="68580" marT="0" marB="0" anchor="b"/>
                </a:tc>
              </a:tr>
              <a:tr h="197678">
                <a:tc>
                  <a:txBody>
                    <a:bodyPr/>
                    <a:lstStyle/>
                    <a:p>
                      <a:pPr algn="just">
                        <a:spcAft>
                          <a:spcPts val="0"/>
                        </a:spcAft>
                      </a:pPr>
                      <a:r>
                        <a:rPr lang="es-ES_tradnl" sz="1400" b="1">
                          <a:effectLst/>
                          <a:latin typeface="Calibri"/>
                          <a:ea typeface="Times New Roman"/>
                          <a:cs typeface="Calibri"/>
                        </a:rPr>
                        <a:t>Total</a:t>
                      </a:r>
                      <a:endParaRPr lang="es-ES_tradnl" sz="1400">
                        <a:effectLst/>
                        <a:latin typeface="Calibri"/>
                        <a:ea typeface="Times New Roman"/>
                        <a:cs typeface="Calibri"/>
                      </a:endParaRPr>
                    </a:p>
                  </a:txBody>
                  <a:tcPr marL="68580" marR="68580" marT="0" marB="0" anchor="b"/>
                </a:tc>
                <a:tc>
                  <a:txBody>
                    <a:bodyPr/>
                    <a:lstStyle/>
                    <a:p>
                      <a:pPr algn="r">
                        <a:spcAft>
                          <a:spcPts val="0"/>
                        </a:spcAft>
                      </a:pPr>
                      <a:r>
                        <a:rPr lang="es-ES_tradnl" sz="1400" b="1">
                          <a:effectLst/>
                          <a:latin typeface="Calibri"/>
                          <a:ea typeface="Times New Roman"/>
                          <a:cs typeface="Times New Roman"/>
                        </a:rPr>
                        <a:t>11,170</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b="1">
                          <a:effectLst/>
                          <a:latin typeface="Calibri"/>
                          <a:ea typeface="Times New Roman"/>
                          <a:cs typeface="Times New Roman"/>
                        </a:rPr>
                        <a:t>1,178,623</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b="1">
                          <a:effectLst/>
                          <a:latin typeface="Calibri"/>
                          <a:ea typeface="Times New Roman"/>
                          <a:cs typeface="Times New Roman"/>
                        </a:rPr>
                        <a:t>15,098</a:t>
                      </a:r>
                      <a:endParaRPr lang="es-ES_tradnl" sz="1400">
                        <a:effectLst/>
                        <a:latin typeface="Cambria"/>
                        <a:ea typeface="ＭＳ 明朝"/>
                        <a:cs typeface="Times New Roman"/>
                      </a:endParaRPr>
                    </a:p>
                  </a:txBody>
                  <a:tcPr marL="68580" marR="68580" marT="0" marB="0" anchor="b"/>
                </a:tc>
                <a:tc>
                  <a:txBody>
                    <a:bodyPr/>
                    <a:lstStyle/>
                    <a:p>
                      <a:pPr algn="r">
                        <a:spcAft>
                          <a:spcPts val="0"/>
                        </a:spcAft>
                      </a:pPr>
                      <a:r>
                        <a:rPr lang="es-ES_tradnl" sz="1400" b="1" dirty="0">
                          <a:effectLst/>
                          <a:latin typeface="Calibri"/>
                          <a:ea typeface="Times New Roman"/>
                          <a:cs typeface="Times New Roman"/>
                        </a:rPr>
                        <a:t>1,456,327</a:t>
                      </a:r>
                      <a:endParaRPr lang="es-ES_tradnl" sz="1400" dirty="0">
                        <a:effectLst/>
                        <a:latin typeface="Cambria"/>
                        <a:ea typeface="ＭＳ 明朝"/>
                        <a:cs typeface="Times New Roman"/>
                      </a:endParaRPr>
                    </a:p>
                  </a:txBody>
                  <a:tcPr marL="68580" marR="68580" marT="0" marB="0" anchor="b"/>
                </a:tc>
              </a:tr>
            </a:tbl>
          </a:graphicData>
        </a:graphic>
      </p:graphicFrame>
      <p:sp>
        <p:nvSpPr>
          <p:cNvPr id="5" name="CuadroTexto 4"/>
          <p:cNvSpPr txBox="1"/>
          <p:nvPr/>
        </p:nvSpPr>
        <p:spPr>
          <a:xfrm>
            <a:off x="8035134" y="2581815"/>
            <a:ext cx="621008" cy="276999"/>
          </a:xfrm>
          <a:prstGeom prst="rect">
            <a:avLst/>
          </a:prstGeom>
          <a:noFill/>
        </p:spPr>
        <p:txBody>
          <a:bodyPr wrap="none" rtlCol="0">
            <a:spAutoFit/>
          </a:bodyPr>
          <a:lstStyle/>
          <a:p>
            <a:r>
              <a:rPr lang="es-ES" sz="1200" dirty="0" smtClean="0">
                <a:solidFill>
                  <a:srgbClr val="800000"/>
                </a:solidFill>
              </a:rPr>
              <a:t>70.8%</a:t>
            </a:r>
          </a:p>
        </p:txBody>
      </p:sp>
    </p:spTree>
    <p:extLst>
      <p:ext uri="{BB962C8B-B14F-4D97-AF65-F5344CB8AC3E}">
        <p14:creationId xmlns:p14="http://schemas.microsoft.com/office/powerpoint/2010/main" xmlns="" val="11884599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14867"/>
            <a:ext cx="8229600" cy="990600"/>
          </a:xfrm>
        </p:spPr>
        <p:txBody>
          <a:bodyPr>
            <a:normAutofit fontScale="90000"/>
          </a:bodyPr>
          <a:lstStyle/>
          <a:p>
            <a:r>
              <a:rPr lang="es-ES_tradnl" sz="2600" b="1" dirty="0" smtClean="0"/>
              <a:t>VIVIENDA SEPARADAS O RESERVADAS / UNIDADES DE VIVIENDA EN OFERTA SEGÚN PRECIO </a:t>
            </a:r>
            <a:br>
              <a:rPr lang="es-ES_tradnl" sz="2600" b="1" dirty="0" smtClean="0"/>
            </a:br>
            <a:r>
              <a:rPr lang="es-ES" sz="2400" b="1" dirty="0"/>
              <a:t>Octubre de 2016 – Abril de </a:t>
            </a:r>
            <a:r>
              <a:rPr lang="es-ES" sz="2400" b="1" dirty="0" smtClean="0"/>
              <a:t>2017</a:t>
            </a:r>
            <a:endParaRPr lang="es-ES" sz="24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xmlns="" val="1391318351"/>
              </p:ext>
            </p:extLst>
          </p:nvPr>
        </p:nvGraphicFramePr>
        <p:xfrm>
          <a:off x="457200" y="1727200"/>
          <a:ext cx="8229600" cy="4749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0724800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33400"/>
            <a:ext cx="8229600" cy="838200"/>
          </a:xfrm>
        </p:spPr>
        <p:txBody>
          <a:bodyPr>
            <a:noAutofit/>
          </a:bodyPr>
          <a:lstStyle/>
          <a:p>
            <a:r>
              <a:rPr lang="es-ES" sz="2600" b="1" dirty="0" smtClean="0"/>
              <a:t>VIVIENDAS EN OFERTA, TERMINADAS Y EN VENTA HACE MÁS DE TRES MESES</a:t>
            </a:r>
            <a:endParaRPr lang="es-ES" sz="26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xmlns="" val="2076120040"/>
              </p:ext>
            </p:extLst>
          </p:nvPr>
        </p:nvGraphicFramePr>
        <p:xfrm>
          <a:off x="457200" y="1600200"/>
          <a:ext cx="8229599" cy="488905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267147">
                <a:tc rowSpan="2">
                  <a:txBody>
                    <a:bodyPr/>
                    <a:lstStyle/>
                    <a:p>
                      <a:pPr algn="ctr"/>
                      <a:r>
                        <a:rPr lang="es-ES" sz="1400" b="1" dirty="0" smtClean="0">
                          <a:solidFill>
                            <a:srgbClr val="FFFFFF"/>
                          </a:solidFill>
                          <a:latin typeface="Calibri"/>
                          <a:cs typeface="Calibri"/>
                        </a:rPr>
                        <a:t>Precio</a:t>
                      </a:r>
                    </a:p>
                    <a:p>
                      <a:pPr algn="ctr"/>
                      <a:r>
                        <a:rPr lang="es-ES" sz="1400" b="1" dirty="0" smtClean="0">
                          <a:solidFill>
                            <a:srgbClr val="FFFFFF"/>
                          </a:solidFill>
                          <a:latin typeface="Calibri"/>
                          <a:cs typeface="Calibri"/>
                        </a:rPr>
                        <a:t>Mills.</a:t>
                      </a:r>
                      <a:r>
                        <a:rPr lang="es-ES" sz="1400" b="1" baseline="0" dirty="0" smtClean="0">
                          <a:solidFill>
                            <a:srgbClr val="FFFFFF"/>
                          </a:solidFill>
                          <a:latin typeface="Calibri"/>
                          <a:cs typeface="Calibri"/>
                        </a:rPr>
                        <a:t> RD$</a:t>
                      </a:r>
                      <a:endParaRPr lang="es-ES" sz="1400" b="1" dirty="0">
                        <a:solidFill>
                          <a:srgbClr val="FFFFFF"/>
                        </a:solidFill>
                        <a:latin typeface="Calibri"/>
                        <a:cs typeface="Calibri"/>
                      </a:endParaRPr>
                    </a:p>
                  </a:txBody>
                  <a:tcPr anchor="ctr"/>
                </a:tc>
                <a:tc gridSpan="2">
                  <a:txBody>
                    <a:bodyPr/>
                    <a:lstStyle/>
                    <a:p>
                      <a:pPr algn="ctr"/>
                      <a:r>
                        <a:rPr lang="es-ES" sz="1400" b="1" dirty="0" smtClean="0">
                          <a:solidFill>
                            <a:srgbClr val="FFFFFF"/>
                          </a:solidFill>
                          <a:latin typeface="Calibri"/>
                          <a:cs typeface="Calibri"/>
                        </a:rPr>
                        <a:t>Oferta inmediata</a:t>
                      </a:r>
                      <a:endParaRPr lang="es-ES" sz="1400" b="1" dirty="0">
                        <a:solidFill>
                          <a:srgbClr val="FFFFFF"/>
                        </a:solidFill>
                        <a:latin typeface="Calibri"/>
                        <a:cs typeface="Calibri"/>
                      </a:endParaRPr>
                    </a:p>
                  </a:txBody>
                  <a:tcPr anchor="ctr"/>
                </a:tc>
                <a:tc hMerge="1">
                  <a:txBody>
                    <a:bodyPr/>
                    <a:lstStyle/>
                    <a:p>
                      <a:endParaRPr lang="es-ES" sz="1400" dirty="0">
                        <a:latin typeface="Calibri"/>
                        <a:cs typeface="Calibri"/>
                      </a:endParaRPr>
                    </a:p>
                  </a:txBody>
                  <a:tcPr/>
                </a:tc>
                <a:tc gridSpan="4">
                  <a:txBody>
                    <a:bodyPr/>
                    <a:lstStyle/>
                    <a:p>
                      <a:pPr algn="ctr"/>
                      <a:r>
                        <a:rPr lang="es-ES" sz="1400" b="1" dirty="0" smtClean="0">
                          <a:solidFill>
                            <a:srgbClr val="FFFFFF"/>
                          </a:solidFill>
                          <a:latin typeface="Calibri"/>
                          <a:cs typeface="Calibri"/>
                        </a:rPr>
                        <a:t>Oferta inmediata (terminada) en venta hace más de 3 meses</a:t>
                      </a:r>
                      <a:endParaRPr lang="es-ES" sz="1400" b="1" dirty="0">
                        <a:solidFill>
                          <a:srgbClr val="FFFFFF"/>
                        </a:solidFill>
                        <a:latin typeface="Calibri"/>
                        <a:cs typeface="Calibri"/>
                      </a:endParaRPr>
                    </a:p>
                  </a:txBody>
                  <a:tcPr anchor="ctr"/>
                </a:tc>
                <a:tc hMerge="1">
                  <a:txBody>
                    <a:bodyPr/>
                    <a:lstStyle/>
                    <a:p>
                      <a:endParaRPr lang="es-ES" sz="1400" dirty="0">
                        <a:latin typeface="Calibri"/>
                        <a:cs typeface="Calibri"/>
                      </a:endParaRPr>
                    </a:p>
                  </a:txBody>
                  <a:tcPr/>
                </a:tc>
                <a:tc hMerge="1">
                  <a:txBody>
                    <a:bodyPr/>
                    <a:lstStyle/>
                    <a:p>
                      <a:endParaRPr lang="es-ES" sz="1400" dirty="0">
                        <a:latin typeface="Calibri"/>
                        <a:cs typeface="Calibri"/>
                      </a:endParaRPr>
                    </a:p>
                  </a:txBody>
                  <a:tcPr/>
                </a:tc>
                <a:tc hMerge="1">
                  <a:txBody>
                    <a:bodyPr/>
                    <a:lstStyle/>
                    <a:p>
                      <a:endParaRPr lang="es-ES" sz="1400" dirty="0">
                        <a:latin typeface="Calibri"/>
                        <a:cs typeface="Calibri"/>
                      </a:endParaRPr>
                    </a:p>
                  </a:txBody>
                  <a:tcPr/>
                </a:tc>
              </a:tr>
              <a:tr h="267147">
                <a:tc vMerge="1">
                  <a:txBody>
                    <a:bodyPr/>
                    <a:lstStyle/>
                    <a:p>
                      <a:endParaRPr lang="es-ES" sz="1400" dirty="0">
                        <a:latin typeface="Calibri"/>
                        <a:cs typeface="Calibri"/>
                      </a:endParaRPr>
                    </a:p>
                  </a:txBody>
                  <a:tcPr/>
                </a:tc>
                <a:tc>
                  <a:txBody>
                    <a:bodyPr/>
                    <a:lstStyle/>
                    <a:p>
                      <a:pPr algn="ctr">
                        <a:spcAft>
                          <a:spcPts val="0"/>
                        </a:spcAft>
                      </a:pPr>
                      <a:r>
                        <a:rPr lang="es-ES_tradnl" sz="1400" b="1" dirty="0">
                          <a:solidFill>
                            <a:schemeClr val="tx1"/>
                          </a:solidFill>
                          <a:effectLst/>
                          <a:latin typeface="Calibri"/>
                          <a:ea typeface="Times New Roman"/>
                          <a:cs typeface="Calibri"/>
                        </a:rPr>
                        <a:t>No.</a:t>
                      </a:r>
                    </a:p>
                  </a:txBody>
                  <a:tcPr marL="68580" marR="68580" marT="0" marB="0" anchor="ctr"/>
                </a:tc>
                <a:tc>
                  <a:txBody>
                    <a:bodyPr/>
                    <a:lstStyle/>
                    <a:p>
                      <a:pPr algn="ctr">
                        <a:spcAft>
                          <a:spcPts val="0"/>
                        </a:spcAft>
                      </a:pPr>
                      <a:r>
                        <a:rPr lang="es-ES_tradnl" sz="1400" b="1" dirty="0">
                          <a:solidFill>
                            <a:schemeClr val="tx1"/>
                          </a:solidFill>
                          <a:effectLst/>
                          <a:latin typeface="Calibri"/>
                          <a:ea typeface="Times New Roman"/>
                          <a:cs typeface="Calibri"/>
                        </a:rPr>
                        <a:t>m</a:t>
                      </a:r>
                      <a:r>
                        <a:rPr lang="es-ES_tradnl" sz="1400" b="1" baseline="30000" dirty="0">
                          <a:solidFill>
                            <a:schemeClr val="tx1"/>
                          </a:solidFill>
                          <a:effectLst/>
                          <a:latin typeface="Calibri"/>
                          <a:ea typeface="Times New Roman"/>
                          <a:cs typeface="Calibri"/>
                        </a:rPr>
                        <a:t>2</a:t>
                      </a:r>
                      <a:endParaRPr lang="es-ES_tradnl" sz="1400" b="1" dirty="0">
                        <a:solidFill>
                          <a:schemeClr val="tx1"/>
                        </a:solidFill>
                        <a:effectLst/>
                        <a:latin typeface="Calibri"/>
                        <a:ea typeface="Times New Roman"/>
                        <a:cs typeface="Calibri"/>
                      </a:endParaRPr>
                    </a:p>
                  </a:txBody>
                  <a:tcPr marL="68580" marR="68580" marT="0" marB="0" anchor="ctr"/>
                </a:tc>
                <a:tc>
                  <a:txBody>
                    <a:bodyPr/>
                    <a:lstStyle/>
                    <a:p>
                      <a:pPr algn="ctr">
                        <a:spcAft>
                          <a:spcPts val="0"/>
                        </a:spcAft>
                      </a:pPr>
                      <a:r>
                        <a:rPr lang="es-ES_tradnl" sz="1400" b="1" dirty="0">
                          <a:solidFill>
                            <a:schemeClr val="tx1"/>
                          </a:solidFill>
                          <a:effectLst/>
                          <a:latin typeface="Calibri"/>
                          <a:ea typeface="Times New Roman"/>
                          <a:cs typeface="Calibri"/>
                        </a:rPr>
                        <a:t>No.</a:t>
                      </a:r>
                    </a:p>
                  </a:txBody>
                  <a:tcPr marL="68580" marR="68580" marT="0" marB="0" anchor="ctr"/>
                </a:tc>
                <a:tc>
                  <a:txBody>
                    <a:bodyPr/>
                    <a:lstStyle/>
                    <a:p>
                      <a:pPr algn="ctr">
                        <a:spcAft>
                          <a:spcPts val="0"/>
                        </a:spcAft>
                      </a:pPr>
                      <a:r>
                        <a:rPr lang="es-ES_tradnl" sz="1400" b="1" dirty="0">
                          <a:solidFill>
                            <a:schemeClr val="tx1"/>
                          </a:solidFill>
                          <a:effectLst/>
                          <a:latin typeface="Calibri"/>
                          <a:ea typeface="Times New Roman"/>
                          <a:cs typeface="Calibri"/>
                        </a:rPr>
                        <a:t>m</a:t>
                      </a:r>
                      <a:r>
                        <a:rPr lang="es-ES_tradnl" sz="1400" b="1" baseline="30000" dirty="0">
                          <a:solidFill>
                            <a:schemeClr val="tx1"/>
                          </a:solidFill>
                          <a:effectLst/>
                          <a:latin typeface="Calibri"/>
                          <a:ea typeface="Times New Roman"/>
                          <a:cs typeface="Calibri"/>
                        </a:rPr>
                        <a:t>2</a:t>
                      </a:r>
                      <a:endParaRPr lang="es-ES_tradnl" sz="1400" b="1" dirty="0">
                        <a:solidFill>
                          <a:schemeClr val="tx1"/>
                        </a:solidFill>
                        <a:effectLst/>
                        <a:latin typeface="Calibri"/>
                        <a:ea typeface="Times New Roman"/>
                        <a:cs typeface="Calibri"/>
                      </a:endParaRPr>
                    </a:p>
                  </a:txBody>
                  <a:tcPr marL="68580" marR="68580" marT="0" marB="0" anchor="ctr"/>
                </a:tc>
                <a:tc>
                  <a:txBody>
                    <a:bodyPr/>
                    <a:lstStyle/>
                    <a:p>
                      <a:pPr algn="ctr">
                        <a:spcAft>
                          <a:spcPts val="0"/>
                        </a:spcAft>
                      </a:pPr>
                      <a:r>
                        <a:rPr lang="es-ES_tradnl" sz="1400" b="1" dirty="0">
                          <a:solidFill>
                            <a:schemeClr val="tx1"/>
                          </a:solidFill>
                          <a:effectLst/>
                          <a:latin typeface="Calibri"/>
                          <a:ea typeface="Times New Roman"/>
                          <a:cs typeface="Calibri"/>
                        </a:rPr>
                        <a:t>No.%</a:t>
                      </a:r>
                    </a:p>
                  </a:txBody>
                  <a:tcPr marL="68580" marR="68580" marT="0" marB="0" anchor="ctr"/>
                </a:tc>
                <a:tc>
                  <a:txBody>
                    <a:bodyPr/>
                    <a:lstStyle/>
                    <a:p>
                      <a:pPr algn="ctr">
                        <a:spcAft>
                          <a:spcPts val="0"/>
                        </a:spcAft>
                      </a:pPr>
                      <a:r>
                        <a:rPr lang="es-ES_tradnl" sz="1400" b="1" dirty="0">
                          <a:solidFill>
                            <a:schemeClr val="tx1"/>
                          </a:solidFill>
                          <a:effectLst/>
                          <a:latin typeface="Calibri"/>
                          <a:ea typeface="Times New Roman"/>
                          <a:cs typeface="Calibri"/>
                        </a:rPr>
                        <a:t>m</a:t>
                      </a:r>
                      <a:r>
                        <a:rPr lang="es-ES_tradnl" sz="1400" b="1" baseline="30000" dirty="0">
                          <a:solidFill>
                            <a:schemeClr val="tx1"/>
                          </a:solidFill>
                          <a:effectLst/>
                          <a:latin typeface="Calibri"/>
                          <a:ea typeface="Times New Roman"/>
                          <a:cs typeface="Calibri"/>
                        </a:rPr>
                        <a:t>2</a:t>
                      </a:r>
                      <a:r>
                        <a:rPr lang="es-ES_tradnl" sz="1400" b="1" dirty="0">
                          <a:solidFill>
                            <a:schemeClr val="tx1"/>
                          </a:solidFill>
                          <a:effectLst/>
                          <a:latin typeface="Calibri"/>
                          <a:ea typeface="Times New Roman"/>
                          <a:cs typeface="Calibri"/>
                        </a:rPr>
                        <a:t> %</a:t>
                      </a:r>
                    </a:p>
                  </a:txBody>
                  <a:tcPr marL="68580" marR="68580" marT="0" marB="0" anchor="ctr"/>
                </a:tc>
              </a:tr>
              <a:tr h="227216">
                <a:tc>
                  <a:txBody>
                    <a:bodyPr/>
                    <a:lstStyle/>
                    <a:p>
                      <a:pPr algn="just">
                        <a:spcAft>
                          <a:spcPts val="0"/>
                        </a:spcAft>
                      </a:pPr>
                      <a:r>
                        <a:rPr lang="es-ES_tradnl" sz="1400">
                          <a:effectLst/>
                          <a:latin typeface="Calibri"/>
                          <a:ea typeface="Times New Roman"/>
                          <a:cs typeface="Calibri"/>
                        </a:rPr>
                        <a:t>1 a 1,5</a:t>
                      </a:r>
                    </a:p>
                  </a:txBody>
                  <a:tcPr marL="68580" marR="68580" marT="0" marB="0" anchor="b"/>
                </a:tc>
                <a:tc>
                  <a:txBody>
                    <a:bodyPr/>
                    <a:lstStyle/>
                    <a:p>
                      <a:pPr algn="r">
                        <a:spcAft>
                          <a:spcPts val="0"/>
                        </a:spcAft>
                      </a:pPr>
                      <a:r>
                        <a:rPr lang="es-ES_tradnl" sz="1400">
                          <a:effectLst/>
                          <a:latin typeface="Calibri"/>
                          <a:ea typeface="Times New Roman"/>
                          <a:cs typeface="Calibri"/>
                        </a:rPr>
                        <a:t>311</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17,482</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 sz="1400">
                          <a:effectLst/>
                          <a:latin typeface="Calibri"/>
                          <a:ea typeface="Times New Roman"/>
                          <a:cs typeface="Calibri"/>
                        </a:rPr>
                        <a:t>20</a:t>
                      </a:r>
                      <a:endParaRPr lang="es-ES_tradnl" sz="1400">
                        <a:effectLst/>
                        <a:latin typeface="Calibri"/>
                        <a:ea typeface="Times New Roman"/>
                        <a:cs typeface="Calibri"/>
                      </a:endParaRPr>
                    </a:p>
                  </a:txBody>
                  <a:tcPr marL="68580" marR="68580" marT="0" marB="0" anchor="b"/>
                </a:tc>
                <a:tc>
                  <a:txBody>
                    <a:bodyPr/>
                    <a:lstStyle/>
                    <a:p>
                      <a:pPr algn="r">
                        <a:spcAft>
                          <a:spcPts val="0"/>
                        </a:spcAft>
                      </a:pPr>
                      <a:r>
                        <a:rPr lang="es-ES" sz="1400">
                          <a:effectLst/>
                          <a:latin typeface="Calibri"/>
                          <a:ea typeface="Times New Roman"/>
                          <a:cs typeface="Calibri"/>
                        </a:rPr>
                        <a:t>1,240</a:t>
                      </a:r>
                      <a:endParaRPr lang="es-ES_tradnl" sz="1400">
                        <a:effectLst/>
                        <a:latin typeface="Calibri"/>
                        <a:ea typeface="Times New Roman"/>
                        <a:cs typeface="Calibri"/>
                      </a:endParaRPr>
                    </a:p>
                  </a:txBody>
                  <a:tcPr marL="68580" marR="68580" marT="0" marB="0" anchor="b"/>
                </a:tc>
                <a:tc>
                  <a:txBody>
                    <a:bodyPr/>
                    <a:lstStyle/>
                    <a:p>
                      <a:pPr algn="r">
                        <a:spcAft>
                          <a:spcPts val="0"/>
                        </a:spcAft>
                      </a:pPr>
                      <a:r>
                        <a:rPr lang="es-ES" sz="1400" dirty="0">
                          <a:solidFill>
                            <a:srgbClr val="800000"/>
                          </a:solidFill>
                          <a:effectLst/>
                          <a:latin typeface="Calibri"/>
                          <a:ea typeface="Times New Roman"/>
                          <a:cs typeface="Calibri"/>
                        </a:rPr>
                        <a:t>6.4</a:t>
                      </a:r>
                      <a:endParaRPr lang="es-ES_tradnl" sz="1400" dirty="0">
                        <a:solidFill>
                          <a:srgbClr val="800000"/>
                        </a:solidFill>
                        <a:effectLst/>
                        <a:latin typeface="Calibri"/>
                        <a:ea typeface="Times New Roman"/>
                        <a:cs typeface="Calibri"/>
                      </a:endParaRPr>
                    </a:p>
                  </a:txBody>
                  <a:tcPr marL="68580" marR="68580" marT="0" marB="0" anchor="b"/>
                </a:tc>
                <a:tc>
                  <a:txBody>
                    <a:bodyPr/>
                    <a:lstStyle/>
                    <a:p>
                      <a:pPr algn="r">
                        <a:spcAft>
                          <a:spcPts val="0"/>
                        </a:spcAft>
                      </a:pPr>
                      <a:r>
                        <a:rPr lang="es-ES" sz="1400">
                          <a:solidFill>
                            <a:srgbClr val="800000"/>
                          </a:solidFill>
                          <a:effectLst/>
                          <a:latin typeface="Calibri"/>
                          <a:ea typeface="Times New Roman"/>
                          <a:cs typeface="Calibri"/>
                        </a:rPr>
                        <a:t>7.1</a:t>
                      </a:r>
                      <a:endParaRPr lang="es-ES_tradnl" sz="1400">
                        <a:solidFill>
                          <a:srgbClr val="800000"/>
                        </a:solidFill>
                        <a:effectLst/>
                        <a:latin typeface="Calibri"/>
                        <a:ea typeface="Times New Roman"/>
                        <a:cs typeface="Calibri"/>
                      </a:endParaRPr>
                    </a:p>
                  </a:txBody>
                  <a:tcPr marL="68580" marR="68580" marT="0" marB="0" anchor="b"/>
                </a:tc>
              </a:tr>
              <a:tr h="227216">
                <a:tc>
                  <a:txBody>
                    <a:bodyPr/>
                    <a:lstStyle/>
                    <a:p>
                      <a:pPr algn="just">
                        <a:spcAft>
                          <a:spcPts val="0"/>
                        </a:spcAft>
                      </a:pPr>
                      <a:r>
                        <a:rPr lang="es-ES_tradnl" sz="1400">
                          <a:effectLst/>
                          <a:latin typeface="Calibri"/>
                          <a:ea typeface="Times New Roman"/>
                          <a:cs typeface="Calibri"/>
                        </a:rPr>
                        <a:t>1,5 a 2</a:t>
                      </a:r>
                    </a:p>
                  </a:txBody>
                  <a:tcPr marL="68580" marR="68580" marT="0" marB="0" anchor="b"/>
                </a:tc>
                <a:tc>
                  <a:txBody>
                    <a:bodyPr/>
                    <a:lstStyle/>
                    <a:p>
                      <a:pPr algn="r">
                        <a:spcAft>
                          <a:spcPts val="0"/>
                        </a:spcAft>
                      </a:pPr>
                      <a:r>
                        <a:rPr lang="es-ES_tradnl" sz="1400">
                          <a:effectLst/>
                          <a:latin typeface="Calibri"/>
                          <a:ea typeface="Times New Roman"/>
                          <a:cs typeface="Calibri"/>
                        </a:rPr>
                        <a:t>1,882</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147,109</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 sz="1400">
                          <a:effectLst/>
                          <a:latin typeface="Calibri"/>
                          <a:ea typeface="Times New Roman"/>
                          <a:cs typeface="Calibri"/>
                        </a:rPr>
                        <a:t>60</a:t>
                      </a:r>
                      <a:endParaRPr lang="es-ES_tradnl" sz="1400">
                        <a:effectLst/>
                        <a:latin typeface="Calibri"/>
                        <a:ea typeface="Times New Roman"/>
                        <a:cs typeface="Calibri"/>
                      </a:endParaRPr>
                    </a:p>
                  </a:txBody>
                  <a:tcPr marL="68580" marR="68580" marT="0" marB="0" anchor="b"/>
                </a:tc>
                <a:tc>
                  <a:txBody>
                    <a:bodyPr/>
                    <a:lstStyle/>
                    <a:p>
                      <a:pPr algn="r">
                        <a:spcAft>
                          <a:spcPts val="0"/>
                        </a:spcAft>
                      </a:pPr>
                      <a:r>
                        <a:rPr lang="es-ES" sz="1400">
                          <a:effectLst/>
                          <a:latin typeface="Calibri"/>
                          <a:ea typeface="Times New Roman"/>
                          <a:cs typeface="Calibri"/>
                        </a:rPr>
                        <a:t>4,320</a:t>
                      </a:r>
                      <a:endParaRPr lang="es-ES_tradnl" sz="1400">
                        <a:effectLst/>
                        <a:latin typeface="Calibri"/>
                        <a:ea typeface="Times New Roman"/>
                        <a:cs typeface="Calibri"/>
                      </a:endParaRPr>
                    </a:p>
                  </a:txBody>
                  <a:tcPr marL="68580" marR="68580" marT="0" marB="0" anchor="b"/>
                </a:tc>
                <a:tc>
                  <a:txBody>
                    <a:bodyPr/>
                    <a:lstStyle/>
                    <a:p>
                      <a:pPr algn="r">
                        <a:spcAft>
                          <a:spcPts val="0"/>
                        </a:spcAft>
                      </a:pPr>
                      <a:r>
                        <a:rPr lang="es-ES" sz="1400" dirty="0">
                          <a:solidFill>
                            <a:srgbClr val="800000"/>
                          </a:solidFill>
                          <a:effectLst/>
                          <a:latin typeface="Calibri"/>
                          <a:ea typeface="Times New Roman"/>
                          <a:cs typeface="Calibri"/>
                        </a:rPr>
                        <a:t>3.2</a:t>
                      </a:r>
                      <a:endParaRPr lang="es-ES_tradnl" sz="1400" dirty="0">
                        <a:solidFill>
                          <a:srgbClr val="800000"/>
                        </a:solidFill>
                        <a:effectLst/>
                        <a:latin typeface="Calibri"/>
                        <a:ea typeface="Times New Roman"/>
                        <a:cs typeface="Calibri"/>
                      </a:endParaRPr>
                    </a:p>
                  </a:txBody>
                  <a:tcPr marL="68580" marR="68580" marT="0" marB="0" anchor="b"/>
                </a:tc>
                <a:tc>
                  <a:txBody>
                    <a:bodyPr/>
                    <a:lstStyle/>
                    <a:p>
                      <a:pPr algn="r">
                        <a:spcAft>
                          <a:spcPts val="0"/>
                        </a:spcAft>
                      </a:pPr>
                      <a:r>
                        <a:rPr lang="es-ES" sz="1400" dirty="0">
                          <a:solidFill>
                            <a:srgbClr val="800000"/>
                          </a:solidFill>
                          <a:effectLst/>
                          <a:latin typeface="Calibri"/>
                          <a:ea typeface="Times New Roman"/>
                          <a:cs typeface="Calibri"/>
                        </a:rPr>
                        <a:t>2.9</a:t>
                      </a:r>
                      <a:endParaRPr lang="es-ES_tradnl" sz="1400" dirty="0">
                        <a:solidFill>
                          <a:srgbClr val="800000"/>
                        </a:solidFill>
                        <a:effectLst/>
                        <a:latin typeface="Calibri"/>
                        <a:ea typeface="Times New Roman"/>
                        <a:cs typeface="Calibri"/>
                      </a:endParaRPr>
                    </a:p>
                  </a:txBody>
                  <a:tcPr marL="68580" marR="68580" marT="0" marB="0" anchor="b"/>
                </a:tc>
              </a:tr>
              <a:tr h="227216">
                <a:tc>
                  <a:txBody>
                    <a:bodyPr/>
                    <a:lstStyle/>
                    <a:p>
                      <a:pPr algn="just">
                        <a:spcAft>
                          <a:spcPts val="0"/>
                        </a:spcAft>
                      </a:pPr>
                      <a:r>
                        <a:rPr lang="es-ES_tradnl" sz="1400">
                          <a:effectLst/>
                          <a:latin typeface="Calibri"/>
                          <a:ea typeface="Times New Roman"/>
                          <a:cs typeface="Calibri"/>
                        </a:rPr>
                        <a:t>2 a 3</a:t>
                      </a:r>
                    </a:p>
                  </a:txBody>
                  <a:tcPr marL="68580" marR="68580" marT="0" marB="0" anchor="b"/>
                </a:tc>
                <a:tc>
                  <a:txBody>
                    <a:bodyPr/>
                    <a:lstStyle/>
                    <a:p>
                      <a:pPr algn="r">
                        <a:spcAft>
                          <a:spcPts val="0"/>
                        </a:spcAft>
                      </a:pPr>
                      <a:r>
                        <a:rPr lang="es-ES_tradnl" sz="1400">
                          <a:effectLst/>
                          <a:latin typeface="Calibri"/>
                          <a:ea typeface="Times New Roman"/>
                          <a:cs typeface="Calibri"/>
                        </a:rPr>
                        <a:t>833</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72,898</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 sz="1400">
                          <a:effectLst/>
                          <a:latin typeface="Calibri"/>
                          <a:ea typeface="Times New Roman"/>
                          <a:cs typeface="Calibri"/>
                        </a:rPr>
                        <a:t>450</a:t>
                      </a:r>
                      <a:endParaRPr lang="es-ES_tradnl" sz="1400">
                        <a:effectLst/>
                        <a:latin typeface="Calibri"/>
                        <a:ea typeface="Times New Roman"/>
                        <a:cs typeface="Calibri"/>
                      </a:endParaRPr>
                    </a:p>
                  </a:txBody>
                  <a:tcPr marL="68580" marR="68580" marT="0" marB="0" anchor="b"/>
                </a:tc>
                <a:tc>
                  <a:txBody>
                    <a:bodyPr/>
                    <a:lstStyle/>
                    <a:p>
                      <a:pPr algn="r">
                        <a:spcAft>
                          <a:spcPts val="0"/>
                        </a:spcAft>
                      </a:pPr>
                      <a:r>
                        <a:rPr lang="es-ES" sz="1400">
                          <a:effectLst/>
                          <a:latin typeface="Calibri"/>
                          <a:ea typeface="Times New Roman"/>
                          <a:cs typeface="Calibri"/>
                        </a:rPr>
                        <a:t>38,250</a:t>
                      </a:r>
                      <a:endParaRPr lang="es-ES_tradnl" sz="1400">
                        <a:effectLst/>
                        <a:latin typeface="Calibri"/>
                        <a:ea typeface="Times New Roman"/>
                        <a:cs typeface="Calibri"/>
                      </a:endParaRPr>
                    </a:p>
                  </a:txBody>
                  <a:tcPr marL="68580" marR="68580" marT="0" marB="0" anchor="b"/>
                </a:tc>
                <a:tc>
                  <a:txBody>
                    <a:bodyPr/>
                    <a:lstStyle/>
                    <a:p>
                      <a:pPr algn="r">
                        <a:spcAft>
                          <a:spcPts val="0"/>
                        </a:spcAft>
                      </a:pPr>
                      <a:r>
                        <a:rPr lang="es-ES" sz="1400">
                          <a:solidFill>
                            <a:srgbClr val="800000"/>
                          </a:solidFill>
                          <a:effectLst/>
                          <a:latin typeface="Calibri"/>
                          <a:ea typeface="Times New Roman"/>
                          <a:cs typeface="Calibri"/>
                        </a:rPr>
                        <a:t>54.0</a:t>
                      </a:r>
                      <a:endParaRPr lang="es-ES_tradnl" sz="1400">
                        <a:solidFill>
                          <a:srgbClr val="800000"/>
                        </a:solidFill>
                        <a:effectLst/>
                        <a:latin typeface="Calibri"/>
                        <a:ea typeface="Times New Roman"/>
                        <a:cs typeface="Calibri"/>
                      </a:endParaRPr>
                    </a:p>
                  </a:txBody>
                  <a:tcPr marL="68580" marR="68580" marT="0" marB="0" anchor="b"/>
                </a:tc>
                <a:tc>
                  <a:txBody>
                    <a:bodyPr/>
                    <a:lstStyle/>
                    <a:p>
                      <a:pPr algn="r">
                        <a:spcAft>
                          <a:spcPts val="0"/>
                        </a:spcAft>
                      </a:pPr>
                      <a:r>
                        <a:rPr lang="es-ES" sz="1400" dirty="0">
                          <a:solidFill>
                            <a:srgbClr val="800000"/>
                          </a:solidFill>
                          <a:effectLst/>
                          <a:latin typeface="Calibri"/>
                          <a:ea typeface="Times New Roman"/>
                          <a:cs typeface="Calibri"/>
                        </a:rPr>
                        <a:t>52.5</a:t>
                      </a:r>
                      <a:endParaRPr lang="es-ES_tradnl" sz="1400" dirty="0">
                        <a:solidFill>
                          <a:srgbClr val="800000"/>
                        </a:solidFill>
                        <a:effectLst/>
                        <a:latin typeface="Calibri"/>
                        <a:ea typeface="Times New Roman"/>
                        <a:cs typeface="Calibri"/>
                      </a:endParaRPr>
                    </a:p>
                  </a:txBody>
                  <a:tcPr marL="68580" marR="68580" marT="0" marB="0" anchor="b"/>
                </a:tc>
              </a:tr>
              <a:tr h="227216">
                <a:tc>
                  <a:txBody>
                    <a:bodyPr/>
                    <a:lstStyle/>
                    <a:p>
                      <a:pPr algn="just">
                        <a:spcAft>
                          <a:spcPts val="0"/>
                        </a:spcAft>
                      </a:pPr>
                      <a:r>
                        <a:rPr lang="es-ES_tradnl" sz="1400">
                          <a:effectLst/>
                          <a:latin typeface="Calibri"/>
                          <a:ea typeface="Times New Roman"/>
                          <a:cs typeface="Calibri"/>
                        </a:rPr>
                        <a:t>3 a 4</a:t>
                      </a:r>
                    </a:p>
                  </a:txBody>
                  <a:tcPr marL="68580" marR="68580" marT="0" marB="0" anchor="b"/>
                </a:tc>
                <a:tc>
                  <a:txBody>
                    <a:bodyPr/>
                    <a:lstStyle/>
                    <a:p>
                      <a:pPr algn="r">
                        <a:spcAft>
                          <a:spcPts val="0"/>
                        </a:spcAft>
                      </a:pPr>
                      <a:r>
                        <a:rPr lang="es-ES_tradnl" sz="1400">
                          <a:effectLst/>
                          <a:latin typeface="Calibri"/>
                          <a:ea typeface="Times New Roman"/>
                          <a:cs typeface="Calibri"/>
                        </a:rPr>
                        <a:t>208</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21,072</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 sz="1400">
                          <a:effectLst/>
                          <a:latin typeface="Calibri"/>
                          <a:ea typeface="Times New Roman"/>
                          <a:cs typeface="Calibri"/>
                        </a:rPr>
                        <a:t>5</a:t>
                      </a:r>
                      <a:endParaRPr lang="es-ES_tradnl" sz="1400">
                        <a:effectLst/>
                        <a:latin typeface="Calibri"/>
                        <a:ea typeface="Times New Roman"/>
                        <a:cs typeface="Calibri"/>
                      </a:endParaRPr>
                    </a:p>
                  </a:txBody>
                  <a:tcPr marL="68580" marR="68580" marT="0" marB="0" anchor="b"/>
                </a:tc>
                <a:tc>
                  <a:txBody>
                    <a:bodyPr/>
                    <a:lstStyle/>
                    <a:p>
                      <a:pPr algn="r">
                        <a:spcAft>
                          <a:spcPts val="0"/>
                        </a:spcAft>
                      </a:pPr>
                      <a:r>
                        <a:rPr lang="es-ES" sz="1400">
                          <a:effectLst/>
                          <a:latin typeface="Calibri"/>
                          <a:ea typeface="Times New Roman"/>
                          <a:cs typeface="Calibri"/>
                        </a:rPr>
                        <a:t>640</a:t>
                      </a:r>
                      <a:endParaRPr lang="es-ES_tradnl" sz="1400">
                        <a:effectLst/>
                        <a:latin typeface="Calibri"/>
                        <a:ea typeface="Times New Roman"/>
                        <a:cs typeface="Calibri"/>
                      </a:endParaRPr>
                    </a:p>
                  </a:txBody>
                  <a:tcPr marL="68580" marR="68580" marT="0" marB="0" anchor="b"/>
                </a:tc>
                <a:tc>
                  <a:txBody>
                    <a:bodyPr/>
                    <a:lstStyle/>
                    <a:p>
                      <a:pPr algn="r">
                        <a:spcAft>
                          <a:spcPts val="0"/>
                        </a:spcAft>
                      </a:pPr>
                      <a:r>
                        <a:rPr lang="es-ES" sz="1400">
                          <a:solidFill>
                            <a:srgbClr val="800000"/>
                          </a:solidFill>
                          <a:effectLst/>
                          <a:latin typeface="Calibri"/>
                          <a:ea typeface="Times New Roman"/>
                          <a:cs typeface="Calibri"/>
                        </a:rPr>
                        <a:t>2.4</a:t>
                      </a:r>
                      <a:endParaRPr lang="es-ES_tradnl" sz="1400">
                        <a:solidFill>
                          <a:srgbClr val="800000"/>
                        </a:solidFill>
                        <a:effectLst/>
                        <a:latin typeface="Calibri"/>
                        <a:ea typeface="Times New Roman"/>
                        <a:cs typeface="Calibri"/>
                      </a:endParaRPr>
                    </a:p>
                  </a:txBody>
                  <a:tcPr marL="68580" marR="68580" marT="0" marB="0" anchor="b"/>
                </a:tc>
                <a:tc>
                  <a:txBody>
                    <a:bodyPr/>
                    <a:lstStyle/>
                    <a:p>
                      <a:pPr algn="r">
                        <a:spcAft>
                          <a:spcPts val="0"/>
                        </a:spcAft>
                      </a:pPr>
                      <a:r>
                        <a:rPr lang="es-ES" sz="1400" dirty="0">
                          <a:solidFill>
                            <a:srgbClr val="800000"/>
                          </a:solidFill>
                          <a:effectLst/>
                          <a:latin typeface="Calibri"/>
                          <a:ea typeface="Times New Roman"/>
                          <a:cs typeface="Calibri"/>
                        </a:rPr>
                        <a:t>3.0</a:t>
                      </a:r>
                      <a:endParaRPr lang="es-ES_tradnl" sz="1400" dirty="0">
                        <a:solidFill>
                          <a:srgbClr val="800000"/>
                        </a:solidFill>
                        <a:effectLst/>
                        <a:latin typeface="Calibri"/>
                        <a:ea typeface="Times New Roman"/>
                        <a:cs typeface="Calibri"/>
                      </a:endParaRPr>
                    </a:p>
                  </a:txBody>
                  <a:tcPr marL="68580" marR="68580" marT="0" marB="0" anchor="b"/>
                </a:tc>
              </a:tr>
              <a:tr h="227216">
                <a:tc>
                  <a:txBody>
                    <a:bodyPr/>
                    <a:lstStyle/>
                    <a:p>
                      <a:pPr algn="just">
                        <a:spcAft>
                          <a:spcPts val="0"/>
                        </a:spcAft>
                      </a:pPr>
                      <a:r>
                        <a:rPr lang="es-ES_tradnl" sz="1400">
                          <a:effectLst/>
                          <a:latin typeface="Calibri"/>
                          <a:ea typeface="Times New Roman"/>
                          <a:cs typeface="Calibri"/>
                        </a:rPr>
                        <a:t>4 a 5</a:t>
                      </a:r>
                    </a:p>
                  </a:txBody>
                  <a:tcPr marL="68580" marR="68580" marT="0" marB="0" anchor="b"/>
                </a:tc>
                <a:tc>
                  <a:txBody>
                    <a:bodyPr/>
                    <a:lstStyle/>
                    <a:p>
                      <a:pPr algn="r">
                        <a:spcAft>
                          <a:spcPts val="0"/>
                        </a:spcAft>
                      </a:pPr>
                      <a:r>
                        <a:rPr lang="es-ES_tradnl" sz="1400">
                          <a:effectLst/>
                          <a:latin typeface="Calibri"/>
                          <a:ea typeface="Times New Roman"/>
                          <a:cs typeface="Calibri"/>
                        </a:rPr>
                        <a:t>350</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34,347</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 sz="1400">
                          <a:effectLst/>
                          <a:latin typeface="Calibri"/>
                          <a:ea typeface="Times New Roman"/>
                          <a:cs typeface="Calibri"/>
                        </a:rPr>
                        <a:t>0</a:t>
                      </a:r>
                      <a:endParaRPr lang="es-ES_tradnl" sz="1400">
                        <a:effectLst/>
                        <a:latin typeface="Calibri"/>
                        <a:ea typeface="Times New Roman"/>
                        <a:cs typeface="Calibri"/>
                      </a:endParaRPr>
                    </a:p>
                  </a:txBody>
                  <a:tcPr marL="68580" marR="68580" marT="0" marB="0" anchor="b"/>
                </a:tc>
                <a:tc>
                  <a:txBody>
                    <a:bodyPr/>
                    <a:lstStyle/>
                    <a:p>
                      <a:pPr algn="r">
                        <a:spcAft>
                          <a:spcPts val="0"/>
                        </a:spcAft>
                      </a:pPr>
                      <a:r>
                        <a:rPr lang="es-ES" sz="1400">
                          <a:effectLst/>
                          <a:latin typeface="Calibri"/>
                          <a:ea typeface="Times New Roman"/>
                          <a:cs typeface="Calibri"/>
                        </a:rPr>
                        <a:t>0</a:t>
                      </a:r>
                      <a:endParaRPr lang="es-ES_tradnl" sz="1400">
                        <a:effectLst/>
                        <a:latin typeface="Calibri"/>
                        <a:ea typeface="Times New Roman"/>
                        <a:cs typeface="Calibri"/>
                      </a:endParaRPr>
                    </a:p>
                  </a:txBody>
                  <a:tcPr marL="68580" marR="68580" marT="0" marB="0" anchor="b"/>
                </a:tc>
                <a:tc>
                  <a:txBody>
                    <a:bodyPr/>
                    <a:lstStyle/>
                    <a:p>
                      <a:pPr algn="r">
                        <a:spcAft>
                          <a:spcPts val="0"/>
                        </a:spcAft>
                      </a:pPr>
                      <a:r>
                        <a:rPr lang="es-ES" sz="1400">
                          <a:solidFill>
                            <a:srgbClr val="800000"/>
                          </a:solidFill>
                          <a:effectLst/>
                          <a:latin typeface="Calibri"/>
                          <a:ea typeface="Times New Roman"/>
                          <a:cs typeface="Calibri"/>
                        </a:rPr>
                        <a:t>0.0</a:t>
                      </a:r>
                      <a:endParaRPr lang="es-ES_tradnl" sz="1400">
                        <a:solidFill>
                          <a:srgbClr val="800000"/>
                        </a:solidFill>
                        <a:effectLst/>
                        <a:latin typeface="Calibri"/>
                        <a:ea typeface="Times New Roman"/>
                        <a:cs typeface="Calibri"/>
                      </a:endParaRPr>
                    </a:p>
                  </a:txBody>
                  <a:tcPr marL="68580" marR="68580" marT="0" marB="0" anchor="b"/>
                </a:tc>
                <a:tc>
                  <a:txBody>
                    <a:bodyPr/>
                    <a:lstStyle/>
                    <a:p>
                      <a:pPr algn="r">
                        <a:spcAft>
                          <a:spcPts val="0"/>
                        </a:spcAft>
                      </a:pPr>
                      <a:r>
                        <a:rPr lang="es-ES" sz="1400" dirty="0">
                          <a:solidFill>
                            <a:srgbClr val="800000"/>
                          </a:solidFill>
                          <a:effectLst/>
                          <a:latin typeface="Calibri"/>
                          <a:ea typeface="Times New Roman"/>
                          <a:cs typeface="Calibri"/>
                        </a:rPr>
                        <a:t>0.0</a:t>
                      </a:r>
                      <a:endParaRPr lang="es-ES_tradnl" sz="1400" dirty="0">
                        <a:solidFill>
                          <a:srgbClr val="800000"/>
                        </a:solidFill>
                        <a:effectLst/>
                        <a:latin typeface="Calibri"/>
                        <a:ea typeface="Times New Roman"/>
                        <a:cs typeface="Calibri"/>
                      </a:endParaRPr>
                    </a:p>
                  </a:txBody>
                  <a:tcPr marL="68580" marR="68580" marT="0" marB="0" anchor="b"/>
                </a:tc>
              </a:tr>
              <a:tr h="227216">
                <a:tc>
                  <a:txBody>
                    <a:bodyPr/>
                    <a:lstStyle/>
                    <a:p>
                      <a:pPr algn="just">
                        <a:spcAft>
                          <a:spcPts val="0"/>
                        </a:spcAft>
                      </a:pPr>
                      <a:r>
                        <a:rPr lang="es-ES_tradnl" sz="1400">
                          <a:effectLst/>
                          <a:latin typeface="Calibri"/>
                          <a:ea typeface="Times New Roman"/>
                          <a:cs typeface="Calibri"/>
                        </a:rPr>
                        <a:t>5 a 6</a:t>
                      </a:r>
                    </a:p>
                  </a:txBody>
                  <a:tcPr marL="68580" marR="68580" marT="0" marB="0" anchor="b"/>
                </a:tc>
                <a:tc>
                  <a:txBody>
                    <a:bodyPr/>
                    <a:lstStyle/>
                    <a:p>
                      <a:pPr algn="r">
                        <a:spcAft>
                          <a:spcPts val="0"/>
                        </a:spcAft>
                      </a:pPr>
                      <a:r>
                        <a:rPr lang="es-ES_tradnl" sz="1400">
                          <a:effectLst/>
                          <a:latin typeface="Calibri"/>
                          <a:ea typeface="Times New Roman"/>
                          <a:cs typeface="Calibri"/>
                        </a:rPr>
                        <a:t>446</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50,173</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 sz="1400">
                          <a:effectLst/>
                          <a:latin typeface="Calibri"/>
                          <a:ea typeface="Times New Roman"/>
                          <a:cs typeface="Calibri"/>
                        </a:rPr>
                        <a:t>16</a:t>
                      </a:r>
                      <a:endParaRPr lang="es-ES_tradnl" sz="1400">
                        <a:effectLst/>
                        <a:latin typeface="Calibri"/>
                        <a:ea typeface="Times New Roman"/>
                        <a:cs typeface="Calibri"/>
                      </a:endParaRPr>
                    </a:p>
                  </a:txBody>
                  <a:tcPr marL="68580" marR="68580" marT="0" marB="0" anchor="b"/>
                </a:tc>
                <a:tc>
                  <a:txBody>
                    <a:bodyPr/>
                    <a:lstStyle/>
                    <a:p>
                      <a:pPr algn="r">
                        <a:spcAft>
                          <a:spcPts val="0"/>
                        </a:spcAft>
                      </a:pPr>
                      <a:r>
                        <a:rPr lang="es-ES" sz="1400">
                          <a:effectLst/>
                          <a:latin typeface="Calibri"/>
                          <a:ea typeface="Times New Roman"/>
                          <a:cs typeface="Calibri"/>
                        </a:rPr>
                        <a:t>1,424</a:t>
                      </a:r>
                      <a:endParaRPr lang="es-ES_tradnl" sz="1400">
                        <a:effectLst/>
                        <a:latin typeface="Calibri"/>
                        <a:ea typeface="Times New Roman"/>
                        <a:cs typeface="Calibri"/>
                      </a:endParaRPr>
                    </a:p>
                  </a:txBody>
                  <a:tcPr marL="68580" marR="68580" marT="0" marB="0" anchor="b"/>
                </a:tc>
                <a:tc>
                  <a:txBody>
                    <a:bodyPr/>
                    <a:lstStyle/>
                    <a:p>
                      <a:pPr algn="r">
                        <a:spcAft>
                          <a:spcPts val="0"/>
                        </a:spcAft>
                      </a:pPr>
                      <a:r>
                        <a:rPr lang="es-ES" sz="1400">
                          <a:solidFill>
                            <a:srgbClr val="800000"/>
                          </a:solidFill>
                          <a:effectLst/>
                          <a:latin typeface="Calibri"/>
                          <a:ea typeface="Times New Roman"/>
                          <a:cs typeface="Calibri"/>
                        </a:rPr>
                        <a:t>3.6</a:t>
                      </a:r>
                      <a:endParaRPr lang="es-ES_tradnl" sz="1400">
                        <a:solidFill>
                          <a:srgbClr val="800000"/>
                        </a:solidFill>
                        <a:effectLst/>
                        <a:latin typeface="Calibri"/>
                        <a:ea typeface="Times New Roman"/>
                        <a:cs typeface="Calibri"/>
                      </a:endParaRPr>
                    </a:p>
                  </a:txBody>
                  <a:tcPr marL="68580" marR="68580" marT="0" marB="0" anchor="b"/>
                </a:tc>
                <a:tc>
                  <a:txBody>
                    <a:bodyPr/>
                    <a:lstStyle/>
                    <a:p>
                      <a:pPr algn="r">
                        <a:spcAft>
                          <a:spcPts val="0"/>
                        </a:spcAft>
                      </a:pPr>
                      <a:r>
                        <a:rPr lang="es-ES" sz="1400" dirty="0">
                          <a:solidFill>
                            <a:srgbClr val="800000"/>
                          </a:solidFill>
                          <a:effectLst/>
                          <a:latin typeface="Calibri"/>
                          <a:ea typeface="Times New Roman"/>
                          <a:cs typeface="Calibri"/>
                        </a:rPr>
                        <a:t>2.8</a:t>
                      </a:r>
                      <a:endParaRPr lang="es-ES_tradnl" sz="1400" dirty="0">
                        <a:solidFill>
                          <a:srgbClr val="800000"/>
                        </a:solidFill>
                        <a:effectLst/>
                        <a:latin typeface="Calibri"/>
                        <a:ea typeface="Times New Roman"/>
                        <a:cs typeface="Calibri"/>
                      </a:endParaRPr>
                    </a:p>
                  </a:txBody>
                  <a:tcPr marL="68580" marR="68580" marT="0" marB="0" anchor="b"/>
                </a:tc>
              </a:tr>
              <a:tr h="227216">
                <a:tc>
                  <a:txBody>
                    <a:bodyPr/>
                    <a:lstStyle/>
                    <a:p>
                      <a:pPr algn="just">
                        <a:spcAft>
                          <a:spcPts val="0"/>
                        </a:spcAft>
                      </a:pPr>
                      <a:r>
                        <a:rPr lang="es-ES_tradnl" sz="1400">
                          <a:effectLst/>
                          <a:latin typeface="Calibri"/>
                          <a:ea typeface="Times New Roman"/>
                          <a:cs typeface="Calibri"/>
                        </a:rPr>
                        <a:t>6 a 7</a:t>
                      </a:r>
                    </a:p>
                  </a:txBody>
                  <a:tcPr marL="68580" marR="68580" marT="0" marB="0" anchor="b"/>
                </a:tc>
                <a:tc>
                  <a:txBody>
                    <a:bodyPr/>
                    <a:lstStyle/>
                    <a:p>
                      <a:pPr algn="r">
                        <a:spcAft>
                          <a:spcPts val="0"/>
                        </a:spcAft>
                      </a:pPr>
                      <a:r>
                        <a:rPr lang="es-ES_tradnl" sz="1400">
                          <a:effectLst/>
                          <a:latin typeface="Calibri"/>
                          <a:ea typeface="Times New Roman"/>
                          <a:cs typeface="Calibri"/>
                        </a:rPr>
                        <a:t>273</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32,357</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 sz="1400">
                          <a:effectLst/>
                          <a:latin typeface="Calibri"/>
                          <a:ea typeface="Times New Roman"/>
                          <a:cs typeface="Calibri"/>
                        </a:rPr>
                        <a:t>43</a:t>
                      </a:r>
                      <a:endParaRPr lang="es-ES_tradnl" sz="1400">
                        <a:effectLst/>
                        <a:latin typeface="Calibri"/>
                        <a:ea typeface="Times New Roman"/>
                        <a:cs typeface="Calibri"/>
                      </a:endParaRPr>
                    </a:p>
                  </a:txBody>
                  <a:tcPr marL="68580" marR="68580" marT="0" marB="0" anchor="b"/>
                </a:tc>
                <a:tc>
                  <a:txBody>
                    <a:bodyPr/>
                    <a:lstStyle/>
                    <a:p>
                      <a:pPr algn="r">
                        <a:spcAft>
                          <a:spcPts val="0"/>
                        </a:spcAft>
                      </a:pPr>
                      <a:r>
                        <a:rPr lang="es-ES" sz="1400">
                          <a:effectLst/>
                          <a:latin typeface="Calibri"/>
                          <a:ea typeface="Times New Roman"/>
                          <a:cs typeface="Calibri"/>
                        </a:rPr>
                        <a:t>5,533</a:t>
                      </a:r>
                      <a:endParaRPr lang="es-ES_tradnl" sz="1400">
                        <a:effectLst/>
                        <a:latin typeface="Calibri"/>
                        <a:ea typeface="Times New Roman"/>
                        <a:cs typeface="Calibri"/>
                      </a:endParaRPr>
                    </a:p>
                  </a:txBody>
                  <a:tcPr marL="68580" marR="68580" marT="0" marB="0" anchor="b"/>
                </a:tc>
                <a:tc>
                  <a:txBody>
                    <a:bodyPr/>
                    <a:lstStyle/>
                    <a:p>
                      <a:pPr algn="r">
                        <a:spcAft>
                          <a:spcPts val="0"/>
                        </a:spcAft>
                      </a:pPr>
                      <a:r>
                        <a:rPr lang="es-ES" sz="1400">
                          <a:solidFill>
                            <a:srgbClr val="800000"/>
                          </a:solidFill>
                          <a:effectLst/>
                          <a:latin typeface="Calibri"/>
                          <a:ea typeface="Times New Roman"/>
                          <a:cs typeface="Calibri"/>
                        </a:rPr>
                        <a:t>15.8</a:t>
                      </a:r>
                      <a:endParaRPr lang="es-ES_tradnl" sz="1400">
                        <a:solidFill>
                          <a:srgbClr val="800000"/>
                        </a:solidFill>
                        <a:effectLst/>
                        <a:latin typeface="Calibri"/>
                        <a:ea typeface="Times New Roman"/>
                        <a:cs typeface="Calibri"/>
                      </a:endParaRPr>
                    </a:p>
                  </a:txBody>
                  <a:tcPr marL="68580" marR="68580" marT="0" marB="0" anchor="b"/>
                </a:tc>
                <a:tc>
                  <a:txBody>
                    <a:bodyPr/>
                    <a:lstStyle/>
                    <a:p>
                      <a:pPr algn="r">
                        <a:spcAft>
                          <a:spcPts val="0"/>
                        </a:spcAft>
                      </a:pPr>
                      <a:r>
                        <a:rPr lang="es-ES" sz="1400" dirty="0">
                          <a:solidFill>
                            <a:srgbClr val="800000"/>
                          </a:solidFill>
                          <a:effectLst/>
                          <a:latin typeface="Calibri"/>
                          <a:ea typeface="Times New Roman"/>
                          <a:cs typeface="Calibri"/>
                        </a:rPr>
                        <a:t>17.1</a:t>
                      </a:r>
                      <a:endParaRPr lang="es-ES_tradnl" sz="1400" dirty="0">
                        <a:solidFill>
                          <a:srgbClr val="800000"/>
                        </a:solidFill>
                        <a:effectLst/>
                        <a:latin typeface="Calibri"/>
                        <a:ea typeface="Times New Roman"/>
                        <a:cs typeface="Calibri"/>
                      </a:endParaRPr>
                    </a:p>
                  </a:txBody>
                  <a:tcPr marL="68580" marR="68580" marT="0" marB="0" anchor="b"/>
                </a:tc>
              </a:tr>
              <a:tr h="227216">
                <a:tc>
                  <a:txBody>
                    <a:bodyPr/>
                    <a:lstStyle/>
                    <a:p>
                      <a:pPr algn="just">
                        <a:spcAft>
                          <a:spcPts val="0"/>
                        </a:spcAft>
                      </a:pPr>
                      <a:r>
                        <a:rPr lang="es-ES_tradnl" sz="1400">
                          <a:effectLst/>
                          <a:latin typeface="Calibri"/>
                          <a:ea typeface="Times New Roman"/>
                          <a:cs typeface="Calibri"/>
                        </a:rPr>
                        <a:t>7 a 8</a:t>
                      </a:r>
                    </a:p>
                  </a:txBody>
                  <a:tcPr marL="68580" marR="68580" marT="0" marB="0" anchor="b"/>
                </a:tc>
                <a:tc>
                  <a:txBody>
                    <a:bodyPr/>
                    <a:lstStyle/>
                    <a:p>
                      <a:pPr algn="r">
                        <a:spcAft>
                          <a:spcPts val="0"/>
                        </a:spcAft>
                      </a:pPr>
                      <a:r>
                        <a:rPr lang="es-ES_tradnl" sz="1400">
                          <a:effectLst/>
                          <a:latin typeface="Calibri"/>
                          <a:ea typeface="Times New Roman"/>
                          <a:cs typeface="Calibri"/>
                        </a:rPr>
                        <a:t>364</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dirty="0">
                          <a:effectLst/>
                          <a:latin typeface="Calibri"/>
                          <a:ea typeface="Times New Roman"/>
                          <a:cs typeface="Calibri"/>
                        </a:rPr>
                        <a:t>50,946</a:t>
                      </a:r>
                      <a:endParaRPr lang="es-ES_tradnl" sz="1400" dirty="0">
                        <a:effectLst/>
                        <a:latin typeface="Calibri"/>
                        <a:ea typeface="ＭＳ 明朝"/>
                        <a:cs typeface="Calibri"/>
                      </a:endParaRPr>
                    </a:p>
                  </a:txBody>
                  <a:tcPr marL="68580" marR="68580" marT="0" marB="0" anchor="b"/>
                </a:tc>
                <a:tc>
                  <a:txBody>
                    <a:bodyPr/>
                    <a:lstStyle/>
                    <a:p>
                      <a:pPr algn="r">
                        <a:spcAft>
                          <a:spcPts val="0"/>
                        </a:spcAft>
                      </a:pPr>
                      <a:r>
                        <a:rPr lang="es-ES" sz="1400">
                          <a:effectLst/>
                          <a:latin typeface="Calibri"/>
                          <a:ea typeface="Times New Roman"/>
                          <a:cs typeface="Calibri"/>
                        </a:rPr>
                        <a:t>2</a:t>
                      </a:r>
                      <a:endParaRPr lang="es-ES_tradnl" sz="1400">
                        <a:effectLst/>
                        <a:latin typeface="Calibri"/>
                        <a:ea typeface="Times New Roman"/>
                        <a:cs typeface="Calibri"/>
                      </a:endParaRPr>
                    </a:p>
                  </a:txBody>
                  <a:tcPr marL="68580" marR="68580" marT="0" marB="0" anchor="b"/>
                </a:tc>
                <a:tc>
                  <a:txBody>
                    <a:bodyPr/>
                    <a:lstStyle/>
                    <a:p>
                      <a:pPr algn="r">
                        <a:spcAft>
                          <a:spcPts val="0"/>
                        </a:spcAft>
                      </a:pPr>
                      <a:r>
                        <a:rPr lang="es-ES" sz="1400">
                          <a:effectLst/>
                          <a:latin typeface="Calibri"/>
                          <a:ea typeface="Times New Roman"/>
                          <a:cs typeface="Calibri"/>
                        </a:rPr>
                        <a:t>380</a:t>
                      </a:r>
                      <a:endParaRPr lang="es-ES_tradnl" sz="1400">
                        <a:effectLst/>
                        <a:latin typeface="Calibri"/>
                        <a:ea typeface="Times New Roman"/>
                        <a:cs typeface="Calibri"/>
                      </a:endParaRPr>
                    </a:p>
                  </a:txBody>
                  <a:tcPr marL="68580" marR="68580" marT="0" marB="0" anchor="b"/>
                </a:tc>
                <a:tc>
                  <a:txBody>
                    <a:bodyPr/>
                    <a:lstStyle/>
                    <a:p>
                      <a:pPr algn="r">
                        <a:spcAft>
                          <a:spcPts val="0"/>
                        </a:spcAft>
                      </a:pPr>
                      <a:r>
                        <a:rPr lang="es-ES" sz="1400">
                          <a:solidFill>
                            <a:srgbClr val="800000"/>
                          </a:solidFill>
                          <a:effectLst/>
                          <a:latin typeface="Calibri"/>
                          <a:ea typeface="Times New Roman"/>
                          <a:cs typeface="Calibri"/>
                        </a:rPr>
                        <a:t>0.5</a:t>
                      </a:r>
                      <a:endParaRPr lang="es-ES_tradnl" sz="1400">
                        <a:solidFill>
                          <a:srgbClr val="800000"/>
                        </a:solidFill>
                        <a:effectLst/>
                        <a:latin typeface="Calibri"/>
                        <a:ea typeface="Times New Roman"/>
                        <a:cs typeface="Calibri"/>
                      </a:endParaRPr>
                    </a:p>
                  </a:txBody>
                  <a:tcPr marL="68580" marR="68580" marT="0" marB="0" anchor="b"/>
                </a:tc>
                <a:tc>
                  <a:txBody>
                    <a:bodyPr/>
                    <a:lstStyle/>
                    <a:p>
                      <a:pPr algn="r">
                        <a:spcAft>
                          <a:spcPts val="0"/>
                        </a:spcAft>
                      </a:pPr>
                      <a:r>
                        <a:rPr lang="es-ES" sz="1400">
                          <a:solidFill>
                            <a:srgbClr val="800000"/>
                          </a:solidFill>
                          <a:effectLst/>
                          <a:latin typeface="Calibri"/>
                          <a:ea typeface="Times New Roman"/>
                          <a:cs typeface="Calibri"/>
                        </a:rPr>
                        <a:t>0.7</a:t>
                      </a:r>
                      <a:endParaRPr lang="es-ES_tradnl" sz="1400">
                        <a:solidFill>
                          <a:srgbClr val="800000"/>
                        </a:solidFill>
                        <a:effectLst/>
                        <a:latin typeface="Calibri"/>
                        <a:ea typeface="Times New Roman"/>
                        <a:cs typeface="Calibri"/>
                      </a:endParaRPr>
                    </a:p>
                  </a:txBody>
                  <a:tcPr marL="68580" marR="68580" marT="0" marB="0" anchor="b"/>
                </a:tc>
              </a:tr>
              <a:tr h="227216">
                <a:tc>
                  <a:txBody>
                    <a:bodyPr/>
                    <a:lstStyle/>
                    <a:p>
                      <a:pPr algn="just">
                        <a:spcAft>
                          <a:spcPts val="0"/>
                        </a:spcAft>
                      </a:pPr>
                      <a:r>
                        <a:rPr lang="es-ES_tradnl" sz="1400">
                          <a:effectLst/>
                          <a:latin typeface="Calibri"/>
                          <a:ea typeface="Times New Roman"/>
                          <a:cs typeface="Calibri"/>
                        </a:rPr>
                        <a:t>8 a 9</a:t>
                      </a:r>
                    </a:p>
                  </a:txBody>
                  <a:tcPr marL="68580" marR="68580" marT="0" marB="0" anchor="b"/>
                </a:tc>
                <a:tc>
                  <a:txBody>
                    <a:bodyPr/>
                    <a:lstStyle/>
                    <a:p>
                      <a:pPr algn="r">
                        <a:spcAft>
                          <a:spcPts val="0"/>
                        </a:spcAft>
                      </a:pPr>
                      <a:r>
                        <a:rPr lang="es-ES_tradnl" sz="1400">
                          <a:effectLst/>
                          <a:latin typeface="Calibri"/>
                          <a:ea typeface="Times New Roman"/>
                          <a:cs typeface="Calibri"/>
                        </a:rPr>
                        <a:t>186</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28,047</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 sz="1400">
                          <a:effectLst/>
                          <a:latin typeface="Calibri"/>
                          <a:ea typeface="Times New Roman"/>
                          <a:cs typeface="Calibri"/>
                        </a:rPr>
                        <a:t>25</a:t>
                      </a:r>
                      <a:endParaRPr lang="es-ES_tradnl" sz="1400">
                        <a:effectLst/>
                        <a:latin typeface="Calibri"/>
                        <a:ea typeface="Times New Roman"/>
                        <a:cs typeface="Calibri"/>
                      </a:endParaRPr>
                    </a:p>
                  </a:txBody>
                  <a:tcPr marL="68580" marR="68580" marT="0" marB="0" anchor="b"/>
                </a:tc>
                <a:tc>
                  <a:txBody>
                    <a:bodyPr/>
                    <a:lstStyle/>
                    <a:p>
                      <a:pPr algn="r">
                        <a:spcAft>
                          <a:spcPts val="0"/>
                        </a:spcAft>
                      </a:pPr>
                      <a:r>
                        <a:rPr lang="es-ES" sz="1400">
                          <a:effectLst/>
                          <a:latin typeface="Calibri"/>
                          <a:ea typeface="Times New Roman"/>
                          <a:cs typeface="Calibri"/>
                        </a:rPr>
                        <a:t>3,541</a:t>
                      </a:r>
                      <a:endParaRPr lang="es-ES_tradnl" sz="1400">
                        <a:effectLst/>
                        <a:latin typeface="Calibri"/>
                        <a:ea typeface="Times New Roman"/>
                        <a:cs typeface="Calibri"/>
                      </a:endParaRPr>
                    </a:p>
                  </a:txBody>
                  <a:tcPr marL="68580" marR="68580" marT="0" marB="0" anchor="b"/>
                </a:tc>
                <a:tc>
                  <a:txBody>
                    <a:bodyPr/>
                    <a:lstStyle/>
                    <a:p>
                      <a:pPr algn="r">
                        <a:spcAft>
                          <a:spcPts val="0"/>
                        </a:spcAft>
                      </a:pPr>
                      <a:r>
                        <a:rPr lang="es-ES" sz="1400">
                          <a:solidFill>
                            <a:srgbClr val="800000"/>
                          </a:solidFill>
                          <a:effectLst/>
                          <a:latin typeface="Calibri"/>
                          <a:ea typeface="Times New Roman"/>
                          <a:cs typeface="Calibri"/>
                        </a:rPr>
                        <a:t>13.4</a:t>
                      </a:r>
                      <a:endParaRPr lang="es-ES_tradnl" sz="1400">
                        <a:solidFill>
                          <a:srgbClr val="800000"/>
                        </a:solidFill>
                        <a:effectLst/>
                        <a:latin typeface="Calibri"/>
                        <a:ea typeface="Times New Roman"/>
                        <a:cs typeface="Calibri"/>
                      </a:endParaRPr>
                    </a:p>
                  </a:txBody>
                  <a:tcPr marL="68580" marR="68580" marT="0" marB="0" anchor="b"/>
                </a:tc>
                <a:tc>
                  <a:txBody>
                    <a:bodyPr/>
                    <a:lstStyle/>
                    <a:p>
                      <a:pPr algn="r">
                        <a:spcAft>
                          <a:spcPts val="0"/>
                        </a:spcAft>
                      </a:pPr>
                      <a:r>
                        <a:rPr lang="es-ES" sz="1400" dirty="0">
                          <a:solidFill>
                            <a:srgbClr val="800000"/>
                          </a:solidFill>
                          <a:effectLst/>
                          <a:latin typeface="Calibri"/>
                          <a:ea typeface="Times New Roman"/>
                          <a:cs typeface="Calibri"/>
                        </a:rPr>
                        <a:t>12.6</a:t>
                      </a:r>
                      <a:endParaRPr lang="es-ES_tradnl" sz="1400" dirty="0">
                        <a:solidFill>
                          <a:srgbClr val="800000"/>
                        </a:solidFill>
                        <a:effectLst/>
                        <a:latin typeface="Calibri"/>
                        <a:ea typeface="Times New Roman"/>
                        <a:cs typeface="Calibri"/>
                      </a:endParaRPr>
                    </a:p>
                  </a:txBody>
                  <a:tcPr marL="68580" marR="68580" marT="0" marB="0" anchor="b"/>
                </a:tc>
              </a:tr>
              <a:tr h="227216">
                <a:tc>
                  <a:txBody>
                    <a:bodyPr/>
                    <a:lstStyle/>
                    <a:p>
                      <a:pPr algn="just">
                        <a:spcAft>
                          <a:spcPts val="0"/>
                        </a:spcAft>
                      </a:pPr>
                      <a:r>
                        <a:rPr lang="es-ES_tradnl" sz="1400">
                          <a:effectLst/>
                          <a:latin typeface="Calibri"/>
                          <a:ea typeface="Times New Roman"/>
                          <a:cs typeface="Calibri"/>
                        </a:rPr>
                        <a:t>9 a 10</a:t>
                      </a:r>
                    </a:p>
                  </a:txBody>
                  <a:tcPr marL="68580" marR="68580" marT="0" marB="0" anchor="b"/>
                </a:tc>
                <a:tc>
                  <a:txBody>
                    <a:bodyPr/>
                    <a:lstStyle/>
                    <a:p>
                      <a:pPr algn="r">
                        <a:spcAft>
                          <a:spcPts val="0"/>
                        </a:spcAft>
                      </a:pPr>
                      <a:r>
                        <a:rPr lang="es-ES_tradnl" sz="1400">
                          <a:effectLst/>
                          <a:latin typeface="Calibri"/>
                          <a:ea typeface="Times New Roman"/>
                          <a:cs typeface="Calibri"/>
                        </a:rPr>
                        <a:t>198</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31,486</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 sz="1400">
                          <a:effectLst/>
                          <a:latin typeface="Calibri"/>
                          <a:ea typeface="Times New Roman"/>
                          <a:cs typeface="Calibri"/>
                        </a:rPr>
                        <a:t>15</a:t>
                      </a:r>
                      <a:endParaRPr lang="es-ES_tradnl" sz="1400">
                        <a:effectLst/>
                        <a:latin typeface="Calibri"/>
                        <a:ea typeface="Times New Roman"/>
                        <a:cs typeface="Calibri"/>
                      </a:endParaRPr>
                    </a:p>
                  </a:txBody>
                  <a:tcPr marL="68580" marR="68580" marT="0" marB="0" anchor="b"/>
                </a:tc>
                <a:tc>
                  <a:txBody>
                    <a:bodyPr/>
                    <a:lstStyle/>
                    <a:p>
                      <a:pPr algn="r">
                        <a:spcAft>
                          <a:spcPts val="0"/>
                        </a:spcAft>
                      </a:pPr>
                      <a:r>
                        <a:rPr lang="es-ES" sz="1400">
                          <a:effectLst/>
                          <a:latin typeface="Calibri"/>
                          <a:ea typeface="Times New Roman"/>
                          <a:cs typeface="Calibri"/>
                        </a:rPr>
                        <a:t>2,198</a:t>
                      </a:r>
                      <a:endParaRPr lang="es-ES_tradnl" sz="1400">
                        <a:effectLst/>
                        <a:latin typeface="Calibri"/>
                        <a:ea typeface="Times New Roman"/>
                        <a:cs typeface="Calibri"/>
                      </a:endParaRPr>
                    </a:p>
                  </a:txBody>
                  <a:tcPr marL="68580" marR="68580" marT="0" marB="0" anchor="b"/>
                </a:tc>
                <a:tc>
                  <a:txBody>
                    <a:bodyPr/>
                    <a:lstStyle/>
                    <a:p>
                      <a:pPr algn="r">
                        <a:spcAft>
                          <a:spcPts val="0"/>
                        </a:spcAft>
                      </a:pPr>
                      <a:r>
                        <a:rPr lang="es-ES" sz="1400">
                          <a:solidFill>
                            <a:srgbClr val="800000"/>
                          </a:solidFill>
                          <a:effectLst/>
                          <a:latin typeface="Calibri"/>
                          <a:ea typeface="Times New Roman"/>
                          <a:cs typeface="Calibri"/>
                        </a:rPr>
                        <a:t>7.6</a:t>
                      </a:r>
                      <a:endParaRPr lang="es-ES_tradnl" sz="1400">
                        <a:solidFill>
                          <a:srgbClr val="800000"/>
                        </a:solidFill>
                        <a:effectLst/>
                        <a:latin typeface="Calibri"/>
                        <a:ea typeface="Times New Roman"/>
                        <a:cs typeface="Calibri"/>
                      </a:endParaRPr>
                    </a:p>
                  </a:txBody>
                  <a:tcPr marL="68580" marR="68580" marT="0" marB="0" anchor="b"/>
                </a:tc>
                <a:tc>
                  <a:txBody>
                    <a:bodyPr/>
                    <a:lstStyle/>
                    <a:p>
                      <a:pPr algn="r">
                        <a:spcAft>
                          <a:spcPts val="0"/>
                        </a:spcAft>
                      </a:pPr>
                      <a:r>
                        <a:rPr lang="es-ES" sz="1400" dirty="0">
                          <a:solidFill>
                            <a:srgbClr val="800000"/>
                          </a:solidFill>
                          <a:effectLst/>
                          <a:latin typeface="Calibri"/>
                          <a:ea typeface="Times New Roman"/>
                          <a:cs typeface="Calibri"/>
                        </a:rPr>
                        <a:t>7.0</a:t>
                      </a:r>
                      <a:endParaRPr lang="es-ES_tradnl" sz="1400" dirty="0">
                        <a:solidFill>
                          <a:srgbClr val="800000"/>
                        </a:solidFill>
                        <a:effectLst/>
                        <a:latin typeface="Calibri"/>
                        <a:ea typeface="Times New Roman"/>
                        <a:cs typeface="Calibri"/>
                      </a:endParaRPr>
                    </a:p>
                  </a:txBody>
                  <a:tcPr marL="68580" marR="68580" marT="0" marB="0" anchor="b"/>
                </a:tc>
              </a:tr>
              <a:tr h="227216">
                <a:tc>
                  <a:txBody>
                    <a:bodyPr/>
                    <a:lstStyle/>
                    <a:p>
                      <a:pPr algn="just">
                        <a:spcAft>
                          <a:spcPts val="0"/>
                        </a:spcAft>
                      </a:pPr>
                      <a:r>
                        <a:rPr lang="es-ES_tradnl" sz="1400">
                          <a:effectLst/>
                          <a:latin typeface="Calibri"/>
                          <a:ea typeface="Times New Roman"/>
                          <a:cs typeface="Calibri"/>
                        </a:rPr>
                        <a:t>10 a 11</a:t>
                      </a:r>
                    </a:p>
                  </a:txBody>
                  <a:tcPr marL="68580" marR="68580" marT="0" marB="0" anchor="b"/>
                </a:tc>
                <a:tc>
                  <a:txBody>
                    <a:bodyPr/>
                    <a:lstStyle/>
                    <a:p>
                      <a:pPr algn="r">
                        <a:spcAft>
                          <a:spcPts val="0"/>
                        </a:spcAft>
                      </a:pPr>
                      <a:r>
                        <a:rPr lang="es-ES_tradnl" sz="1400">
                          <a:effectLst/>
                          <a:latin typeface="Calibri"/>
                          <a:ea typeface="Times New Roman"/>
                          <a:cs typeface="Calibri"/>
                        </a:rPr>
                        <a:t>158</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26,898</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 sz="1400">
                          <a:effectLst/>
                          <a:latin typeface="Calibri"/>
                          <a:ea typeface="Times New Roman"/>
                          <a:cs typeface="Calibri"/>
                        </a:rPr>
                        <a:t>0</a:t>
                      </a:r>
                      <a:endParaRPr lang="es-ES_tradnl" sz="1400">
                        <a:effectLst/>
                        <a:latin typeface="Calibri"/>
                        <a:ea typeface="Times New Roman"/>
                        <a:cs typeface="Calibri"/>
                      </a:endParaRPr>
                    </a:p>
                  </a:txBody>
                  <a:tcPr marL="68580" marR="68580" marT="0" marB="0" anchor="b"/>
                </a:tc>
                <a:tc>
                  <a:txBody>
                    <a:bodyPr/>
                    <a:lstStyle/>
                    <a:p>
                      <a:pPr algn="r">
                        <a:spcAft>
                          <a:spcPts val="0"/>
                        </a:spcAft>
                      </a:pPr>
                      <a:r>
                        <a:rPr lang="es-ES" sz="1400">
                          <a:effectLst/>
                          <a:latin typeface="Calibri"/>
                          <a:ea typeface="Times New Roman"/>
                          <a:cs typeface="Calibri"/>
                        </a:rPr>
                        <a:t>0</a:t>
                      </a:r>
                      <a:endParaRPr lang="es-ES_tradnl" sz="1400">
                        <a:effectLst/>
                        <a:latin typeface="Calibri"/>
                        <a:ea typeface="Times New Roman"/>
                        <a:cs typeface="Calibri"/>
                      </a:endParaRPr>
                    </a:p>
                  </a:txBody>
                  <a:tcPr marL="68580" marR="68580" marT="0" marB="0" anchor="b"/>
                </a:tc>
                <a:tc>
                  <a:txBody>
                    <a:bodyPr/>
                    <a:lstStyle/>
                    <a:p>
                      <a:pPr algn="r">
                        <a:spcAft>
                          <a:spcPts val="0"/>
                        </a:spcAft>
                      </a:pPr>
                      <a:r>
                        <a:rPr lang="es-ES" sz="1400">
                          <a:solidFill>
                            <a:srgbClr val="800000"/>
                          </a:solidFill>
                          <a:effectLst/>
                          <a:latin typeface="Calibri"/>
                          <a:ea typeface="Times New Roman"/>
                          <a:cs typeface="Calibri"/>
                        </a:rPr>
                        <a:t>0.0</a:t>
                      </a:r>
                      <a:endParaRPr lang="es-ES_tradnl" sz="1400">
                        <a:solidFill>
                          <a:srgbClr val="800000"/>
                        </a:solidFill>
                        <a:effectLst/>
                        <a:latin typeface="Calibri"/>
                        <a:ea typeface="Times New Roman"/>
                        <a:cs typeface="Calibri"/>
                      </a:endParaRPr>
                    </a:p>
                  </a:txBody>
                  <a:tcPr marL="68580" marR="68580" marT="0" marB="0" anchor="b"/>
                </a:tc>
                <a:tc>
                  <a:txBody>
                    <a:bodyPr/>
                    <a:lstStyle/>
                    <a:p>
                      <a:pPr algn="r">
                        <a:spcAft>
                          <a:spcPts val="0"/>
                        </a:spcAft>
                      </a:pPr>
                      <a:r>
                        <a:rPr lang="es-ES" sz="1400" dirty="0">
                          <a:solidFill>
                            <a:srgbClr val="800000"/>
                          </a:solidFill>
                          <a:effectLst/>
                          <a:latin typeface="Calibri"/>
                          <a:ea typeface="Times New Roman"/>
                          <a:cs typeface="Calibri"/>
                        </a:rPr>
                        <a:t>0.0</a:t>
                      </a:r>
                      <a:endParaRPr lang="es-ES_tradnl" sz="1400" dirty="0">
                        <a:solidFill>
                          <a:srgbClr val="800000"/>
                        </a:solidFill>
                        <a:effectLst/>
                        <a:latin typeface="Calibri"/>
                        <a:ea typeface="Times New Roman"/>
                        <a:cs typeface="Calibri"/>
                      </a:endParaRPr>
                    </a:p>
                  </a:txBody>
                  <a:tcPr marL="68580" marR="68580" marT="0" marB="0" anchor="b"/>
                </a:tc>
              </a:tr>
              <a:tr h="227216">
                <a:tc>
                  <a:txBody>
                    <a:bodyPr/>
                    <a:lstStyle/>
                    <a:p>
                      <a:pPr algn="just">
                        <a:spcAft>
                          <a:spcPts val="0"/>
                        </a:spcAft>
                      </a:pPr>
                      <a:r>
                        <a:rPr lang="es-ES_tradnl" sz="1400">
                          <a:effectLst/>
                          <a:latin typeface="Calibri"/>
                          <a:ea typeface="Times New Roman"/>
                          <a:cs typeface="Calibri"/>
                        </a:rPr>
                        <a:t>11 a 12</a:t>
                      </a:r>
                    </a:p>
                  </a:txBody>
                  <a:tcPr marL="68580" marR="68580" marT="0" marB="0" anchor="b"/>
                </a:tc>
                <a:tc>
                  <a:txBody>
                    <a:bodyPr/>
                    <a:lstStyle/>
                    <a:p>
                      <a:pPr algn="r">
                        <a:spcAft>
                          <a:spcPts val="0"/>
                        </a:spcAft>
                      </a:pPr>
                      <a:r>
                        <a:rPr lang="es-ES_tradnl" sz="1400">
                          <a:effectLst/>
                          <a:latin typeface="Calibri"/>
                          <a:ea typeface="Times New Roman"/>
                          <a:cs typeface="Calibri"/>
                        </a:rPr>
                        <a:t>135</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23,525</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 sz="1400">
                          <a:effectLst/>
                          <a:latin typeface="Calibri"/>
                          <a:ea typeface="Times New Roman"/>
                          <a:cs typeface="Calibri"/>
                        </a:rPr>
                        <a:t>0</a:t>
                      </a:r>
                      <a:endParaRPr lang="es-ES_tradnl" sz="1400">
                        <a:effectLst/>
                        <a:latin typeface="Calibri"/>
                        <a:ea typeface="Times New Roman"/>
                        <a:cs typeface="Calibri"/>
                      </a:endParaRPr>
                    </a:p>
                  </a:txBody>
                  <a:tcPr marL="68580" marR="68580" marT="0" marB="0" anchor="b"/>
                </a:tc>
                <a:tc>
                  <a:txBody>
                    <a:bodyPr/>
                    <a:lstStyle/>
                    <a:p>
                      <a:pPr algn="r">
                        <a:spcAft>
                          <a:spcPts val="0"/>
                        </a:spcAft>
                      </a:pPr>
                      <a:r>
                        <a:rPr lang="es-ES" sz="1400">
                          <a:effectLst/>
                          <a:latin typeface="Calibri"/>
                          <a:ea typeface="Times New Roman"/>
                          <a:cs typeface="Calibri"/>
                        </a:rPr>
                        <a:t>0</a:t>
                      </a:r>
                      <a:endParaRPr lang="es-ES_tradnl" sz="1400">
                        <a:effectLst/>
                        <a:latin typeface="Calibri"/>
                        <a:ea typeface="Times New Roman"/>
                        <a:cs typeface="Calibri"/>
                      </a:endParaRPr>
                    </a:p>
                  </a:txBody>
                  <a:tcPr marL="68580" marR="68580" marT="0" marB="0" anchor="b"/>
                </a:tc>
                <a:tc>
                  <a:txBody>
                    <a:bodyPr/>
                    <a:lstStyle/>
                    <a:p>
                      <a:pPr algn="r">
                        <a:spcAft>
                          <a:spcPts val="0"/>
                        </a:spcAft>
                      </a:pPr>
                      <a:r>
                        <a:rPr lang="es-ES" sz="1400">
                          <a:solidFill>
                            <a:srgbClr val="800000"/>
                          </a:solidFill>
                          <a:effectLst/>
                          <a:latin typeface="Calibri"/>
                          <a:ea typeface="Times New Roman"/>
                          <a:cs typeface="Calibri"/>
                        </a:rPr>
                        <a:t>0.0</a:t>
                      </a:r>
                      <a:endParaRPr lang="es-ES_tradnl" sz="1400">
                        <a:solidFill>
                          <a:srgbClr val="800000"/>
                        </a:solidFill>
                        <a:effectLst/>
                        <a:latin typeface="Calibri"/>
                        <a:ea typeface="Times New Roman"/>
                        <a:cs typeface="Calibri"/>
                      </a:endParaRPr>
                    </a:p>
                  </a:txBody>
                  <a:tcPr marL="68580" marR="68580" marT="0" marB="0" anchor="b"/>
                </a:tc>
                <a:tc>
                  <a:txBody>
                    <a:bodyPr/>
                    <a:lstStyle/>
                    <a:p>
                      <a:pPr algn="r">
                        <a:spcAft>
                          <a:spcPts val="0"/>
                        </a:spcAft>
                      </a:pPr>
                      <a:r>
                        <a:rPr lang="es-ES" sz="1400" dirty="0">
                          <a:solidFill>
                            <a:srgbClr val="800000"/>
                          </a:solidFill>
                          <a:effectLst/>
                          <a:latin typeface="Calibri"/>
                          <a:ea typeface="Times New Roman"/>
                          <a:cs typeface="Calibri"/>
                        </a:rPr>
                        <a:t>0.0</a:t>
                      </a:r>
                      <a:endParaRPr lang="es-ES_tradnl" sz="1400" dirty="0">
                        <a:solidFill>
                          <a:srgbClr val="800000"/>
                        </a:solidFill>
                        <a:effectLst/>
                        <a:latin typeface="Calibri"/>
                        <a:ea typeface="Times New Roman"/>
                        <a:cs typeface="Calibri"/>
                      </a:endParaRPr>
                    </a:p>
                  </a:txBody>
                  <a:tcPr marL="68580" marR="68580" marT="0" marB="0" anchor="b"/>
                </a:tc>
              </a:tr>
              <a:tr h="227216">
                <a:tc>
                  <a:txBody>
                    <a:bodyPr/>
                    <a:lstStyle/>
                    <a:p>
                      <a:pPr algn="just">
                        <a:spcAft>
                          <a:spcPts val="0"/>
                        </a:spcAft>
                      </a:pPr>
                      <a:r>
                        <a:rPr lang="es-ES_tradnl" sz="1400">
                          <a:effectLst/>
                          <a:latin typeface="Calibri"/>
                          <a:ea typeface="Times New Roman"/>
                          <a:cs typeface="Calibri"/>
                        </a:rPr>
                        <a:t>12 a 13</a:t>
                      </a:r>
                    </a:p>
                  </a:txBody>
                  <a:tcPr marL="68580" marR="68580" marT="0" marB="0" anchor="b"/>
                </a:tc>
                <a:tc>
                  <a:txBody>
                    <a:bodyPr/>
                    <a:lstStyle/>
                    <a:p>
                      <a:pPr algn="r">
                        <a:spcAft>
                          <a:spcPts val="0"/>
                        </a:spcAft>
                      </a:pPr>
                      <a:r>
                        <a:rPr lang="es-ES_tradnl" sz="1400">
                          <a:effectLst/>
                          <a:latin typeface="Calibri"/>
                          <a:ea typeface="Times New Roman"/>
                          <a:cs typeface="Calibri"/>
                        </a:rPr>
                        <a:t>68</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13,741</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 sz="1400">
                          <a:effectLst/>
                          <a:latin typeface="Calibri"/>
                          <a:ea typeface="Times New Roman"/>
                          <a:cs typeface="Calibri"/>
                        </a:rPr>
                        <a:t>15</a:t>
                      </a:r>
                      <a:endParaRPr lang="es-ES_tradnl" sz="1400">
                        <a:effectLst/>
                        <a:latin typeface="Calibri"/>
                        <a:ea typeface="Times New Roman"/>
                        <a:cs typeface="Calibri"/>
                      </a:endParaRPr>
                    </a:p>
                  </a:txBody>
                  <a:tcPr marL="68580" marR="68580" marT="0" marB="0" anchor="b"/>
                </a:tc>
                <a:tc>
                  <a:txBody>
                    <a:bodyPr/>
                    <a:lstStyle/>
                    <a:p>
                      <a:pPr algn="r">
                        <a:spcAft>
                          <a:spcPts val="0"/>
                        </a:spcAft>
                      </a:pPr>
                      <a:r>
                        <a:rPr lang="es-ES" sz="1400">
                          <a:effectLst/>
                          <a:latin typeface="Calibri"/>
                          <a:ea typeface="Times New Roman"/>
                          <a:cs typeface="Calibri"/>
                        </a:rPr>
                        <a:t>3,635</a:t>
                      </a:r>
                      <a:endParaRPr lang="es-ES_tradnl" sz="1400">
                        <a:effectLst/>
                        <a:latin typeface="Calibri"/>
                        <a:ea typeface="Times New Roman"/>
                        <a:cs typeface="Calibri"/>
                      </a:endParaRPr>
                    </a:p>
                  </a:txBody>
                  <a:tcPr marL="68580" marR="68580" marT="0" marB="0" anchor="b"/>
                </a:tc>
                <a:tc>
                  <a:txBody>
                    <a:bodyPr/>
                    <a:lstStyle/>
                    <a:p>
                      <a:pPr algn="r">
                        <a:spcAft>
                          <a:spcPts val="0"/>
                        </a:spcAft>
                      </a:pPr>
                      <a:r>
                        <a:rPr lang="es-ES" sz="1400">
                          <a:solidFill>
                            <a:srgbClr val="800000"/>
                          </a:solidFill>
                          <a:effectLst/>
                          <a:latin typeface="Calibri"/>
                          <a:ea typeface="Times New Roman"/>
                          <a:cs typeface="Calibri"/>
                        </a:rPr>
                        <a:t>22.1</a:t>
                      </a:r>
                      <a:endParaRPr lang="es-ES_tradnl" sz="1400">
                        <a:solidFill>
                          <a:srgbClr val="800000"/>
                        </a:solidFill>
                        <a:effectLst/>
                        <a:latin typeface="Calibri"/>
                        <a:ea typeface="Times New Roman"/>
                        <a:cs typeface="Calibri"/>
                      </a:endParaRPr>
                    </a:p>
                  </a:txBody>
                  <a:tcPr marL="68580" marR="68580" marT="0" marB="0" anchor="b"/>
                </a:tc>
                <a:tc>
                  <a:txBody>
                    <a:bodyPr/>
                    <a:lstStyle/>
                    <a:p>
                      <a:pPr algn="r">
                        <a:spcAft>
                          <a:spcPts val="0"/>
                        </a:spcAft>
                      </a:pPr>
                      <a:r>
                        <a:rPr lang="es-ES" sz="1400">
                          <a:solidFill>
                            <a:srgbClr val="800000"/>
                          </a:solidFill>
                          <a:effectLst/>
                          <a:latin typeface="Calibri"/>
                          <a:ea typeface="Times New Roman"/>
                          <a:cs typeface="Calibri"/>
                        </a:rPr>
                        <a:t>26.5</a:t>
                      </a:r>
                      <a:endParaRPr lang="es-ES_tradnl" sz="1400">
                        <a:solidFill>
                          <a:srgbClr val="800000"/>
                        </a:solidFill>
                        <a:effectLst/>
                        <a:latin typeface="Calibri"/>
                        <a:ea typeface="Times New Roman"/>
                        <a:cs typeface="Calibri"/>
                      </a:endParaRPr>
                    </a:p>
                  </a:txBody>
                  <a:tcPr marL="68580" marR="68580" marT="0" marB="0" anchor="b"/>
                </a:tc>
              </a:tr>
              <a:tr h="227216">
                <a:tc>
                  <a:txBody>
                    <a:bodyPr/>
                    <a:lstStyle/>
                    <a:p>
                      <a:pPr algn="just">
                        <a:spcAft>
                          <a:spcPts val="0"/>
                        </a:spcAft>
                      </a:pPr>
                      <a:r>
                        <a:rPr lang="es-ES_tradnl" sz="1400">
                          <a:effectLst/>
                          <a:latin typeface="Calibri"/>
                          <a:ea typeface="Times New Roman"/>
                          <a:cs typeface="Calibri"/>
                        </a:rPr>
                        <a:t>13 a 14</a:t>
                      </a:r>
                    </a:p>
                  </a:txBody>
                  <a:tcPr marL="68580" marR="68580" marT="0" marB="0" anchor="b"/>
                </a:tc>
                <a:tc>
                  <a:txBody>
                    <a:bodyPr/>
                    <a:lstStyle/>
                    <a:p>
                      <a:pPr algn="r">
                        <a:spcAft>
                          <a:spcPts val="0"/>
                        </a:spcAft>
                      </a:pPr>
                      <a:r>
                        <a:rPr lang="es-ES_tradnl" sz="1400">
                          <a:effectLst/>
                          <a:latin typeface="Calibri"/>
                          <a:ea typeface="Times New Roman"/>
                          <a:cs typeface="Calibri"/>
                        </a:rPr>
                        <a:t>73</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13,937</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 sz="1400">
                          <a:effectLst/>
                          <a:latin typeface="Calibri"/>
                          <a:ea typeface="Times New Roman"/>
                          <a:cs typeface="Calibri"/>
                        </a:rPr>
                        <a:t>0</a:t>
                      </a:r>
                      <a:endParaRPr lang="es-ES_tradnl" sz="1400">
                        <a:effectLst/>
                        <a:latin typeface="Calibri"/>
                        <a:ea typeface="Times New Roman"/>
                        <a:cs typeface="Calibri"/>
                      </a:endParaRPr>
                    </a:p>
                  </a:txBody>
                  <a:tcPr marL="68580" marR="68580" marT="0" marB="0" anchor="b"/>
                </a:tc>
                <a:tc>
                  <a:txBody>
                    <a:bodyPr/>
                    <a:lstStyle/>
                    <a:p>
                      <a:pPr algn="r">
                        <a:spcAft>
                          <a:spcPts val="0"/>
                        </a:spcAft>
                      </a:pPr>
                      <a:r>
                        <a:rPr lang="es-ES" sz="1400">
                          <a:effectLst/>
                          <a:latin typeface="Calibri"/>
                          <a:ea typeface="Times New Roman"/>
                          <a:cs typeface="Calibri"/>
                        </a:rPr>
                        <a:t>0</a:t>
                      </a:r>
                      <a:endParaRPr lang="es-ES_tradnl" sz="1400">
                        <a:effectLst/>
                        <a:latin typeface="Calibri"/>
                        <a:ea typeface="Times New Roman"/>
                        <a:cs typeface="Calibri"/>
                      </a:endParaRPr>
                    </a:p>
                  </a:txBody>
                  <a:tcPr marL="68580" marR="68580" marT="0" marB="0" anchor="b"/>
                </a:tc>
                <a:tc>
                  <a:txBody>
                    <a:bodyPr/>
                    <a:lstStyle/>
                    <a:p>
                      <a:pPr algn="r">
                        <a:spcAft>
                          <a:spcPts val="0"/>
                        </a:spcAft>
                      </a:pPr>
                      <a:r>
                        <a:rPr lang="es-ES" sz="1400">
                          <a:solidFill>
                            <a:srgbClr val="800000"/>
                          </a:solidFill>
                          <a:effectLst/>
                          <a:latin typeface="Calibri"/>
                          <a:ea typeface="Times New Roman"/>
                          <a:cs typeface="Calibri"/>
                        </a:rPr>
                        <a:t>0.0</a:t>
                      </a:r>
                      <a:endParaRPr lang="es-ES_tradnl" sz="1400">
                        <a:solidFill>
                          <a:srgbClr val="800000"/>
                        </a:solidFill>
                        <a:effectLst/>
                        <a:latin typeface="Calibri"/>
                        <a:ea typeface="Times New Roman"/>
                        <a:cs typeface="Calibri"/>
                      </a:endParaRPr>
                    </a:p>
                  </a:txBody>
                  <a:tcPr marL="68580" marR="68580" marT="0" marB="0" anchor="b"/>
                </a:tc>
                <a:tc>
                  <a:txBody>
                    <a:bodyPr/>
                    <a:lstStyle/>
                    <a:p>
                      <a:pPr algn="r">
                        <a:spcAft>
                          <a:spcPts val="0"/>
                        </a:spcAft>
                      </a:pPr>
                      <a:r>
                        <a:rPr lang="es-ES" sz="1400" dirty="0">
                          <a:solidFill>
                            <a:srgbClr val="800000"/>
                          </a:solidFill>
                          <a:effectLst/>
                          <a:latin typeface="Calibri"/>
                          <a:ea typeface="Times New Roman"/>
                          <a:cs typeface="Calibri"/>
                        </a:rPr>
                        <a:t>0.0</a:t>
                      </a:r>
                      <a:endParaRPr lang="es-ES_tradnl" sz="1400" dirty="0">
                        <a:solidFill>
                          <a:srgbClr val="800000"/>
                        </a:solidFill>
                        <a:effectLst/>
                        <a:latin typeface="Calibri"/>
                        <a:ea typeface="Times New Roman"/>
                        <a:cs typeface="Calibri"/>
                      </a:endParaRPr>
                    </a:p>
                  </a:txBody>
                  <a:tcPr marL="68580" marR="68580" marT="0" marB="0" anchor="b"/>
                </a:tc>
              </a:tr>
              <a:tr h="227216">
                <a:tc>
                  <a:txBody>
                    <a:bodyPr/>
                    <a:lstStyle/>
                    <a:p>
                      <a:pPr algn="just">
                        <a:spcAft>
                          <a:spcPts val="0"/>
                        </a:spcAft>
                      </a:pPr>
                      <a:r>
                        <a:rPr lang="es-ES_tradnl" sz="1400">
                          <a:effectLst/>
                          <a:latin typeface="Calibri"/>
                          <a:ea typeface="Times New Roman"/>
                          <a:cs typeface="Calibri"/>
                        </a:rPr>
                        <a:t>14 a 15</a:t>
                      </a:r>
                    </a:p>
                  </a:txBody>
                  <a:tcPr marL="68580" marR="68580" marT="0" marB="0" anchor="b"/>
                </a:tc>
                <a:tc>
                  <a:txBody>
                    <a:bodyPr/>
                    <a:lstStyle/>
                    <a:p>
                      <a:pPr algn="r">
                        <a:spcAft>
                          <a:spcPts val="0"/>
                        </a:spcAft>
                      </a:pPr>
                      <a:r>
                        <a:rPr lang="es-ES_tradnl" sz="1400">
                          <a:effectLst/>
                          <a:latin typeface="Calibri"/>
                          <a:ea typeface="Times New Roman"/>
                          <a:cs typeface="Calibri"/>
                        </a:rPr>
                        <a:t>15</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3,418</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 sz="1400">
                          <a:effectLst/>
                          <a:latin typeface="Calibri"/>
                          <a:ea typeface="Times New Roman"/>
                          <a:cs typeface="Calibri"/>
                        </a:rPr>
                        <a:t>0</a:t>
                      </a:r>
                      <a:endParaRPr lang="es-ES_tradnl" sz="1400">
                        <a:effectLst/>
                        <a:latin typeface="Calibri"/>
                        <a:ea typeface="Times New Roman"/>
                        <a:cs typeface="Calibri"/>
                      </a:endParaRPr>
                    </a:p>
                  </a:txBody>
                  <a:tcPr marL="68580" marR="68580" marT="0" marB="0" anchor="b"/>
                </a:tc>
                <a:tc>
                  <a:txBody>
                    <a:bodyPr/>
                    <a:lstStyle/>
                    <a:p>
                      <a:pPr algn="r">
                        <a:spcAft>
                          <a:spcPts val="0"/>
                        </a:spcAft>
                      </a:pPr>
                      <a:r>
                        <a:rPr lang="es-ES" sz="1400">
                          <a:effectLst/>
                          <a:latin typeface="Calibri"/>
                          <a:ea typeface="Times New Roman"/>
                          <a:cs typeface="Calibri"/>
                        </a:rPr>
                        <a:t>0</a:t>
                      </a:r>
                      <a:endParaRPr lang="es-ES_tradnl" sz="1400">
                        <a:effectLst/>
                        <a:latin typeface="Calibri"/>
                        <a:ea typeface="Times New Roman"/>
                        <a:cs typeface="Calibri"/>
                      </a:endParaRPr>
                    </a:p>
                  </a:txBody>
                  <a:tcPr marL="68580" marR="68580" marT="0" marB="0" anchor="b"/>
                </a:tc>
                <a:tc>
                  <a:txBody>
                    <a:bodyPr/>
                    <a:lstStyle/>
                    <a:p>
                      <a:pPr algn="r">
                        <a:spcAft>
                          <a:spcPts val="0"/>
                        </a:spcAft>
                      </a:pPr>
                      <a:r>
                        <a:rPr lang="es-ES" sz="1400">
                          <a:solidFill>
                            <a:srgbClr val="800000"/>
                          </a:solidFill>
                          <a:effectLst/>
                          <a:latin typeface="Calibri"/>
                          <a:ea typeface="Times New Roman"/>
                          <a:cs typeface="Calibri"/>
                        </a:rPr>
                        <a:t>0.0</a:t>
                      </a:r>
                      <a:endParaRPr lang="es-ES_tradnl" sz="1400">
                        <a:solidFill>
                          <a:srgbClr val="800000"/>
                        </a:solidFill>
                        <a:effectLst/>
                        <a:latin typeface="Calibri"/>
                        <a:ea typeface="Times New Roman"/>
                        <a:cs typeface="Calibri"/>
                      </a:endParaRPr>
                    </a:p>
                  </a:txBody>
                  <a:tcPr marL="68580" marR="68580" marT="0" marB="0" anchor="b"/>
                </a:tc>
                <a:tc>
                  <a:txBody>
                    <a:bodyPr/>
                    <a:lstStyle/>
                    <a:p>
                      <a:pPr algn="r">
                        <a:spcAft>
                          <a:spcPts val="0"/>
                        </a:spcAft>
                      </a:pPr>
                      <a:r>
                        <a:rPr lang="es-ES" sz="1400">
                          <a:solidFill>
                            <a:srgbClr val="800000"/>
                          </a:solidFill>
                          <a:effectLst/>
                          <a:latin typeface="Calibri"/>
                          <a:ea typeface="Times New Roman"/>
                          <a:cs typeface="Calibri"/>
                        </a:rPr>
                        <a:t>0.0</a:t>
                      </a:r>
                      <a:endParaRPr lang="es-ES_tradnl" sz="1400">
                        <a:solidFill>
                          <a:srgbClr val="800000"/>
                        </a:solidFill>
                        <a:effectLst/>
                        <a:latin typeface="Calibri"/>
                        <a:ea typeface="Times New Roman"/>
                        <a:cs typeface="Calibri"/>
                      </a:endParaRPr>
                    </a:p>
                  </a:txBody>
                  <a:tcPr marL="68580" marR="68580" marT="0" marB="0" anchor="b"/>
                </a:tc>
              </a:tr>
              <a:tr h="227216">
                <a:tc>
                  <a:txBody>
                    <a:bodyPr/>
                    <a:lstStyle/>
                    <a:p>
                      <a:pPr algn="just">
                        <a:spcAft>
                          <a:spcPts val="0"/>
                        </a:spcAft>
                      </a:pPr>
                      <a:r>
                        <a:rPr lang="es-ES_tradnl" sz="1400">
                          <a:effectLst/>
                          <a:latin typeface="Calibri"/>
                          <a:ea typeface="Times New Roman"/>
                          <a:cs typeface="Calibri"/>
                        </a:rPr>
                        <a:t>15 a 20</a:t>
                      </a:r>
                    </a:p>
                  </a:txBody>
                  <a:tcPr marL="68580" marR="68580" marT="0" marB="0" anchor="b"/>
                </a:tc>
                <a:tc>
                  <a:txBody>
                    <a:bodyPr/>
                    <a:lstStyle/>
                    <a:p>
                      <a:pPr algn="r">
                        <a:spcAft>
                          <a:spcPts val="0"/>
                        </a:spcAft>
                      </a:pPr>
                      <a:r>
                        <a:rPr lang="es-ES_tradnl" sz="1400">
                          <a:effectLst/>
                          <a:latin typeface="Calibri"/>
                          <a:ea typeface="Times New Roman"/>
                          <a:cs typeface="Calibri"/>
                        </a:rPr>
                        <a:t>129</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28,078</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 sz="1400">
                          <a:effectLst/>
                          <a:latin typeface="Calibri"/>
                          <a:ea typeface="Times New Roman"/>
                          <a:cs typeface="Calibri"/>
                        </a:rPr>
                        <a:t>24</a:t>
                      </a:r>
                      <a:endParaRPr lang="es-ES_tradnl" sz="1400">
                        <a:effectLst/>
                        <a:latin typeface="Calibri"/>
                        <a:ea typeface="Times New Roman"/>
                        <a:cs typeface="Calibri"/>
                      </a:endParaRPr>
                    </a:p>
                  </a:txBody>
                  <a:tcPr marL="68580" marR="68580" marT="0" marB="0" anchor="b"/>
                </a:tc>
                <a:tc>
                  <a:txBody>
                    <a:bodyPr/>
                    <a:lstStyle/>
                    <a:p>
                      <a:pPr algn="r">
                        <a:spcAft>
                          <a:spcPts val="0"/>
                        </a:spcAft>
                      </a:pPr>
                      <a:r>
                        <a:rPr lang="es-ES" sz="1400">
                          <a:effectLst/>
                          <a:latin typeface="Calibri"/>
                          <a:ea typeface="Times New Roman"/>
                          <a:cs typeface="Calibri"/>
                        </a:rPr>
                        <a:t>5,703</a:t>
                      </a:r>
                      <a:endParaRPr lang="es-ES_tradnl" sz="1400">
                        <a:effectLst/>
                        <a:latin typeface="Calibri"/>
                        <a:ea typeface="Times New Roman"/>
                        <a:cs typeface="Calibri"/>
                      </a:endParaRPr>
                    </a:p>
                  </a:txBody>
                  <a:tcPr marL="68580" marR="68580" marT="0" marB="0" anchor="b"/>
                </a:tc>
                <a:tc>
                  <a:txBody>
                    <a:bodyPr/>
                    <a:lstStyle/>
                    <a:p>
                      <a:pPr algn="r">
                        <a:spcAft>
                          <a:spcPts val="0"/>
                        </a:spcAft>
                      </a:pPr>
                      <a:r>
                        <a:rPr lang="es-ES" sz="1400">
                          <a:solidFill>
                            <a:srgbClr val="800000"/>
                          </a:solidFill>
                          <a:effectLst/>
                          <a:latin typeface="Calibri"/>
                          <a:ea typeface="Times New Roman"/>
                          <a:cs typeface="Calibri"/>
                        </a:rPr>
                        <a:t>18.6</a:t>
                      </a:r>
                      <a:endParaRPr lang="es-ES_tradnl" sz="1400">
                        <a:solidFill>
                          <a:srgbClr val="800000"/>
                        </a:solidFill>
                        <a:effectLst/>
                        <a:latin typeface="Calibri"/>
                        <a:ea typeface="Times New Roman"/>
                        <a:cs typeface="Calibri"/>
                      </a:endParaRPr>
                    </a:p>
                  </a:txBody>
                  <a:tcPr marL="68580" marR="68580" marT="0" marB="0" anchor="b"/>
                </a:tc>
                <a:tc>
                  <a:txBody>
                    <a:bodyPr/>
                    <a:lstStyle/>
                    <a:p>
                      <a:pPr algn="r">
                        <a:spcAft>
                          <a:spcPts val="0"/>
                        </a:spcAft>
                      </a:pPr>
                      <a:r>
                        <a:rPr lang="es-ES" sz="1400" dirty="0">
                          <a:solidFill>
                            <a:srgbClr val="800000"/>
                          </a:solidFill>
                          <a:effectLst/>
                          <a:latin typeface="Calibri"/>
                          <a:ea typeface="Times New Roman"/>
                          <a:cs typeface="Calibri"/>
                        </a:rPr>
                        <a:t>20.3</a:t>
                      </a:r>
                      <a:endParaRPr lang="es-ES_tradnl" sz="1400" dirty="0">
                        <a:solidFill>
                          <a:srgbClr val="800000"/>
                        </a:solidFill>
                        <a:effectLst/>
                        <a:latin typeface="Calibri"/>
                        <a:ea typeface="Times New Roman"/>
                        <a:cs typeface="Calibri"/>
                      </a:endParaRPr>
                    </a:p>
                  </a:txBody>
                  <a:tcPr marL="68580" marR="68580" marT="0" marB="0" anchor="b"/>
                </a:tc>
              </a:tr>
              <a:tr h="227216">
                <a:tc>
                  <a:txBody>
                    <a:bodyPr/>
                    <a:lstStyle/>
                    <a:p>
                      <a:pPr algn="just">
                        <a:spcAft>
                          <a:spcPts val="0"/>
                        </a:spcAft>
                      </a:pPr>
                      <a:r>
                        <a:rPr lang="es-ES_tradnl" sz="1400">
                          <a:effectLst/>
                          <a:latin typeface="Calibri"/>
                          <a:ea typeface="Times New Roman"/>
                          <a:cs typeface="Calibri"/>
                        </a:rPr>
                        <a:t>20 a 25</a:t>
                      </a:r>
                    </a:p>
                  </a:txBody>
                  <a:tcPr marL="68580" marR="68580" marT="0" marB="0" anchor="b"/>
                </a:tc>
                <a:tc>
                  <a:txBody>
                    <a:bodyPr/>
                    <a:lstStyle/>
                    <a:p>
                      <a:pPr algn="r">
                        <a:spcAft>
                          <a:spcPts val="0"/>
                        </a:spcAft>
                      </a:pPr>
                      <a:r>
                        <a:rPr lang="es-ES_tradnl" sz="1400">
                          <a:effectLst/>
                          <a:latin typeface="Calibri"/>
                          <a:ea typeface="Times New Roman"/>
                          <a:cs typeface="Calibri"/>
                        </a:rPr>
                        <a:t>86</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24,745</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 sz="1400">
                          <a:effectLst/>
                          <a:latin typeface="Calibri"/>
                          <a:ea typeface="Times New Roman"/>
                          <a:cs typeface="Calibri"/>
                        </a:rPr>
                        <a:t>2</a:t>
                      </a:r>
                      <a:endParaRPr lang="es-ES_tradnl" sz="1400">
                        <a:effectLst/>
                        <a:latin typeface="Calibri"/>
                        <a:ea typeface="Times New Roman"/>
                        <a:cs typeface="Calibri"/>
                      </a:endParaRPr>
                    </a:p>
                  </a:txBody>
                  <a:tcPr marL="68580" marR="68580" marT="0" marB="0" anchor="b"/>
                </a:tc>
                <a:tc>
                  <a:txBody>
                    <a:bodyPr/>
                    <a:lstStyle/>
                    <a:p>
                      <a:pPr algn="r">
                        <a:spcAft>
                          <a:spcPts val="0"/>
                        </a:spcAft>
                      </a:pPr>
                      <a:r>
                        <a:rPr lang="es-ES" sz="1400">
                          <a:effectLst/>
                          <a:latin typeface="Calibri"/>
                          <a:ea typeface="Times New Roman"/>
                          <a:cs typeface="Calibri"/>
                        </a:rPr>
                        <a:t>644</a:t>
                      </a:r>
                      <a:endParaRPr lang="es-ES_tradnl" sz="1400">
                        <a:effectLst/>
                        <a:latin typeface="Calibri"/>
                        <a:ea typeface="Times New Roman"/>
                        <a:cs typeface="Calibri"/>
                      </a:endParaRPr>
                    </a:p>
                  </a:txBody>
                  <a:tcPr marL="68580" marR="68580" marT="0" marB="0" anchor="b"/>
                </a:tc>
                <a:tc>
                  <a:txBody>
                    <a:bodyPr/>
                    <a:lstStyle/>
                    <a:p>
                      <a:pPr algn="r">
                        <a:spcAft>
                          <a:spcPts val="0"/>
                        </a:spcAft>
                      </a:pPr>
                      <a:r>
                        <a:rPr lang="es-ES" sz="1400">
                          <a:solidFill>
                            <a:srgbClr val="800000"/>
                          </a:solidFill>
                          <a:effectLst/>
                          <a:latin typeface="Calibri"/>
                          <a:ea typeface="Times New Roman"/>
                          <a:cs typeface="Calibri"/>
                        </a:rPr>
                        <a:t>2.3</a:t>
                      </a:r>
                      <a:endParaRPr lang="es-ES_tradnl" sz="1400">
                        <a:solidFill>
                          <a:srgbClr val="800000"/>
                        </a:solidFill>
                        <a:effectLst/>
                        <a:latin typeface="Calibri"/>
                        <a:ea typeface="Times New Roman"/>
                        <a:cs typeface="Calibri"/>
                      </a:endParaRPr>
                    </a:p>
                  </a:txBody>
                  <a:tcPr marL="68580" marR="68580" marT="0" marB="0" anchor="b"/>
                </a:tc>
                <a:tc>
                  <a:txBody>
                    <a:bodyPr/>
                    <a:lstStyle/>
                    <a:p>
                      <a:pPr algn="r">
                        <a:spcAft>
                          <a:spcPts val="0"/>
                        </a:spcAft>
                      </a:pPr>
                      <a:r>
                        <a:rPr lang="es-ES" sz="1400" dirty="0">
                          <a:solidFill>
                            <a:srgbClr val="800000"/>
                          </a:solidFill>
                          <a:effectLst/>
                          <a:latin typeface="Calibri"/>
                          <a:ea typeface="Times New Roman"/>
                          <a:cs typeface="Calibri"/>
                        </a:rPr>
                        <a:t>2.6</a:t>
                      </a:r>
                      <a:endParaRPr lang="es-ES_tradnl" sz="1400" dirty="0">
                        <a:solidFill>
                          <a:srgbClr val="800000"/>
                        </a:solidFill>
                        <a:effectLst/>
                        <a:latin typeface="Calibri"/>
                        <a:ea typeface="Times New Roman"/>
                        <a:cs typeface="Calibri"/>
                      </a:endParaRPr>
                    </a:p>
                  </a:txBody>
                  <a:tcPr marL="68580" marR="68580" marT="0" marB="0" anchor="b"/>
                </a:tc>
              </a:tr>
              <a:tr h="227216">
                <a:tc>
                  <a:txBody>
                    <a:bodyPr/>
                    <a:lstStyle/>
                    <a:p>
                      <a:pPr algn="just">
                        <a:spcAft>
                          <a:spcPts val="0"/>
                        </a:spcAft>
                      </a:pPr>
                      <a:r>
                        <a:rPr lang="es-ES_tradnl" sz="1400">
                          <a:effectLst/>
                          <a:latin typeface="Calibri"/>
                          <a:ea typeface="Times New Roman"/>
                          <a:cs typeface="Calibri"/>
                        </a:rPr>
                        <a:t>Más de 25</a:t>
                      </a:r>
                    </a:p>
                  </a:txBody>
                  <a:tcPr marL="68580" marR="68580" marT="0" marB="0" anchor="b"/>
                </a:tc>
                <a:tc>
                  <a:txBody>
                    <a:bodyPr/>
                    <a:lstStyle/>
                    <a:p>
                      <a:pPr algn="r">
                        <a:spcAft>
                          <a:spcPts val="0"/>
                        </a:spcAft>
                      </a:pPr>
                      <a:r>
                        <a:rPr lang="es-ES_tradnl" sz="1400">
                          <a:effectLst/>
                          <a:latin typeface="Calibri"/>
                          <a:ea typeface="Times New Roman"/>
                          <a:cs typeface="Calibri"/>
                        </a:rPr>
                        <a:t>59</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a:effectLst/>
                          <a:latin typeface="Calibri"/>
                          <a:ea typeface="Times New Roman"/>
                          <a:cs typeface="Calibri"/>
                        </a:rPr>
                        <a:t>25,898</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 sz="1400">
                          <a:effectLst/>
                          <a:latin typeface="Calibri"/>
                          <a:ea typeface="Times New Roman"/>
                          <a:cs typeface="Calibri"/>
                        </a:rPr>
                        <a:t>1</a:t>
                      </a:r>
                      <a:endParaRPr lang="es-ES_tradnl" sz="1400">
                        <a:effectLst/>
                        <a:latin typeface="Calibri"/>
                        <a:ea typeface="Times New Roman"/>
                        <a:cs typeface="Calibri"/>
                      </a:endParaRPr>
                    </a:p>
                  </a:txBody>
                  <a:tcPr marL="68580" marR="68580" marT="0" marB="0" anchor="b"/>
                </a:tc>
                <a:tc>
                  <a:txBody>
                    <a:bodyPr/>
                    <a:lstStyle/>
                    <a:p>
                      <a:pPr algn="r">
                        <a:spcAft>
                          <a:spcPts val="0"/>
                        </a:spcAft>
                      </a:pPr>
                      <a:r>
                        <a:rPr lang="es-ES" sz="1400">
                          <a:effectLst/>
                          <a:latin typeface="Calibri"/>
                          <a:ea typeface="Times New Roman"/>
                          <a:cs typeface="Calibri"/>
                        </a:rPr>
                        <a:t>400</a:t>
                      </a:r>
                      <a:endParaRPr lang="es-ES_tradnl" sz="1400">
                        <a:effectLst/>
                        <a:latin typeface="Calibri"/>
                        <a:ea typeface="Times New Roman"/>
                        <a:cs typeface="Calibri"/>
                      </a:endParaRPr>
                    </a:p>
                  </a:txBody>
                  <a:tcPr marL="68580" marR="68580" marT="0" marB="0" anchor="b"/>
                </a:tc>
                <a:tc>
                  <a:txBody>
                    <a:bodyPr/>
                    <a:lstStyle/>
                    <a:p>
                      <a:pPr algn="r">
                        <a:spcAft>
                          <a:spcPts val="0"/>
                        </a:spcAft>
                      </a:pPr>
                      <a:r>
                        <a:rPr lang="es-ES" sz="1400">
                          <a:solidFill>
                            <a:srgbClr val="800000"/>
                          </a:solidFill>
                          <a:effectLst/>
                          <a:latin typeface="Calibri"/>
                          <a:ea typeface="Times New Roman"/>
                          <a:cs typeface="Calibri"/>
                        </a:rPr>
                        <a:t>1.7</a:t>
                      </a:r>
                      <a:endParaRPr lang="es-ES_tradnl" sz="1400">
                        <a:solidFill>
                          <a:srgbClr val="800000"/>
                        </a:solidFill>
                        <a:effectLst/>
                        <a:latin typeface="Calibri"/>
                        <a:ea typeface="Times New Roman"/>
                        <a:cs typeface="Calibri"/>
                      </a:endParaRPr>
                    </a:p>
                  </a:txBody>
                  <a:tcPr marL="68580" marR="68580" marT="0" marB="0" anchor="b"/>
                </a:tc>
                <a:tc>
                  <a:txBody>
                    <a:bodyPr/>
                    <a:lstStyle/>
                    <a:p>
                      <a:pPr algn="r">
                        <a:spcAft>
                          <a:spcPts val="0"/>
                        </a:spcAft>
                      </a:pPr>
                      <a:r>
                        <a:rPr lang="es-ES" sz="1400" dirty="0">
                          <a:solidFill>
                            <a:srgbClr val="800000"/>
                          </a:solidFill>
                          <a:effectLst/>
                          <a:latin typeface="Calibri"/>
                          <a:ea typeface="Times New Roman"/>
                          <a:cs typeface="Calibri"/>
                        </a:rPr>
                        <a:t>1.5</a:t>
                      </a:r>
                      <a:endParaRPr lang="es-ES_tradnl" sz="1400" dirty="0">
                        <a:solidFill>
                          <a:srgbClr val="800000"/>
                        </a:solidFill>
                        <a:effectLst/>
                        <a:latin typeface="Calibri"/>
                        <a:ea typeface="Times New Roman"/>
                        <a:cs typeface="Calibri"/>
                      </a:endParaRPr>
                    </a:p>
                  </a:txBody>
                  <a:tcPr marL="68580" marR="68580" marT="0" marB="0" anchor="b"/>
                </a:tc>
              </a:tr>
              <a:tr h="227216">
                <a:tc>
                  <a:txBody>
                    <a:bodyPr/>
                    <a:lstStyle/>
                    <a:p>
                      <a:pPr algn="just">
                        <a:spcAft>
                          <a:spcPts val="0"/>
                        </a:spcAft>
                      </a:pPr>
                      <a:r>
                        <a:rPr lang="es-ES_tradnl" sz="1400" b="1">
                          <a:effectLst/>
                          <a:latin typeface="Calibri"/>
                          <a:ea typeface="Times New Roman"/>
                          <a:cs typeface="Calibri"/>
                        </a:rPr>
                        <a:t>Total</a:t>
                      </a:r>
                      <a:endParaRPr lang="es-ES_tradnl" sz="1400">
                        <a:effectLst/>
                        <a:latin typeface="Calibri"/>
                        <a:ea typeface="Times New Roman"/>
                        <a:cs typeface="Calibri"/>
                      </a:endParaRPr>
                    </a:p>
                  </a:txBody>
                  <a:tcPr marL="68580" marR="68580" marT="0" marB="0"/>
                </a:tc>
                <a:tc>
                  <a:txBody>
                    <a:bodyPr/>
                    <a:lstStyle/>
                    <a:p>
                      <a:pPr algn="r">
                        <a:spcAft>
                          <a:spcPts val="0"/>
                        </a:spcAft>
                      </a:pPr>
                      <a:r>
                        <a:rPr lang="es-ES_tradnl" sz="1400" b="1">
                          <a:effectLst/>
                          <a:latin typeface="Calibri"/>
                          <a:ea typeface="Times New Roman"/>
                          <a:cs typeface="Calibri"/>
                        </a:rPr>
                        <a:t>5,774</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_tradnl" sz="1400" b="1">
                          <a:effectLst/>
                          <a:latin typeface="Calibri"/>
                          <a:ea typeface="Times New Roman"/>
                          <a:cs typeface="Calibri"/>
                        </a:rPr>
                        <a:t>646,156</a:t>
                      </a:r>
                      <a:endParaRPr lang="es-ES_tradnl" sz="1400">
                        <a:effectLst/>
                        <a:latin typeface="Calibri"/>
                        <a:ea typeface="ＭＳ 明朝"/>
                        <a:cs typeface="Calibri"/>
                      </a:endParaRPr>
                    </a:p>
                  </a:txBody>
                  <a:tcPr marL="68580" marR="68580" marT="0" marB="0" anchor="b"/>
                </a:tc>
                <a:tc>
                  <a:txBody>
                    <a:bodyPr/>
                    <a:lstStyle/>
                    <a:p>
                      <a:pPr algn="r">
                        <a:spcAft>
                          <a:spcPts val="0"/>
                        </a:spcAft>
                      </a:pPr>
                      <a:r>
                        <a:rPr lang="es-ES" sz="1400" b="1">
                          <a:effectLst/>
                          <a:latin typeface="Calibri"/>
                          <a:ea typeface="Times New Roman"/>
                          <a:cs typeface="Calibri"/>
                        </a:rPr>
                        <a:t>678</a:t>
                      </a:r>
                      <a:endParaRPr lang="es-ES_tradnl" sz="1400">
                        <a:effectLst/>
                        <a:latin typeface="Calibri"/>
                        <a:ea typeface="Times New Roman"/>
                        <a:cs typeface="Calibri"/>
                      </a:endParaRPr>
                    </a:p>
                  </a:txBody>
                  <a:tcPr marL="68580" marR="68580" marT="0" marB="0" anchor="b"/>
                </a:tc>
                <a:tc>
                  <a:txBody>
                    <a:bodyPr/>
                    <a:lstStyle/>
                    <a:p>
                      <a:pPr algn="r">
                        <a:spcAft>
                          <a:spcPts val="0"/>
                        </a:spcAft>
                      </a:pPr>
                      <a:r>
                        <a:rPr lang="es-ES" sz="1400" b="1">
                          <a:effectLst/>
                          <a:latin typeface="Calibri"/>
                          <a:ea typeface="Times New Roman"/>
                          <a:cs typeface="Calibri"/>
                        </a:rPr>
                        <a:t>67,908</a:t>
                      </a:r>
                      <a:endParaRPr lang="es-ES_tradnl" sz="1400">
                        <a:effectLst/>
                        <a:latin typeface="Calibri"/>
                        <a:ea typeface="Times New Roman"/>
                        <a:cs typeface="Calibri"/>
                      </a:endParaRPr>
                    </a:p>
                  </a:txBody>
                  <a:tcPr marL="68580" marR="68580" marT="0" marB="0" anchor="b"/>
                </a:tc>
                <a:tc>
                  <a:txBody>
                    <a:bodyPr/>
                    <a:lstStyle/>
                    <a:p>
                      <a:pPr algn="r">
                        <a:spcAft>
                          <a:spcPts val="0"/>
                        </a:spcAft>
                      </a:pPr>
                      <a:r>
                        <a:rPr lang="es-ES" sz="1400" b="1">
                          <a:solidFill>
                            <a:srgbClr val="800000"/>
                          </a:solidFill>
                          <a:effectLst/>
                          <a:latin typeface="Calibri"/>
                          <a:ea typeface="Times New Roman"/>
                          <a:cs typeface="Calibri"/>
                        </a:rPr>
                        <a:t>11.7</a:t>
                      </a:r>
                      <a:endParaRPr lang="es-ES_tradnl" sz="1400">
                        <a:solidFill>
                          <a:srgbClr val="800000"/>
                        </a:solidFill>
                        <a:effectLst/>
                        <a:latin typeface="Calibri"/>
                        <a:ea typeface="Times New Roman"/>
                        <a:cs typeface="Calibri"/>
                      </a:endParaRPr>
                    </a:p>
                  </a:txBody>
                  <a:tcPr marL="68580" marR="68580" marT="0" marB="0" anchor="b"/>
                </a:tc>
                <a:tc>
                  <a:txBody>
                    <a:bodyPr/>
                    <a:lstStyle/>
                    <a:p>
                      <a:pPr algn="r">
                        <a:spcAft>
                          <a:spcPts val="0"/>
                        </a:spcAft>
                      </a:pPr>
                      <a:r>
                        <a:rPr lang="es-ES" sz="1400" b="1" dirty="0">
                          <a:solidFill>
                            <a:srgbClr val="800000"/>
                          </a:solidFill>
                          <a:effectLst/>
                          <a:latin typeface="Calibri"/>
                          <a:ea typeface="Times New Roman"/>
                          <a:cs typeface="Calibri"/>
                        </a:rPr>
                        <a:t>10.5</a:t>
                      </a:r>
                      <a:endParaRPr lang="es-ES_tradnl" sz="1400" dirty="0">
                        <a:solidFill>
                          <a:srgbClr val="800000"/>
                        </a:solidFill>
                        <a:effectLst/>
                        <a:latin typeface="Calibri"/>
                        <a:ea typeface="Times New Roman"/>
                        <a:cs typeface="Calibri"/>
                      </a:endParaRPr>
                    </a:p>
                  </a:txBody>
                  <a:tcPr marL="68580" marR="68580" marT="0" marB="0" anchor="b"/>
                </a:tc>
              </a:tr>
            </a:tbl>
          </a:graphicData>
        </a:graphic>
      </p:graphicFrame>
    </p:spTree>
    <p:extLst>
      <p:ext uri="{BB962C8B-B14F-4D97-AF65-F5344CB8AC3E}">
        <p14:creationId xmlns:p14="http://schemas.microsoft.com/office/powerpoint/2010/main" xmlns="" val="30350176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NUEVOS INDICADORES DE VIVIENDA DERIVADOS DEL PRIMER EJERCICIO DE ACTUALIZACIÓN</a:t>
            </a:r>
            <a:endParaRPr lang="es-ES" dirty="0"/>
          </a:p>
        </p:txBody>
      </p:sp>
      <p:sp>
        <p:nvSpPr>
          <p:cNvPr id="3" name="Marcador de texto 2"/>
          <p:cNvSpPr>
            <a:spLocks noGrp="1"/>
          </p:cNvSpPr>
          <p:nvPr>
            <p:ph type="body" idx="1"/>
          </p:nvPr>
        </p:nvSpPr>
        <p:spPr/>
        <p:txBody>
          <a:bodyPr/>
          <a:lstStyle/>
          <a:p>
            <a:endParaRPr lang="es-ES"/>
          </a:p>
        </p:txBody>
      </p:sp>
    </p:spTree>
    <p:extLst>
      <p:ext uri="{BB962C8B-B14F-4D97-AF65-F5344CB8AC3E}">
        <p14:creationId xmlns:p14="http://schemas.microsoft.com/office/powerpoint/2010/main" xmlns="" val="288022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b="1" dirty="0" smtClean="0"/>
              <a:t>OBJETIVO GENERAL</a:t>
            </a:r>
            <a:endParaRPr lang="es-ES" sz="3200" b="1" dirty="0"/>
          </a:p>
        </p:txBody>
      </p:sp>
      <p:sp>
        <p:nvSpPr>
          <p:cNvPr id="3" name="Marcador de contenido 2"/>
          <p:cNvSpPr>
            <a:spLocks noGrp="1"/>
          </p:cNvSpPr>
          <p:nvPr>
            <p:ph idx="1"/>
          </p:nvPr>
        </p:nvSpPr>
        <p:spPr/>
        <p:txBody>
          <a:bodyPr anchor="ctr"/>
          <a:lstStyle/>
          <a:p>
            <a:pPr marL="0" indent="0" algn="ctr">
              <a:lnSpc>
                <a:spcPct val="150000"/>
              </a:lnSpc>
              <a:spcBef>
                <a:spcPts val="0"/>
              </a:spcBef>
              <a:buNone/>
            </a:pPr>
            <a:r>
              <a:rPr lang="es-ES_tradnl" dirty="0"/>
              <a:t>Determinar el volumen y la composición de la </a:t>
            </a:r>
            <a:r>
              <a:rPr lang="es-ES_tradnl" b="1" dirty="0"/>
              <a:t>oferta nueva de vivienda, oficinas, comercio y naves industriales</a:t>
            </a:r>
            <a:r>
              <a:rPr lang="es-ES_tradnl" dirty="0"/>
              <a:t> en el área urbana de Santo Domingo con el objetivo de iniciar, a partir de la línea de base derivada del primer levantamiento de información realizado en octubre de 2016, la actualización semestral de la serie de los principales indicadores de este mercado inmobiliario. </a:t>
            </a:r>
            <a:endParaRPr lang="es-ES" dirty="0"/>
          </a:p>
        </p:txBody>
      </p:sp>
    </p:spTree>
    <p:extLst>
      <p:ext uri="{BB962C8B-B14F-4D97-AF65-F5344CB8AC3E}">
        <p14:creationId xmlns:p14="http://schemas.microsoft.com/office/powerpoint/2010/main" xmlns="" val="42819112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just"/>
            <a:r>
              <a:rPr lang="es-ES_tradnl" sz="2400" b="1" dirty="0"/>
              <a:t>Comportamiento de la oferta total y por zonas urbanas o municipios. Identificación de las zonas más dinámicas y de las que registran desaceleración</a:t>
            </a:r>
            <a:r>
              <a:rPr lang="es-ES_tradnl" sz="2400" dirty="0"/>
              <a:t> </a:t>
            </a:r>
            <a:endParaRPr lang="es-ES" sz="2400" dirty="0"/>
          </a:p>
        </p:txBody>
      </p:sp>
      <p:sp>
        <p:nvSpPr>
          <p:cNvPr id="3" name="Marcador de contenido 2"/>
          <p:cNvSpPr>
            <a:spLocks noGrp="1"/>
          </p:cNvSpPr>
          <p:nvPr>
            <p:ph sz="half" idx="1"/>
          </p:nvPr>
        </p:nvSpPr>
        <p:spPr>
          <a:xfrm>
            <a:off x="457200" y="1673352"/>
            <a:ext cx="3810000" cy="4718304"/>
          </a:xfrm>
        </p:spPr>
        <p:txBody>
          <a:bodyPr anchor="ctr">
            <a:normAutofit/>
          </a:bodyPr>
          <a:lstStyle/>
          <a:p>
            <a:pPr marL="271463" indent="-271463" algn="just">
              <a:buClr>
                <a:schemeClr val="accent1">
                  <a:lumMod val="50000"/>
                </a:schemeClr>
              </a:buClr>
              <a:buFont typeface="Wingdings" charset="2"/>
              <a:buChar char="q"/>
            </a:pPr>
            <a:r>
              <a:rPr lang="es-ES" sz="1700" dirty="0" smtClean="0"/>
              <a:t>La </a:t>
            </a:r>
            <a:r>
              <a:rPr lang="es-ES" sz="1700" dirty="0"/>
              <a:t>participación de las diferentes zonas urbanas de estudio dentro de la oferta total de vivienda mantiene en 2017 las proporciones observadas en 2016</a:t>
            </a:r>
            <a:r>
              <a:rPr lang="es-ES" sz="1700" dirty="0" smtClean="0"/>
              <a:t>.</a:t>
            </a:r>
          </a:p>
          <a:p>
            <a:pPr marL="0" indent="0" algn="just">
              <a:buClr>
                <a:schemeClr val="accent1">
                  <a:lumMod val="50000"/>
                </a:schemeClr>
              </a:buClr>
              <a:buNone/>
            </a:pPr>
            <a:endParaRPr lang="es-ES" sz="1700" dirty="0"/>
          </a:p>
          <a:p>
            <a:pPr marL="271463" indent="-271463" algn="just">
              <a:buClr>
                <a:schemeClr val="accent1">
                  <a:lumMod val="50000"/>
                </a:schemeClr>
              </a:buClr>
              <a:buFont typeface="Wingdings" charset="2"/>
              <a:buChar char="q"/>
            </a:pPr>
            <a:r>
              <a:rPr lang="es-ES" sz="1700" dirty="0" smtClean="0"/>
              <a:t>En Santo </a:t>
            </a:r>
            <a:r>
              <a:rPr lang="es-ES" sz="1700" dirty="0"/>
              <a:t>Domingo Este, el proyecto Ciudad Juan Bosch representa, para ambos años, la mayor proporción de la oferta </a:t>
            </a:r>
            <a:r>
              <a:rPr lang="es-ES" sz="1700" dirty="0" smtClean="0"/>
              <a:t>(80.4</a:t>
            </a:r>
            <a:r>
              <a:rPr lang="es-ES" sz="1700" dirty="0"/>
              <a:t>% y 67.4%, </a:t>
            </a:r>
            <a:r>
              <a:rPr lang="es-ES" sz="1700" dirty="0" smtClean="0"/>
              <a:t>respectivamente)</a:t>
            </a:r>
            <a:endParaRPr lang="es-ES" sz="1700" dirty="0"/>
          </a:p>
        </p:txBody>
      </p:sp>
      <p:pic>
        <p:nvPicPr>
          <p:cNvPr id="6" name="Imagen 5"/>
          <p:cNvPicPr>
            <a:picLocks noChangeAspect="1"/>
          </p:cNvPicPr>
          <p:nvPr/>
        </p:nvPicPr>
        <p:blipFill>
          <a:blip r:embed="rId2"/>
          <a:stretch>
            <a:fillRect/>
          </a:stretch>
        </p:blipFill>
        <p:spPr>
          <a:xfrm>
            <a:off x="4579082" y="2205565"/>
            <a:ext cx="4446383" cy="3331633"/>
          </a:xfrm>
          <a:prstGeom prst="rect">
            <a:avLst/>
          </a:prstGeom>
        </p:spPr>
      </p:pic>
    </p:spTree>
    <p:extLst>
      <p:ext uri="{BB962C8B-B14F-4D97-AF65-F5344CB8AC3E}">
        <p14:creationId xmlns:p14="http://schemas.microsoft.com/office/powerpoint/2010/main" xmlns="" val="3611465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just"/>
            <a:r>
              <a:rPr lang="es-ES_tradnl" sz="2400" b="1" dirty="0"/>
              <a:t>Comportamiento de la oferta total y por zonas urbanas o municipios. Identificación de las zonas más dinámicas y de las que registran desaceleración </a:t>
            </a:r>
            <a:r>
              <a:rPr lang="es-ES_tradnl" sz="2400" b="1" dirty="0" smtClean="0"/>
              <a:t> - Distrito Nacional</a:t>
            </a:r>
            <a:endParaRPr lang="es-ES" sz="2400" b="1" dirty="0"/>
          </a:p>
        </p:txBody>
      </p:sp>
      <p:pic>
        <p:nvPicPr>
          <p:cNvPr id="3" name="Imagen 2"/>
          <p:cNvPicPr>
            <a:picLocks noChangeAspect="1"/>
          </p:cNvPicPr>
          <p:nvPr/>
        </p:nvPicPr>
        <p:blipFill>
          <a:blip r:embed="rId2"/>
          <a:stretch>
            <a:fillRect/>
          </a:stretch>
        </p:blipFill>
        <p:spPr>
          <a:xfrm>
            <a:off x="573474" y="1693333"/>
            <a:ext cx="7893193" cy="4567528"/>
          </a:xfrm>
          <a:prstGeom prst="rect">
            <a:avLst/>
          </a:prstGeom>
        </p:spPr>
      </p:pic>
      <p:sp>
        <p:nvSpPr>
          <p:cNvPr id="5" name="CuadroTexto 4"/>
          <p:cNvSpPr txBox="1"/>
          <p:nvPr/>
        </p:nvSpPr>
        <p:spPr>
          <a:xfrm>
            <a:off x="573474" y="6396335"/>
            <a:ext cx="7755467" cy="253916"/>
          </a:xfrm>
          <a:prstGeom prst="rect">
            <a:avLst/>
          </a:prstGeom>
          <a:noFill/>
        </p:spPr>
        <p:txBody>
          <a:bodyPr wrap="square" rtlCol="0">
            <a:spAutoFit/>
          </a:bodyPr>
          <a:lstStyle/>
          <a:p>
            <a:r>
              <a:rPr lang="es-ES_tradnl" sz="1050" dirty="0"/>
              <a:t>* El volumen de oferta residencial registrado no lo clasifica dentro del grupo de diez barrios que concentran la oferta de vivienda </a:t>
            </a:r>
            <a:endParaRPr lang="es-ES" sz="1050" dirty="0"/>
          </a:p>
        </p:txBody>
      </p:sp>
    </p:spTree>
    <p:extLst>
      <p:ext uri="{BB962C8B-B14F-4D97-AF65-F5344CB8AC3E}">
        <p14:creationId xmlns:p14="http://schemas.microsoft.com/office/powerpoint/2010/main" xmlns="" val="6859123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just"/>
            <a:r>
              <a:rPr lang="es-ES_tradnl" sz="2400" b="1" dirty="0"/>
              <a:t>Cambios en la composición de la oferta por </a:t>
            </a:r>
            <a:r>
              <a:rPr lang="es-ES_tradnl" sz="2400" b="1" dirty="0" smtClean="0"/>
              <a:t>precios</a:t>
            </a:r>
            <a:endParaRPr lang="es-ES" sz="2400" dirty="0"/>
          </a:p>
        </p:txBody>
      </p:sp>
      <p:pic>
        <p:nvPicPr>
          <p:cNvPr id="4" name="Imagen 3"/>
          <p:cNvPicPr>
            <a:picLocks noChangeAspect="1"/>
          </p:cNvPicPr>
          <p:nvPr/>
        </p:nvPicPr>
        <p:blipFill>
          <a:blip r:embed="rId2"/>
          <a:stretch>
            <a:fillRect/>
          </a:stretch>
        </p:blipFill>
        <p:spPr>
          <a:xfrm>
            <a:off x="520700" y="2070100"/>
            <a:ext cx="8089900" cy="3721100"/>
          </a:xfrm>
          <a:prstGeom prst="rect">
            <a:avLst/>
          </a:prstGeom>
        </p:spPr>
      </p:pic>
    </p:spTree>
    <p:extLst>
      <p:ext uri="{BB962C8B-B14F-4D97-AF65-F5344CB8AC3E}">
        <p14:creationId xmlns:p14="http://schemas.microsoft.com/office/powerpoint/2010/main" xmlns="" val="11649604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33400"/>
            <a:ext cx="8229600" cy="516467"/>
          </a:xfrm>
        </p:spPr>
        <p:txBody>
          <a:bodyPr>
            <a:noAutofit/>
          </a:bodyPr>
          <a:lstStyle/>
          <a:p>
            <a:pPr algn="just"/>
            <a:r>
              <a:rPr lang="es-ES_tradnl" sz="2400" b="1" dirty="0"/>
              <a:t>Iniciaciones u obras nuevas (</a:t>
            </a:r>
            <a:r>
              <a:rPr lang="es-ES_tradnl" sz="2400" b="1" i="1" dirty="0" err="1"/>
              <a:t>housing</a:t>
            </a:r>
            <a:r>
              <a:rPr lang="es-ES_tradnl" sz="2400" b="1" i="1" dirty="0"/>
              <a:t> </a:t>
            </a:r>
            <a:r>
              <a:rPr lang="es-ES_tradnl" sz="2400" b="1" i="1" dirty="0" err="1"/>
              <a:t>starts</a:t>
            </a:r>
            <a:r>
              <a:rPr lang="es-ES_tradnl" sz="2400" b="1" dirty="0" smtClean="0"/>
              <a:t>)</a:t>
            </a:r>
            <a:endParaRPr lang="es-ES" sz="2400" dirty="0"/>
          </a:p>
        </p:txBody>
      </p:sp>
      <p:pic>
        <p:nvPicPr>
          <p:cNvPr id="5" name="Imagen 4"/>
          <p:cNvPicPr>
            <a:picLocks noChangeAspect="1"/>
          </p:cNvPicPr>
          <p:nvPr/>
        </p:nvPicPr>
        <p:blipFill>
          <a:blip r:embed="rId2"/>
          <a:stretch>
            <a:fillRect/>
          </a:stretch>
        </p:blipFill>
        <p:spPr>
          <a:xfrm>
            <a:off x="287866" y="1258692"/>
            <a:ext cx="8212667" cy="5356586"/>
          </a:xfrm>
          <a:prstGeom prst="rect">
            <a:avLst/>
          </a:prstGeom>
        </p:spPr>
      </p:pic>
    </p:spTree>
    <p:extLst>
      <p:ext uri="{BB962C8B-B14F-4D97-AF65-F5344CB8AC3E}">
        <p14:creationId xmlns:p14="http://schemas.microsoft.com/office/powerpoint/2010/main" xmlns="" val="42319242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33400"/>
            <a:ext cx="8229600" cy="1041400"/>
          </a:xfrm>
        </p:spPr>
        <p:txBody>
          <a:bodyPr>
            <a:noAutofit/>
          </a:bodyPr>
          <a:lstStyle/>
          <a:p>
            <a:pPr algn="just"/>
            <a:r>
              <a:rPr lang="es-ES_tradnl" sz="2400" b="1" dirty="0"/>
              <a:t>Ventas </a:t>
            </a:r>
            <a:r>
              <a:rPr lang="es-ES_tradnl" sz="2400" b="1" dirty="0" smtClean="0"/>
              <a:t>en el período </a:t>
            </a:r>
            <a:r>
              <a:rPr lang="es-ES_tradnl" sz="2400" b="1" dirty="0" err="1" smtClean="0"/>
              <a:t>intercensal</a:t>
            </a:r>
            <a:r>
              <a:rPr lang="es-ES_tradnl" sz="2400" b="1" dirty="0" smtClean="0"/>
              <a:t>, </a:t>
            </a:r>
            <a:r>
              <a:rPr lang="es-ES_tradnl" sz="2400" b="1" dirty="0"/>
              <a:t>promedio mensual de viviendas vendidas, </a:t>
            </a:r>
            <a:r>
              <a:rPr lang="es-ES_tradnl" sz="2400" b="1" dirty="0" smtClean="0"/>
              <a:t>total y </a:t>
            </a:r>
            <a:r>
              <a:rPr lang="es-ES_tradnl" sz="2400" b="1" dirty="0"/>
              <a:t>por zonas urbanas o </a:t>
            </a:r>
            <a:r>
              <a:rPr lang="es-ES_tradnl" sz="2400" b="1" dirty="0" smtClean="0"/>
              <a:t>municipio</a:t>
            </a:r>
            <a:endParaRPr lang="es-ES" sz="2400" dirty="0"/>
          </a:p>
        </p:txBody>
      </p:sp>
      <p:pic>
        <p:nvPicPr>
          <p:cNvPr id="5" name="Imagen 4"/>
          <p:cNvPicPr>
            <a:picLocks noChangeAspect="1"/>
          </p:cNvPicPr>
          <p:nvPr/>
        </p:nvPicPr>
        <p:blipFill>
          <a:blip r:embed="rId2"/>
          <a:stretch>
            <a:fillRect/>
          </a:stretch>
        </p:blipFill>
        <p:spPr>
          <a:xfrm>
            <a:off x="254000" y="2183607"/>
            <a:ext cx="8720667" cy="2599878"/>
          </a:xfrm>
          <a:prstGeom prst="rect">
            <a:avLst/>
          </a:prstGeom>
        </p:spPr>
      </p:pic>
    </p:spTree>
    <p:extLst>
      <p:ext uri="{BB962C8B-B14F-4D97-AF65-F5344CB8AC3E}">
        <p14:creationId xmlns:p14="http://schemas.microsoft.com/office/powerpoint/2010/main" xmlns="" val="12049214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just"/>
            <a:r>
              <a:rPr lang="es-ES_tradnl" sz="2400" b="1" dirty="0"/>
              <a:t>Relación oferta total Vs oferta futura. Expectativas del mercado</a:t>
            </a:r>
            <a:r>
              <a:rPr lang="es-ES_tradnl" sz="2400" dirty="0"/>
              <a:t> </a:t>
            </a:r>
            <a:endParaRPr lang="es-ES" sz="2400" dirty="0"/>
          </a:p>
        </p:txBody>
      </p:sp>
      <p:sp>
        <p:nvSpPr>
          <p:cNvPr id="3" name="Marcador de contenido 2"/>
          <p:cNvSpPr>
            <a:spLocks noGrp="1"/>
          </p:cNvSpPr>
          <p:nvPr>
            <p:ph sz="half" idx="1"/>
          </p:nvPr>
        </p:nvSpPr>
        <p:spPr>
          <a:xfrm>
            <a:off x="457200" y="1673352"/>
            <a:ext cx="3810000" cy="4718304"/>
          </a:xfrm>
        </p:spPr>
        <p:txBody>
          <a:bodyPr anchor="ctr">
            <a:normAutofit/>
          </a:bodyPr>
          <a:lstStyle/>
          <a:p>
            <a:pPr marL="271463" indent="-271463" algn="just">
              <a:buClr>
                <a:schemeClr val="accent1">
                  <a:lumMod val="50000"/>
                </a:schemeClr>
              </a:buClr>
              <a:buFont typeface="Wingdings" charset="2"/>
              <a:buChar char="q"/>
            </a:pPr>
            <a:r>
              <a:rPr lang="es-ES_tradnl" sz="1800" dirty="0"/>
              <a:t>Una vez se consolide un mayor número de observaciones para este indicador resulta preciso analizar su evolución respecto de variables como, entre otras, la oferta de vivienda sobre </a:t>
            </a:r>
            <a:r>
              <a:rPr lang="es-ES_tradnl" sz="1800" dirty="0" smtClean="0"/>
              <a:t>planos.</a:t>
            </a:r>
          </a:p>
          <a:p>
            <a:pPr marL="0" indent="0" algn="just">
              <a:buClr>
                <a:schemeClr val="accent1">
                  <a:lumMod val="50000"/>
                </a:schemeClr>
              </a:buClr>
              <a:buNone/>
            </a:pPr>
            <a:r>
              <a:rPr lang="es-ES_tradnl" sz="1800" dirty="0" smtClean="0"/>
              <a:t> </a:t>
            </a:r>
          </a:p>
          <a:p>
            <a:pPr marL="271463" indent="-271463" algn="just">
              <a:buClr>
                <a:schemeClr val="accent1">
                  <a:lumMod val="50000"/>
                </a:schemeClr>
              </a:buClr>
              <a:buFont typeface="Wingdings" charset="2"/>
              <a:buChar char="q"/>
            </a:pPr>
            <a:r>
              <a:rPr lang="es-ES_tradnl" sz="1800" dirty="0" smtClean="0"/>
              <a:t>Al </a:t>
            </a:r>
            <a:r>
              <a:rPr lang="es-ES_tradnl" sz="1800" dirty="0"/>
              <a:t>respecto, para los dos cortes de estudio, octubre de 2016 y abril de 2017, la oferta sobre planos pasó de representar el 6.1% al 16.6% de la oferta residencial </a:t>
            </a:r>
            <a:endParaRPr lang="es-ES" sz="1700" dirty="0"/>
          </a:p>
        </p:txBody>
      </p:sp>
      <p:pic>
        <p:nvPicPr>
          <p:cNvPr id="4" name="Imagen 3"/>
          <p:cNvPicPr>
            <a:picLocks noChangeAspect="1"/>
          </p:cNvPicPr>
          <p:nvPr/>
        </p:nvPicPr>
        <p:blipFill>
          <a:blip r:embed="rId2"/>
          <a:stretch>
            <a:fillRect/>
          </a:stretch>
        </p:blipFill>
        <p:spPr>
          <a:xfrm>
            <a:off x="4567767" y="2658533"/>
            <a:ext cx="4356100" cy="2489200"/>
          </a:xfrm>
          <a:prstGeom prst="rect">
            <a:avLst/>
          </a:prstGeom>
        </p:spPr>
      </p:pic>
    </p:spTree>
    <p:extLst>
      <p:ext uri="{BB962C8B-B14F-4D97-AF65-F5344CB8AC3E}">
        <p14:creationId xmlns:p14="http://schemas.microsoft.com/office/powerpoint/2010/main" xmlns="" val="32576393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_tradnl" sz="2400" b="1" dirty="0" smtClean="0"/>
              <a:t>Cambio en el indicador de viviendas en oferta, terminadas y en venta hace más de tres meses</a:t>
            </a:r>
            <a:endParaRPr lang="es-ES" sz="2400" dirty="0"/>
          </a:p>
        </p:txBody>
      </p:sp>
      <p:sp>
        <p:nvSpPr>
          <p:cNvPr id="3" name="Marcador de contenido 2"/>
          <p:cNvSpPr>
            <a:spLocks noGrp="1"/>
          </p:cNvSpPr>
          <p:nvPr>
            <p:ph sz="half" idx="1"/>
          </p:nvPr>
        </p:nvSpPr>
        <p:spPr>
          <a:xfrm>
            <a:off x="457200" y="1673352"/>
            <a:ext cx="3810000" cy="4718304"/>
          </a:xfrm>
        </p:spPr>
        <p:txBody>
          <a:bodyPr anchor="ctr">
            <a:normAutofit/>
          </a:bodyPr>
          <a:lstStyle/>
          <a:p>
            <a:pPr marL="271463" indent="-271463" algn="just">
              <a:buClr>
                <a:schemeClr val="accent1">
                  <a:lumMod val="50000"/>
                </a:schemeClr>
              </a:buClr>
              <a:buFont typeface="Wingdings" charset="2"/>
              <a:buChar char="q"/>
            </a:pPr>
            <a:r>
              <a:rPr lang="es-ES_tradnl" sz="1700" dirty="0" smtClean="0"/>
              <a:t>El </a:t>
            </a:r>
            <a:r>
              <a:rPr lang="es-ES_tradnl" sz="1700" dirty="0"/>
              <a:t>cambio identificado </a:t>
            </a:r>
            <a:r>
              <a:rPr lang="es-ES_tradnl" sz="1700" dirty="0" smtClean="0"/>
              <a:t>en </a:t>
            </a:r>
            <a:r>
              <a:rPr lang="es-ES_tradnl" sz="1700" dirty="0"/>
              <a:t>2016-2017 no refleja </a:t>
            </a:r>
            <a:r>
              <a:rPr lang="es-ES_tradnl" sz="1700" dirty="0" smtClean="0"/>
              <a:t>una </a:t>
            </a:r>
            <a:r>
              <a:rPr lang="es-ES_tradnl" sz="1700" dirty="0"/>
              <a:t>tendencia definida. </a:t>
            </a:r>
            <a:endParaRPr lang="es-ES_tradnl" sz="1700" dirty="0" smtClean="0"/>
          </a:p>
          <a:p>
            <a:pPr marL="271463" indent="-271463" algn="just">
              <a:buClr>
                <a:schemeClr val="accent1">
                  <a:lumMod val="50000"/>
                </a:schemeClr>
              </a:buClr>
              <a:buFont typeface="Wingdings" charset="2"/>
              <a:buChar char="q"/>
            </a:pPr>
            <a:r>
              <a:rPr lang="es-ES_tradnl" sz="1700" dirty="0" smtClean="0"/>
              <a:t>La </a:t>
            </a:r>
            <a:r>
              <a:rPr lang="es-ES_tradnl" sz="1700" dirty="0"/>
              <a:t>consolidación de una serie de datos </a:t>
            </a:r>
            <a:r>
              <a:rPr lang="es-ES_tradnl" sz="1700" dirty="0" smtClean="0"/>
              <a:t>podrá </a:t>
            </a:r>
            <a:r>
              <a:rPr lang="es-ES_tradnl" sz="1700" dirty="0"/>
              <a:t>relacionarse con factores </a:t>
            </a:r>
            <a:r>
              <a:rPr lang="es-ES_tradnl" sz="1700" dirty="0" smtClean="0"/>
              <a:t>como:</a:t>
            </a:r>
          </a:p>
          <a:p>
            <a:pPr lvl="1" algn="just">
              <a:buClr>
                <a:schemeClr val="accent1">
                  <a:lumMod val="50000"/>
                </a:schemeClr>
              </a:buClr>
            </a:pPr>
            <a:r>
              <a:rPr lang="es-ES_tradnl" sz="1700" dirty="0" smtClean="0"/>
              <a:t>Culminación </a:t>
            </a:r>
            <a:r>
              <a:rPr lang="es-ES_tradnl" sz="1700" dirty="0"/>
              <a:t>simultánea de procesos productivos (estacionalidad) en determinadas épocas del </a:t>
            </a:r>
            <a:r>
              <a:rPr lang="es-ES_tradnl" sz="1700" dirty="0" smtClean="0"/>
              <a:t>año</a:t>
            </a:r>
          </a:p>
          <a:p>
            <a:pPr lvl="1" algn="just">
              <a:buClr>
                <a:schemeClr val="accent1">
                  <a:lumMod val="50000"/>
                </a:schemeClr>
              </a:buClr>
            </a:pPr>
            <a:r>
              <a:rPr lang="es-ES_tradnl" sz="1700" dirty="0" smtClean="0"/>
              <a:t>Dinámica </a:t>
            </a:r>
            <a:r>
              <a:rPr lang="es-ES_tradnl" sz="1700" dirty="0"/>
              <a:t>en la realización </a:t>
            </a:r>
            <a:r>
              <a:rPr lang="es-ES_tradnl" sz="1700" dirty="0" smtClean="0"/>
              <a:t>efectiva</a:t>
            </a:r>
          </a:p>
          <a:p>
            <a:pPr lvl="1" algn="just">
              <a:buClr>
                <a:schemeClr val="accent1">
                  <a:lumMod val="50000"/>
                </a:schemeClr>
              </a:buClr>
            </a:pPr>
            <a:r>
              <a:rPr lang="es-ES_tradnl" sz="1700" dirty="0"/>
              <a:t>R</a:t>
            </a:r>
            <a:r>
              <a:rPr lang="es-ES_tradnl" sz="1700" dirty="0" smtClean="0"/>
              <a:t>itmo </a:t>
            </a:r>
            <a:r>
              <a:rPr lang="es-ES_tradnl" sz="1700" dirty="0"/>
              <a:t>de ingreso de unidades nuevas al mercado </a:t>
            </a:r>
            <a:r>
              <a:rPr lang="es-ES_tradnl" sz="1700" dirty="0" smtClean="0"/>
              <a:t>inmobiliario</a:t>
            </a:r>
          </a:p>
          <a:p>
            <a:pPr lvl="1" algn="just">
              <a:buClr>
                <a:schemeClr val="accent1">
                  <a:lumMod val="50000"/>
                </a:schemeClr>
              </a:buClr>
            </a:pPr>
            <a:r>
              <a:rPr lang="es-ES_tradnl" sz="1700" dirty="0" smtClean="0"/>
              <a:t>Etc. </a:t>
            </a:r>
            <a:endParaRPr lang="es-ES" sz="1700" dirty="0"/>
          </a:p>
        </p:txBody>
      </p:sp>
      <p:pic>
        <p:nvPicPr>
          <p:cNvPr id="4" name="Imagen 3"/>
          <p:cNvPicPr>
            <a:picLocks noChangeAspect="1"/>
          </p:cNvPicPr>
          <p:nvPr/>
        </p:nvPicPr>
        <p:blipFill>
          <a:blip r:embed="rId2"/>
          <a:stretch>
            <a:fillRect/>
          </a:stretch>
        </p:blipFill>
        <p:spPr>
          <a:xfrm>
            <a:off x="4538132" y="2472916"/>
            <a:ext cx="4419601" cy="2344616"/>
          </a:xfrm>
          <a:prstGeom prst="rect">
            <a:avLst/>
          </a:prstGeom>
        </p:spPr>
      </p:pic>
    </p:spTree>
    <p:extLst>
      <p:ext uri="{BB962C8B-B14F-4D97-AF65-F5344CB8AC3E}">
        <p14:creationId xmlns:p14="http://schemas.microsoft.com/office/powerpoint/2010/main" xmlns="" val="2671189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_tradnl" sz="2400" b="1" dirty="0" smtClean="0"/>
              <a:t>Rotación del inventario</a:t>
            </a:r>
            <a:endParaRPr lang="es-ES" sz="2400" dirty="0"/>
          </a:p>
        </p:txBody>
      </p:sp>
      <p:pic>
        <p:nvPicPr>
          <p:cNvPr id="4" name="Imagen 3"/>
          <p:cNvPicPr>
            <a:picLocks noChangeAspect="1"/>
          </p:cNvPicPr>
          <p:nvPr/>
        </p:nvPicPr>
        <p:blipFill>
          <a:blip r:embed="rId2"/>
          <a:stretch>
            <a:fillRect/>
          </a:stretch>
        </p:blipFill>
        <p:spPr>
          <a:xfrm>
            <a:off x="647700" y="2527300"/>
            <a:ext cx="7848600" cy="2603500"/>
          </a:xfrm>
          <a:prstGeom prst="rect">
            <a:avLst/>
          </a:prstGeom>
        </p:spPr>
      </p:pic>
    </p:spTree>
    <p:extLst>
      <p:ext uri="{BB962C8B-B14F-4D97-AF65-F5344CB8AC3E}">
        <p14:creationId xmlns:p14="http://schemas.microsoft.com/office/powerpoint/2010/main" xmlns="" val="30443487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33400"/>
            <a:ext cx="8229600" cy="516467"/>
          </a:xfrm>
        </p:spPr>
        <p:txBody>
          <a:bodyPr>
            <a:normAutofit fontScale="90000"/>
          </a:bodyPr>
          <a:lstStyle/>
          <a:p>
            <a:r>
              <a:rPr lang="es-ES" sz="3200" b="1" dirty="0" smtClean="0"/>
              <a:t>Ciudad Juan Bosch (CJB)</a:t>
            </a:r>
            <a:endParaRPr lang="es-ES" sz="3200" b="1" dirty="0"/>
          </a:p>
        </p:txBody>
      </p:sp>
      <p:pic>
        <p:nvPicPr>
          <p:cNvPr id="7" name="Imagen 6"/>
          <p:cNvPicPr>
            <a:picLocks noChangeAspect="1"/>
          </p:cNvPicPr>
          <p:nvPr/>
        </p:nvPicPr>
        <p:blipFill>
          <a:blip r:embed="rId2"/>
          <a:stretch>
            <a:fillRect/>
          </a:stretch>
        </p:blipFill>
        <p:spPr>
          <a:xfrm>
            <a:off x="283633" y="4936067"/>
            <a:ext cx="3467100" cy="1612900"/>
          </a:xfrm>
          <a:prstGeom prst="rect">
            <a:avLst/>
          </a:prstGeom>
        </p:spPr>
      </p:pic>
      <p:pic>
        <p:nvPicPr>
          <p:cNvPr id="10" name="Imagen 9"/>
          <p:cNvPicPr>
            <a:picLocks noChangeAspect="1"/>
          </p:cNvPicPr>
          <p:nvPr/>
        </p:nvPicPr>
        <p:blipFill>
          <a:blip r:embed="rId3"/>
          <a:stretch>
            <a:fillRect/>
          </a:stretch>
        </p:blipFill>
        <p:spPr>
          <a:xfrm>
            <a:off x="4233332" y="1665052"/>
            <a:ext cx="4792133" cy="4989747"/>
          </a:xfrm>
          <a:prstGeom prst="rect">
            <a:avLst/>
          </a:prstGeom>
        </p:spPr>
      </p:pic>
      <p:pic>
        <p:nvPicPr>
          <p:cNvPr id="3" name="Imagen 2"/>
          <p:cNvPicPr>
            <a:picLocks noChangeAspect="1"/>
          </p:cNvPicPr>
          <p:nvPr/>
        </p:nvPicPr>
        <p:blipFill>
          <a:blip r:embed="rId4"/>
          <a:stretch>
            <a:fillRect/>
          </a:stretch>
        </p:blipFill>
        <p:spPr>
          <a:xfrm>
            <a:off x="110066" y="1665052"/>
            <a:ext cx="3987800" cy="2552700"/>
          </a:xfrm>
          <a:prstGeom prst="rect">
            <a:avLst/>
          </a:prstGeom>
        </p:spPr>
      </p:pic>
    </p:spTree>
    <p:extLst>
      <p:ext uri="{BB962C8B-B14F-4D97-AF65-F5344CB8AC3E}">
        <p14:creationId xmlns:p14="http://schemas.microsoft.com/office/powerpoint/2010/main" xmlns="" val="4688577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74133" y="533400"/>
            <a:ext cx="8229600" cy="516467"/>
          </a:xfrm>
        </p:spPr>
        <p:txBody>
          <a:bodyPr>
            <a:normAutofit/>
          </a:bodyPr>
          <a:lstStyle/>
          <a:p>
            <a:r>
              <a:rPr lang="es-ES" sz="2000" b="1" i="1" dirty="0" smtClean="0"/>
              <a:t>ESTUDIO DE CASO: OFERTA DE VIVIENDA EN EL BARRIO QUISQUEYA</a:t>
            </a:r>
            <a:endParaRPr lang="es-ES" sz="2000" b="1" i="1" dirty="0"/>
          </a:p>
        </p:txBody>
      </p:sp>
      <p:sp>
        <p:nvSpPr>
          <p:cNvPr id="5" name="Marcador de contenido 4"/>
          <p:cNvSpPr>
            <a:spLocks noGrp="1"/>
          </p:cNvSpPr>
          <p:nvPr>
            <p:ph idx="1"/>
          </p:nvPr>
        </p:nvSpPr>
        <p:spPr>
          <a:xfrm>
            <a:off x="457200" y="1380066"/>
            <a:ext cx="8229600" cy="1583267"/>
          </a:xfrm>
        </p:spPr>
        <p:txBody>
          <a:bodyPr>
            <a:normAutofit fontScale="92500" lnSpcReduction="10000"/>
          </a:bodyPr>
          <a:lstStyle/>
          <a:p>
            <a:pPr marL="0" indent="0" algn="just">
              <a:buNone/>
            </a:pPr>
            <a:r>
              <a:rPr lang="es-ES" sz="1600" b="1" i="1" dirty="0" smtClean="0"/>
              <a:t>Actividad </a:t>
            </a:r>
            <a:r>
              <a:rPr lang="es-ES" sz="1600" b="1" i="1" dirty="0"/>
              <a:t>edificadora residencial y </a:t>
            </a:r>
            <a:r>
              <a:rPr lang="es-ES" sz="1600" b="1" i="1" dirty="0" smtClean="0"/>
              <a:t>comercializable </a:t>
            </a:r>
            <a:r>
              <a:rPr lang="es-ES" sz="1600" b="1" i="1" dirty="0"/>
              <a:t>en </a:t>
            </a:r>
            <a:r>
              <a:rPr lang="es-ES" sz="1600" b="1" i="1" dirty="0" err="1" smtClean="0"/>
              <a:t>Quisqueya</a:t>
            </a:r>
            <a:r>
              <a:rPr lang="es-ES" sz="1600" b="1" i="1" dirty="0" smtClean="0"/>
              <a:t> </a:t>
            </a:r>
            <a:r>
              <a:rPr lang="es-ES" sz="1600" b="1" i="1" dirty="0"/>
              <a:t>a abril de </a:t>
            </a:r>
            <a:r>
              <a:rPr lang="es-ES" sz="1600" b="1" i="1" dirty="0" smtClean="0"/>
              <a:t>2017: </a:t>
            </a:r>
          </a:p>
          <a:p>
            <a:pPr marL="0" indent="0" algn="just">
              <a:buNone/>
            </a:pPr>
            <a:endParaRPr lang="es-ES" sz="1600" b="1" i="1" dirty="0"/>
          </a:p>
          <a:p>
            <a:pPr algn="just">
              <a:buClr>
                <a:schemeClr val="accent1">
                  <a:lumMod val="50000"/>
                </a:schemeClr>
              </a:buClr>
              <a:buFont typeface="Wingdings" charset="2"/>
              <a:buChar char="q"/>
            </a:pPr>
            <a:r>
              <a:rPr lang="es-ES" sz="1600" i="1" dirty="0" smtClean="0"/>
              <a:t>191  </a:t>
            </a:r>
            <a:r>
              <a:rPr lang="es-ES" sz="1600" i="1" dirty="0"/>
              <a:t>unidades en oferta </a:t>
            </a:r>
            <a:r>
              <a:rPr lang="es-ES" sz="1600" i="1" dirty="0" smtClean="0"/>
              <a:t>(11 </a:t>
            </a:r>
            <a:r>
              <a:rPr lang="es-ES" sz="1600" i="1" dirty="0"/>
              <a:t>en Ensanche </a:t>
            </a:r>
            <a:r>
              <a:rPr lang="es-ES" sz="1600" i="1" dirty="0" err="1"/>
              <a:t>Quisqueya</a:t>
            </a:r>
            <a:r>
              <a:rPr lang="es-ES" sz="1600" i="1" dirty="0"/>
              <a:t> y 180 en Evaristo Morales), que agregan un total de 26,494 m</a:t>
            </a:r>
            <a:r>
              <a:rPr lang="es-ES" sz="1600" i="1" baseline="30000" dirty="0"/>
              <a:t>2</a:t>
            </a:r>
          </a:p>
          <a:p>
            <a:pPr algn="just">
              <a:buClr>
                <a:schemeClr val="accent1">
                  <a:lumMod val="50000"/>
                </a:schemeClr>
              </a:buClr>
              <a:buFont typeface="Wingdings" charset="2"/>
              <a:buChar char="q"/>
            </a:pPr>
            <a:r>
              <a:rPr lang="es-ES" sz="1600" i="1" dirty="0" smtClean="0"/>
              <a:t>445 </a:t>
            </a:r>
            <a:r>
              <a:rPr lang="es-ES" sz="1600" i="1" dirty="0"/>
              <a:t>viviendas separadas o reservadas (109 y 336 </a:t>
            </a:r>
            <a:r>
              <a:rPr lang="es-ES" sz="1600" i="1" dirty="0" smtClean="0"/>
              <a:t>respectivamente)</a:t>
            </a:r>
            <a:r>
              <a:rPr lang="es-ES" sz="1600" i="1" dirty="0"/>
              <a:t>, </a:t>
            </a:r>
            <a:r>
              <a:rPr lang="es-ES" sz="1600" i="1" dirty="0" smtClean="0"/>
              <a:t>sumando </a:t>
            </a:r>
            <a:r>
              <a:rPr lang="es-ES" sz="1600" i="1" dirty="0"/>
              <a:t>un área de 62,228 </a:t>
            </a:r>
            <a:r>
              <a:rPr lang="es-ES" sz="1600" i="1" dirty="0" smtClean="0"/>
              <a:t>m</a:t>
            </a:r>
            <a:r>
              <a:rPr lang="es-ES" sz="1600" i="1" baseline="30000" dirty="0"/>
              <a:t>2</a:t>
            </a:r>
            <a:endParaRPr lang="es-ES" sz="1600" i="1" dirty="0"/>
          </a:p>
          <a:p>
            <a:pPr algn="just"/>
            <a:endParaRPr lang="es-ES" sz="1600" i="1" dirty="0"/>
          </a:p>
        </p:txBody>
      </p:sp>
      <p:pic>
        <p:nvPicPr>
          <p:cNvPr id="7" name="Imagen 6"/>
          <p:cNvPicPr>
            <a:picLocks noChangeAspect="1"/>
          </p:cNvPicPr>
          <p:nvPr/>
        </p:nvPicPr>
        <p:blipFill>
          <a:blip r:embed="rId2"/>
          <a:stretch>
            <a:fillRect/>
          </a:stretch>
        </p:blipFill>
        <p:spPr>
          <a:xfrm>
            <a:off x="177800" y="3902937"/>
            <a:ext cx="4394200" cy="2857500"/>
          </a:xfrm>
          <a:prstGeom prst="rect">
            <a:avLst/>
          </a:prstGeom>
        </p:spPr>
      </p:pic>
      <p:pic>
        <p:nvPicPr>
          <p:cNvPr id="8" name="Imagen 7"/>
          <p:cNvPicPr>
            <a:picLocks noChangeAspect="1"/>
          </p:cNvPicPr>
          <p:nvPr/>
        </p:nvPicPr>
        <p:blipFill>
          <a:blip r:embed="rId3"/>
          <a:stretch>
            <a:fillRect/>
          </a:stretch>
        </p:blipFill>
        <p:spPr>
          <a:xfrm>
            <a:off x="4707467" y="3902937"/>
            <a:ext cx="4305300" cy="2857500"/>
          </a:xfrm>
          <a:prstGeom prst="rect">
            <a:avLst/>
          </a:prstGeom>
        </p:spPr>
      </p:pic>
      <p:sp>
        <p:nvSpPr>
          <p:cNvPr id="9" name="CuadroTexto 8"/>
          <p:cNvSpPr txBox="1"/>
          <p:nvPr/>
        </p:nvSpPr>
        <p:spPr>
          <a:xfrm>
            <a:off x="750208" y="3228382"/>
            <a:ext cx="7643584" cy="307777"/>
          </a:xfrm>
          <a:prstGeom prst="rect">
            <a:avLst/>
          </a:prstGeom>
          <a:noFill/>
        </p:spPr>
        <p:txBody>
          <a:bodyPr wrap="none" rtlCol="0">
            <a:spAutoFit/>
          </a:bodyPr>
          <a:lstStyle/>
          <a:p>
            <a:r>
              <a:rPr lang="es-ES_tradnl" sz="1400" b="1" i="1" dirty="0"/>
              <a:t>Distribución % de la oferta de vivienda (unidades) en </a:t>
            </a:r>
            <a:r>
              <a:rPr lang="es-ES_tradnl" sz="1400" b="1" i="1" dirty="0" err="1"/>
              <a:t>Quisqueya</a:t>
            </a:r>
            <a:r>
              <a:rPr lang="es-ES_tradnl" sz="1400" b="1" i="1" dirty="0"/>
              <a:t> según … Abril de 2017</a:t>
            </a:r>
            <a:r>
              <a:rPr lang="es-ES_tradnl" sz="1400" dirty="0"/>
              <a:t> </a:t>
            </a:r>
            <a:endParaRPr lang="es-ES" sz="1400" dirty="0"/>
          </a:p>
        </p:txBody>
      </p:sp>
      <p:sp>
        <p:nvSpPr>
          <p:cNvPr id="10" name="CuadroTexto 9"/>
          <p:cNvSpPr txBox="1"/>
          <p:nvPr/>
        </p:nvSpPr>
        <p:spPr>
          <a:xfrm>
            <a:off x="457200" y="3512986"/>
            <a:ext cx="3630047" cy="292388"/>
          </a:xfrm>
          <a:prstGeom prst="rect">
            <a:avLst/>
          </a:prstGeom>
          <a:noFill/>
        </p:spPr>
        <p:txBody>
          <a:bodyPr wrap="none" rtlCol="0">
            <a:spAutoFit/>
          </a:bodyPr>
          <a:lstStyle/>
          <a:p>
            <a:r>
              <a:rPr lang="es-ES_tradnl" sz="1300" b="1" i="1" dirty="0"/>
              <a:t>Estado de avance del proceso constructivo</a:t>
            </a:r>
            <a:r>
              <a:rPr lang="es-ES_tradnl" sz="1300" dirty="0"/>
              <a:t> </a:t>
            </a:r>
            <a:endParaRPr lang="es-ES" sz="1300" dirty="0"/>
          </a:p>
        </p:txBody>
      </p:sp>
      <p:sp>
        <p:nvSpPr>
          <p:cNvPr id="11" name="CuadroTexto 10"/>
          <p:cNvSpPr txBox="1"/>
          <p:nvPr/>
        </p:nvSpPr>
        <p:spPr>
          <a:xfrm>
            <a:off x="5909734" y="3512986"/>
            <a:ext cx="1757357" cy="292388"/>
          </a:xfrm>
          <a:prstGeom prst="rect">
            <a:avLst/>
          </a:prstGeom>
          <a:noFill/>
        </p:spPr>
        <p:txBody>
          <a:bodyPr wrap="none" rtlCol="0">
            <a:spAutoFit/>
          </a:bodyPr>
          <a:lstStyle/>
          <a:p>
            <a:r>
              <a:rPr lang="es-ES_tradnl" sz="1300" b="1" i="1" dirty="0"/>
              <a:t>Área individual (m</a:t>
            </a:r>
            <a:r>
              <a:rPr lang="es-ES_tradnl" sz="1300" b="1" i="1" baseline="30000" dirty="0"/>
              <a:t>2</a:t>
            </a:r>
            <a:r>
              <a:rPr lang="es-ES_tradnl" sz="1300" b="1" i="1" dirty="0"/>
              <a:t>)</a:t>
            </a:r>
            <a:r>
              <a:rPr lang="es-ES_tradnl" sz="1300" dirty="0"/>
              <a:t> </a:t>
            </a:r>
            <a:endParaRPr lang="es-ES" sz="1300" dirty="0"/>
          </a:p>
        </p:txBody>
      </p:sp>
    </p:spTree>
    <p:extLst>
      <p:ext uri="{BB962C8B-B14F-4D97-AF65-F5344CB8AC3E}">
        <p14:creationId xmlns:p14="http://schemas.microsoft.com/office/powerpoint/2010/main" xmlns="" val="744298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b="1" dirty="0" smtClean="0"/>
              <a:t>OBJETIVOS ESPECÍFICOS</a:t>
            </a:r>
            <a:endParaRPr lang="es-ES" sz="3200" b="1" dirty="0"/>
          </a:p>
        </p:txBody>
      </p:sp>
      <p:sp>
        <p:nvSpPr>
          <p:cNvPr id="3" name="Marcador de contenido 2"/>
          <p:cNvSpPr>
            <a:spLocks noGrp="1"/>
          </p:cNvSpPr>
          <p:nvPr>
            <p:ph idx="1"/>
          </p:nvPr>
        </p:nvSpPr>
        <p:spPr/>
        <p:txBody>
          <a:bodyPr anchor="ctr">
            <a:noAutofit/>
          </a:bodyPr>
          <a:lstStyle/>
          <a:p>
            <a:pPr marL="271463" indent="-271463" algn="just">
              <a:spcBef>
                <a:spcPts val="0"/>
              </a:spcBef>
              <a:buClr>
                <a:schemeClr val="accent1">
                  <a:lumMod val="50000"/>
                </a:schemeClr>
              </a:buClr>
              <a:buFont typeface="Wingdings" charset="2"/>
              <a:buChar char="q"/>
            </a:pPr>
            <a:r>
              <a:rPr lang="es-ES_tradnl" sz="2000" dirty="0" smtClean="0"/>
              <a:t>Actividad edificadora</a:t>
            </a:r>
          </a:p>
          <a:p>
            <a:pPr marL="271463" indent="-271463" algn="just">
              <a:spcBef>
                <a:spcPts val="0"/>
              </a:spcBef>
              <a:buClr>
                <a:schemeClr val="accent1">
                  <a:lumMod val="50000"/>
                </a:schemeClr>
              </a:buClr>
              <a:buFont typeface="Wingdings" charset="2"/>
              <a:buChar char="q"/>
            </a:pPr>
            <a:r>
              <a:rPr lang="es-ES_tradnl" sz="2000" dirty="0" smtClean="0"/>
              <a:t>Área de construcción vendible</a:t>
            </a:r>
          </a:p>
          <a:p>
            <a:pPr marL="271463" indent="-271463" algn="just">
              <a:spcBef>
                <a:spcPts val="0"/>
              </a:spcBef>
              <a:buClr>
                <a:schemeClr val="accent1">
                  <a:lumMod val="50000"/>
                </a:schemeClr>
              </a:buClr>
              <a:buFont typeface="Wingdings" charset="2"/>
              <a:buChar char="q"/>
            </a:pPr>
            <a:r>
              <a:rPr lang="es-ES_tradnl" sz="2000" dirty="0" smtClean="0"/>
              <a:t>Oferta </a:t>
            </a:r>
            <a:r>
              <a:rPr lang="es-ES_tradnl" sz="2000" dirty="0"/>
              <a:t>total </a:t>
            </a:r>
          </a:p>
          <a:p>
            <a:pPr marL="271463" lvl="0" indent="-271463" algn="just">
              <a:spcBef>
                <a:spcPts val="0"/>
              </a:spcBef>
              <a:buClr>
                <a:schemeClr val="accent1">
                  <a:lumMod val="50000"/>
                </a:schemeClr>
              </a:buClr>
              <a:buFont typeface="Wingdings" charset="2"/>
              <a:buChar char="q"/>
            </a:pPr>
            <a:r>
              <a:rPr lang="es-ES_tradnl" sz="2000" dirty="0"/>
              <a:t>Oferta total por </a:t>
            </a:r>
            <a:r>
              <a:rPr lang="es-ES_tradnl" sz="2000" dirty="0" smtClean="0"/>
              <a:t>municipios</a:t>
            </a:r>
            <a:endParaRPr lang="es-ES_tradnl" sz="2000" dirty="0"/>
          </a:p>
          <a:p>
            <a:pPr marL="271463" lvl="0" indent="-271463" algn="just">
              <a:spcBef>
                <a:spcPts val="0"/>
              </a:spcBef>
              <a:buClr>
                <a:schemeClr val="accent1">
                  <a:lumMod val="50000"/>
                </a:schemeClr>
              </a:buClr>
              <a:buFont typeface="Wingdings" charset="2"/>
              <a:buChar char="q"/>
            </a:pPr>
            <a:r>
              <a:rPr lang="es-ES_tradnl" sz="2000" dirty="0"/>
              <a:t>Composición de la oferta según su posición en el mercado</a:t>
            </a:r>
          </a:p>
          <a:p>
            <a:pPr marL="271463" lvl="0" indent="-271463" algn="just">
              <a:spcBef>
                <a:spcPts val="0"/>
              </a:spcBef>
              <a:buClr>
                <a:schemeClr val="accent1">
                  <a:lumMod val="50000"/>
                </a:schemeClr>
              </a:buClr>
              <a:buFont typeface="Wingdings" charset="2"/>
              <a:buChar char="q"/>
            </a:pPr>
            <a:r>
              <a:rPr lang="es-ES_tradnl" sz="2000" dirty="0" smtClean="0"/>
              <a:t>Unidades </a:t>
            </a:r>
            <a:r>
              <a:rPr lang="es-ES_tradnl" sz="2000" dirty="0"/>
              <a:t>separadas o reservadas </a:t>
            </a:r>
          </a:p>
          <a:p>
            <a:pPr marL="271463" lvl="0" indent="-271463" algn="just">
              <a:spcBef>
                <a:spcPts val="0"/>
              </a:spcBef>
              <a:buClr>
                <a:schemeClr val="accent1">
                  <a:lumMod val="50000"/>
                </a:schemeClr>
              </a:buClr>
              <a:buFont typeface="Wingdings" charset="2"/>
              <a:buChar char="q"/>
            </a:pPr>
            <a:r>
              <a:rPr lang="es-ES_tradnl" sz="2000" dirty="0" smtClean="0"/>
              <a:t>Viviendas en oferta inmediata, terminadas y en venta hace más de tres meses</a:t>
            </a:r>
            <a:endParaRPr lang="es-ES_tradnl" sz="2000" dirty="0"/>
          </a:p>
          <a:p>
            <a:pPr marL="271463" lvl="0" indent="-271463" algn="just">
              <a:spcBef>
                <a:spcPts val="0"/>
              </a:spcBef>
              <a:buClr>
                <a:schemeClr val="accent1">
                  <a:lumMod val="50000"/>
                </a:schemeClr>
              </a:buClr>
              <a:buFont typeface="Wingdings" charset="2"/>
              <a:buChar char="q"/>
            </a:pPr>
            <a:r>
              <a:rPr lang="es-ES_tradnl" sz="2000" dirty="0"/>
              <a:t>Precio total </a:t>
            </a:r>
            <a:r>
              <a:rPr lang="es-ES_tradnl" sz="2000" dirty="0" smtClean="0"/>
              <a:t>(</a:t>
            </a:r>
            <a:r>
              <a:rPr lang="es-ES_tradnl" sz="2000" dirty="0"/>
              <a:t>para vivienda)</a:t>
            </a:r>
          </a:p>
          <a:p>
            <a:pPr marL="271463" lvl="0" indent="-271463" algn="just">
              <a:spcBef>
                <a:spcPts val="0"/>
              </a:spcBef>
              <a:buClr>
                <a:schemeClr val="accent1">
                  <a:lumMod val="50000"/>
                </a:schemeClr>
              </a:buClr>
              <a:buFont typeface="Wingdings" charset="2"/>
              <a:buChar char="q"/>
            </a:pPr>
            <a:r>
              <a:rPr lang="es-ES_tradnl" sz="2000" dirty="0"/>
              <a:t>Precio por metro cuadrado</a:t>
            </a:r>
          </a:p>
          <a:p>
            <a:pPr marL="271463" lvl="0" indent="-271463" algn="just">
              <a:spcBef>
                <a:spcPts val="0"/>
              </a:spcBef>
              <a:buClr>
                <a:schemeClr val="accent1">
                  <a:lumMod val="50000"/>
                </a:schemeClr>
              </a:buClr>
              <a:buFont typeface="Wingdings" charset="2"/>
              <a:buChar char="q"/>
            </a:pPr>
            <a:r>
              <a:rPr lang="es-ES_tradnl" sz="2000" dirty="0" smtClean="0"/>
              <a:t>Características de la </a:t>
            </a:r>
            <a:r>
              <a:rPr lang="es-ES_tradnl" sz="2000" dirty="0"/>
              <a:t>oferta de </a:t>
            </a:r>
            <a:r>
              <a:rPr lang="es-ES_tradnl" sz="2000" dirty="0" smtClean="0"/>
              <a:t>vivienda</a:t>
            </a:r>
          </a:p>
          <a:p>
            <a:pPr marL="271463" lvl="0" indent="-271463" algn="just">
              <a:spcBef>
                <a:spcPts val="0"/>
              </a:spcBef>
              <a:buClr>
                <a:schemeClr val="accent1">
                  <a:lumMod val="50000"/>
                </a:schemeClr>
              </a:buClr>
              <a:buFont typeface="Wingdings" charset="2"/>
              <a:buChar char="q"/>
            </a:pPr>
            <a:r>
              <a:rPr lang="es-ES_tradnl" sz="2000" dirty="0" smtClean="0"/>
              <a:t>Oferta de oficinas</a:t>
            </a:r>
          </a:p>
          <a:p>
            <a:pPr marL="271463" lvl="0" indent="-271463" algn="just">
              <a:spcBef>
                <a:spcPts val="0"/>
              </a:spcBef>
              <a:buClr>
                <a:schemeClr val="accent1">
                  <a:lumMod val="50000"/>
                </a:schemeClr>
              </a:buClr>
              <a:buFont typeface="Wingdings" charset="2"/>
              <a:buChar char="q"/>
            </a:pPr>
            <a:r>
              <a:rPr lang="es-ES_tradnl" sz="2000" dirty="0" smtClean="0"/>
              <a:t>Oferta de comercio</a:t>
            </a:r>
            <a:endParaRPr lang="es-ES_tradnl" sz="2000" dirty="0"/>
          </a:p>
        </p:txBody>
      </p:sp>
    </p:spTree>
    <p:extLst>
      <p:ext uri="{BB962C8B-B14F-4D97-AF65-F5344CB8AC3E}">
        <p14:creationId xmlns:p14="http://schemas.microsoft.com/office/powerpoint/2010/main" xmlns="" val="9155260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74133" y="533400"/>
            <a:ext cx="8229600" cy="516467"/>
          </a:xfrm>
        </p:spPr>
        <p:txBody>
          <a:bodyPr>
            <a:normAutofit/>
          </a:bodyPr>
          <a:lstStyle/>
          <a:p>
            <a:r>
              <a:rPr lang="es-ES" sz="2000" b="1" i="1" dirty="0" smtClean="0"/>
              <a:t>ESTUDIO DE CASO: OFERTA DE VIVIENDA EN EL BARRIO QUISQUEYA</a:t>
            </a:r>
            <a:endParaRPr lang="es-ES" sz="2000" b="1" i="1" dirty="0"/>
          </a:p>
        </p:txBody>
      </p:sp>
      <p:pic>
        <p:nvPicPr>
          <p:cNvPr id="12" name="Imagen 11"/>
          <p:cNvPicPr>
            <a:picLocks noChangeAspect="1"/>
          </p:cNvPicPr>
          <p:nvPr/>
        </p:nvPicPr>
        <p:blipFill>
          <a:blip r:embed="rId2"/>
          <a:stretch>
            <a:fillRect/>
          </a:stretch>
        </p:blipFill>
        <p:spPr>
          <a:xfrm>
            <a:off x="152400" y="2127165"/>
            <a:ext cx="8856133" cy="3969618"/>
          </a:xfrm>
          <a:prstGeom prst="rect">
            <a:avLst/>
          </a:prstGeom>
          <a:ln>
            <a:solidFill>
              <a:schemeClr val="tx2"/>
            </a:solidFill>
          </a:ln>
        </p:spPr>
      </p:pic>
      <p:sp>
        <p:nvSpPr>
          <p:cNvPr id="13" name="CuadroTexto 12"/>
          <p:cNvSpPr txBox="1"/>
          <p:nvPr/>
        </p:nvSpPr>
        <p:spPr>
          <a:xfrm>
            <a:off x="1869616" y="1434755"/>
            <a:ext cx="5283217" cy="523220"/>
          </a:xfrm>
          <a:prstGeom prst="rect">
            <a:avLst/>
          </a:prstGeom>
          <a:noFill/>
        </p:spPr>
        <p:txBody>
          <a:bodyPr wrap="none" rtlCol="0">
            <a:spAutoFit/>
          </a:bodyPr>
          <a:lstStyle/>
          <a:p>
            <a:pPr algn="ctr"/>
            <a:r>
              <a:rPr lang="es-ES" sz="1400" b="1" i="1" dirty="0" smtClean="0"/>
              <a:t>Perfil de la oferta de vivienda por sub barrio</a:t>
            </a:r>
          </a:p>
          <a:p>
            <a:pPr algn="ctr"/>
            <a:r>
              <a:rPr lang="es-ES" sz="1400" b="1" i="1" dirty="0" smtClean="0"/>
              <a:t>(Características predominantes o de participación más alta) </a:t>
            </a:r>
            <a:endParaRPr lang="es-ES" sz="1400" b="1" i="1" dirty="0"/>
          </a:p>
        </p:txBody>
      </p:sp>
    </p:spTree>
    <p:extLst>
      <p:ext uri="{BB962C8B-B14F-4D97-AF65-F5344CB8AC3E}">
        <p14:creationId xmlns:p14="http://schemas.microsoft.com/office/powerpoint/2010/main" xmlns="" val="4529316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3200" b="1" dirty="0" smtClean="0"/>
              <a:t>Demanda insatisfecha – Gran Santo Domingo </a:t>
            </a:r>
            <a:r>
              <a:rPr lang="es-ES" sz="2200" b="1" dirty="0" smtClean="0"/>
              <a:t>(excluye Boca Chica)</a:t>
            </a:r>
            <a:endParaRPr lang="es-ES" sz="22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xmlns="" val="1817939083"/>
              </p:ext>
            </p:extLst>
          </p:nvPr>
        </p:nvGraphicFramePr>
        <p:xfrm>
          <a:off x="457200" y="1871134"/>
          <a:ext cx="8229600" cy="4512470"/>
        </p:xfrm>
        <a:graphic>
          <a:graphicData uri="http://schemas.openxmlformats.org/drawingml/2006/table">
            <a:tbl>
              <a:tblPr firstRow="1" bandRow="1">
                <a:tableStyleId>{5C22544A-7EE6-4342-B048-85BDC9FD1C3A}</a:tableStyleId>
              </a:tblPr>
              <a:tblGrid>
                <a:gridCol w="2472267"/>
                <a:gridCol w="1778000"/>
                <a:gridCol w="1253066"/>
                <a:gridCol w="1320800"/>
                <a:gridCol w="1405467"/>
              </a:tblGrid>
              <a:tr h="335410">
                <a:tc rowSpan="2">
                  <a:txBody>
                    <a:bodyPr/>
                    <a:lstStyle/>
                    <a:p>
                      <a:pPr algn="ctr"/>
                      <a:r>
                        <a:rPr lang="es-ES" sz="1600" dirty="0" smtClean="0">
                          <a:solidFill>
                            <a:srgbClr val="000000"/>
                          </a:solidFill>
                          <a:latin typeface="Calibri"/>
                          <a:cs typeface="Calibri"/>
                        </a:rPr>
                        <a:t>Precio (RD$)</a:t>
                      </a:r>
                      <a:endParaRPr lang="es-ES" sz="1600" dirty="0">
                        <a:solidFill>
                          <a:srgbClr val="000000"/>
                        </a:solidFill>
                        <a:latin typeface="Calibri"/>
                        <a:cs typeface="Calibri"/>
                      </a:endParaRPr>
                    </a:p>
                  </a:txBody>
                  <a:tcPr anchor="ctr"/>
                </a:tc>
                <a:tc rowSpan="2">
                  <a:txBody>
                    <a:bodyPr/>
                    <a:lstStyle/>
                    <a:p>
                      <a:pPr algn="ctr"/>
                      <a:r>
                        <a:rPr lang="es-ES" sz="1600" dirty="0" smtClean="0">
                          <a:latin typeface="Calibri"/>
                          <a:cs typeface="Calibri"/>
                        </a:rPr>
                        <a:t>Demanda de vivienda (Oct. 17) Hogares</a:t>
                      </a:r>
                      <a:endParaRPr lang="es-ES" sz="1600" dirty="0">
                        <a:latin typeface="Calibri"/>
                        <a:cs typeface="Calibri"/>
                      </a:endParaRPr>
                    </a:p>
                  </a:txBody>
                  <a:tcPr anchor="ctr">
                    <a:solidFill>
                      <a:schemeClr val="accent6">
                        <a:lumMod val="75000"/>
                      </a:schemeClr>
                    </a:solidFill>
                  </a:tcPr>
                </a:tc>
                <a:tc rowSpan="2">
                  <a:txBody>
                    <a:bodyPr/>
                    <a:lstStyle/>
                    <a:p>
                      <a:pPr algn="ctr"/>
                      <a:r>
                        <a:rPr lang="es-ES" sz="1600" dirty="0" smtClean="0">
                          <a:latin typeface="Calibri"/>
                          <a:cs typeface="Calibri"/>
                        </a:rPr>
                        <a:t>Oferta inmediata de vivienda</a:t>
                      </a:r>
                    </a:p>
                  </a:txBody>
                  <a:tcPr anchor="ctr">
                    <a:solidFill>
                      <a:schemeClr val="accent4">
                        <a:lumMod val="75000"/>
                      </a:schemeClr>
                    </a:solidFill>
                  </a:tcPr>
                </a:tc>
                <a:tc gridSpan="2">
                  <a:txBody>
                    <a:bodyPr/>
                    <a:lstStyle/>
                    <a:p>
                      <a:pPr algn="ctr"/>
                      <a:r>
                        <a:rPr lang="es-ES" sz="1600" dirty="0" smtClean="0">
                          <a:latin typeface="Calibri"/>
                          <a:cs typeface="Calibri"/>
                        </a:rPr>
                        <a:t>Demanda</a:t>
                      </a:r>
                      <a:r>
                        <a:rPr lang="es-ES" sz="1600" baseline="0" dirty="0" smtClean="0">
                          <a:latin typeface="Calibri"/>
                          <a:cs typeface="Calibri"/>
                        </a:rPr>
                        <a:t> Insatisfecha</a:t>
                      </a:r>
                      <a:endParaRPr lang="es-ES" sz="1600" dirty="0">
                        <a:latin typeface="Calibri"/>
                        <a:cs typeface="Calibri"/>
                      </a:endParaRPr>
                    </a:p>
                  </a:txBody>
                  <a:tcPr anchor="ctr">
                    <a:solidFill>
                      <a:schemeClr val="accent6">
                        <a:lumMod val="50000"/>
                      </a:schemeClr>
                    </a:solidFill>
                  </a:tcPr>
                </a:tc>
                <a:tc hMerge="1">
                  <a:txBody>
                    <a:bodyPr/>
                    <a:lstStyle/>
                    <a:p>
                      <a:endParaRPr lang="es-ES" sz="1600" dirty="0">
                        <a:latin typeface="Calibri"/>
                        <a:cs typeface="Calibri"/>
                      </a:endParaRPr>
                    </a:p>
                  </a:txBody>
                  <a:tcPr/>
                </a:tc>
              </a:tr>
              <a:tr h="335410">
                <a:tc vMerge="1">
                  <a:txBody>
                    <a:bodyPr/>
                    <a:lstStyle/>
                    <a:p>
                      <a:endParaRPr lang="es-ES" sz="1600" dirty="0">
                        <a:latin typeface="Calibri"/>
                        <a:cs typeface="Calibri"/>
                      </a:endParaRPr>
                    </a:p>
                  </a:txBody>
                  <a:tcPr/>
                </a:tc>
                <a:tc vMerge="1">
                  <a:txBody>
                    <a:bodyPr/>
                    <a:lstStyle/>
                    <a:p>
                      <a:endParaRPr lang="es-ES" sz="1600" dirty="0">
                        <a:latin typeface="Calibri"/>
                        <a:cs typeface="Calibri"/>
                      </a:endParaRPr>
                    </a:p>
                  </a:txBody>
                  <a:tcPr/>
                </a:tc>
                <a:tc vMerge="1">
                  <a:txBody>
                    <a:bodyPr/>
                    <a:lstStyle/>
                    <a:p>
                      <a:endParaRPr lang="es-ES" sz="1600" dirty="0">
                        <a:latin typeface="Calibri"/>
                        <a:cs typeface="Calibri"/>
                      </a:endParaRPr>
                    </a:p>
                  </a:txBody>
                  <a:tcPr/>
                </a:tc>
                <a:tc>
                  <a:txBody>
                    <a:bodyPr/>
                    <a:lstStyle/>
                    <a:p>
                      <a:pPr algn="ctr" fontAlgn="b"/>
                      <a:r>
                        <a:rPr lang="es-ES" sz="1600" b="1" i="0" u="none" strike="noStrike" dirty="0">
                          <a:solidFill>
                            <a:srgbClr val="000000"/>
                          </a:solidFill>
                          <a:effectLst/>
                          <a:latin typeface="Calibri"/>
                          <a:cs typeface="Calibri"/>
                        </a:rPr>
                        <a:t>Hogares</a:t>
                      </a:r>
                    </a:p>
                  </a:txBody>
                  <a:tcPr marL="12700" marR="12700" marT="12700" marB="0" anchor="ctr">
                    <a:solidFill>
                      <a:schemeClr val="accent1"/>
                    </a:solidFill>
                  </a:tcPr>
                </a:tc>
                <a:tc>
                  <a:txBody>
                    <a:bodyPr/>
                    <a:lstStyle/>
                    <a:p>
                      <a:pPr algn="ctr" fontAlgn="b"/>
                      <a:r>
                        <a:rPr lang="es-ES" sz="1600" b="1" i="0" u="none" strike="noStrike" dirty="0">
                          <a:solidFill>
                            <a:srgbClr val="000000"/>
                          </a:solidFill>
                          <a:effectLst/>
                          <a:latin typeface="Calibri"/>
                          <a:cs typeface="Calibri"/>
                        </a:rPr>
                        <a:t>% Segmento</a:t>
                      </a:r>
                    </a:p>
                  </a:txBody>
                  <a:tcPr marL="12700" marR="12700" marT="12700" marB="0" anchor="ctr">
                    <a:solidFill>
                      <a:schemeClr val="accent1"/>
                    </a:solidFill>
                  </a:tcPr>
                </a:tc>
              </a:tr>
              <a:tr h="335410">
                <a:tc>
                  <a:txBody>
                    <a:bodyPr/>
                    <a:lstStyle/>
                    <a:p>
                      <a:pPr algn="l" fontAlgn="b"/>
                      <a:r>
                        <a:rPr lang="en-US" sz="1500" b="0" i="0" u="none" strike="noStrike" dirty="0">
                          <a:solidFill>
                            <a:srgbClr val="000000"/>
                          </a:solidFill>
                          <a:effectLst/>
                          <a:latin typeface="Calibri"/>
                        </a:rPr>
                        <a:t>Hasta 500,000</a:t>
                      </a:r>
                    </a:p>
                  </a:txBody>
                  <a:tcPr marL="12700" marR="12700" marT="12700" marB="0" anchor="ctr"/>
                </a:tc>
                <a:tc>
                  <a:txBody>
                    <a:bodyPr/>
                    <a:lstStyle/>
                    <a:p>
                      <a:pPr algn="r" fontAlgn="b"/>
                      <a:r>
                        <a:rPr lang="hr-HR" sz="1500" b="0" i="0" u="none" strike="noStrike">
                          <a:solidFill>
                            <a:srgbClr val="000000"/>
                          </a:solidFill>
                          <a:effectLst/>
                          <a:latin typeface="Calibri"/>
                        </a:rPr>
                        <a:t>39.366</a:t>
                      </a:r>
                    </a:p>
                  </a:txBody>
                  <a:tcPr marL="12700" marR="12700" marT="12700" marB="0" anchor="ctr"/>
                </a:tc>
                <a:tc>
                  <a:txBody>
                    <a:bodyPr/>
                    <a:lstStyle/>
                    <a:p>
                      <a:pPr algn="r" fontAlgn="b"/>
                      <a:r>
                        <a:rPr lang="es-ES" sz="1500" b="0" i="0" u="none" strike="noStrike">
                          <a:solidFill>
                            <a:srgbClr val="000000"/>
                          </a:solidFill>
                          <a:effectLst/>
                          <a:latin typeface="Calibri"/>
                        </a:rPr>
                        <a:t>0</a:t>
                      </a:r>
                    </a:p>
                  </a:txBody>
                  <a:tcPr marL="12700" marR="12700" marT="12700" marB="0" anchor="ctr"/>
                </a:tc>
                <a:tc>
                  <a:txBody>
                    <a:bodyPr/>
                    <a:lstStyle/>
                    <a:p>
                      <a:pPr algn="r" fontAlgn="b"/>
                      <a:r>
                        <a:rPr lang="hr-HR" sz="1500" b="0" i="0" u="none" strike="noStrike">
                          <a:solidFill>
                            <a:srgbClr val="000000"/>
                          </a:solidFill>
                          <a:effectLst/>
                          <a:latin typeface="Calibri"/>
                        </a:rPr>
                        <a:t>39.366</a:t>
                      </a:r>
                    </a:p>
                  </a:txBody>
                  <a:tcPr marL="12700" marR="12700" marT="12700" marB="0" anchor="ctr"/>
                </a:tc>
                <a:tc>
                  <a:txBody>
                    <a:bodyPr/>
                    <a:lstStyle/>
                    <a:p>
                      <a:pPr algn="r" fontAlgn="b"/>
                      <a:r>
                        <a:rPr lang="en-US" sz="1500" b="0" i="0" u="none" strike="noStrike">
                          <a:solidFill>
                            <a:srgbClr val="000000"/>
                          </a:solidFill>
                          <a:effectLst/>
                          <a:latin typeface="Calibri"/>
                        </a:rPr>
                        <a:t>100,0</a:t>
                      </a:r>
                    </a:p>
                  </a:txBody>
                  <a:tcPr marL="12700" marR="12700" marT="12700" marB="0" anchor="ctr"/>
                </a:tc>
              </a:tr>
              <a:tr h="335410">
                <a:tc>
                  <a:txBody>
                    <a:bodyPr/>
                    <a:lstStyle/>
                    <a:p>
                      <a:pPr algn="l" fontAlgn="b"/>
                      <a:r>
                        <a:rPr lang="en-US" sz="1500" b="0" i="0" u="none" strike="noStrike" dirty="0">
                          <a:solidFill>
                            <a:srgbClr val="000000"/>
                          </a:solidFill>
                          <a:effectLst/>
                          <a:latin typeface="Calibri"/>
                        </a:rPr>
                        <a:t>500,001 a 1,000,000</a:t>
                      </a:r>
                    </a:p>
                  </a:txBody>
                  <a:tcPr marL="12700" marR="12700" marT="12700" marB="0" anchor="ctr"/>
                </a:tc>
                <a:tc>
                  <a:txBody>
                    <a:bodyPr/>
                    <a:lstStyle/>
                    <a:p>
                      <a:pPr algn="r" fontAlgn="b"/>
                      <a:r>
                        <a:rPr lang="nb-NO" sz="1500" b="0" i="0" u="none" strike="noStrike">
                          <a:solidFill>
                            <a:srgbClr val="000000"/>
                          </a:solidFill>
                          <a:effectLst/>
                          <a:latin typeface="Calibri"/>
                        </a:rPr>
                        <a:t>45.837</a:t>
                      </a:r>
                    </a:p>
                  </a:txBody>
                  <a:tcPr marL="12700" marR="12700" marT="12700" marB="0" anchor="ctr"/>
                </a:tc>
                <a:tc>
                  <a:txBody>
                    <a:bodyPr/>
                    <a:lstStyle/>
                    <a:p>
                      <a:pPr algn="r" fontAlgn="b"/>
                      <a:r>
                        <a:rPr lang="es-ES" sz="1500" b="0" i="0" u="none" strike="noStrike">
                          <a:solidFill>
                            <a:srgbClr val="000000"/>
                          </a:solidFill>
                          <a:effectLst/>
                          <a:latin typeface="Calibri"/>
                        </a:rPr>
                        <a:t>0</a:t>
                      </a:r>
                    </a:p>
                  </a:txBody>
                  <a:tcPr marL="12700" marR="12700" marT="12700" marB="0" anchor="ctr"/>
                </a:tc>
                <a:tc>
                  <a:txBody>
                    <a:bodyPr/>
                    <a:lstStyle/>
                    <a:p>
                      <a:pPr algn="r" fontAlgn="b"/>
                      <a:r>
                        <a:rPr lang="nb-NO" sz="1500" b="0" i="0" u="none" strike="noStrike">
                          <a:solidFill>
                            <a:srgbClr val="000000"/>
                          </a:solidFill>
                          <a:effectLst/>
                          <a:latin typeface="Calibri"/>
                        </a:rPr>
                        <a:t>45.837</a:t>
                      </a:r>
                    </a:p>
                  </a:txBody>
                  <a:tcPr marL="12700" marR="12700" marT="12700" marB="0" anchor="ctr"/>
                </a:tc>
                <a:tc>
                  <a:txBody>
                    <a:bodyPr/>
                    <a:lstStyle/>
                    <a:p>
                      <a:pPr algn="r" fontAlgn="b"/>
                      <a:r>
                        <a:rPr lang="en-US" sz="1500" b="0" i="0" u="none" strike="noStrike">
                          <a:solidFill>
                            <a:srgbClr val="000000"/>
                          </a:solidFill>
                          <a:effectLst/>
                          <a:latin typeface="Calibri"/>
                        </a:rPr>
                        <a:t>100,0</a:t>
                      </a:r>
                    </a:p>
                  </a:txBody>
                  <a:tcPr marL="12700" marR="12700" marT="12700" marB="0" anchor="ctr"/>
                </a:tc>
              </a:tr>
              <a:tr h="335410">
                <a:tc>
                  <a:txBody>
                    <a:bodyPr/>
                    <a:lstStyle/>
                    <a:p>
                      <a:pPr algn="l" fontAlgn="b"/>
                      <a:r>
                        <a:rPr lang="en-US" sz="1500" b="0" i="0" u="none" strike="noStrike" dirty="0">
                          <a:solidFill>
                            <a:srgbClr val="000000"/>
                          </a:solidFill>
                          <a:effectLst/>
                          <a:latin typeface="Calibri"/>
                        </a:rPr>
                        <a:t>1,000,001 a 1,500,000</a:t>
                      </a:r>
                    </a:p>
                  </a:txBody>
                  <a:tcPr marL="12700" marR="12700" marT="12700" marB="0" anchor="ctr"/>
                </a:tc>
                <a:tc>
                  <a:txBody>
                    <a:bodyPr/>
                    <a:lstStyle/>
                    <a:p>
                      <a:pPr algn="r" fontAlgn="b"/>
                      <a:r>
                        <a:rPr lang="hr-HR" sz="1500" b="0" i="0" u="none" strike="noStrike">
                          <a:solidFill>
                            <a:srgbClr val="000000"/>
                          </a:solidFill>
                          <a:effectLst/>
                          <a:latin typeface="Calibri"/>
                        </a:rPr>
                        <a:t>49.564</a:t>
                      </a:r>
                    </a:p>
                  </a:txBody>
                  <a:tcPr marL="12700" marR="12700" marT="12700" marB="0" anchor="ctr"/>
                </a:tc>
                <a:tc>
                  <a:txBody>
                    <a:bodyPr/>
                    <a:lstStyle/>
                    <a:p>
                      <a:pPr algn="r" fontAlgn="b"/>
                      <a:r>
                        <a:rPr lang="cs-CZ" sz="1500" b="0" i="0" u="none" strike="noStrike">
                          <a:solidFill>
                            <a:srgbClr val="000000"/>
                          </a:solidFill>
                          <a:effectLst/>
                          <a:latin typeface="Calibri"/>
                        </a:rPr>
                        <a:t>311</a:t>
                      </a:r>
                    </a:p>
                  </a:txBody>
                  <a:tcPr marL="12700" marR="12700" marT="12700" marB="0" anchor="ctr"/>
                </a:tc>
                <a:tc>
                  <a:txBody>
                    <a:bodyPr/>
                    <a:lstStyle/>
                    <a:p>
                      <a:pPr algn="r" fontAlgn="b"/>
                      <a:r>
                        <a:rPr lang="hr-HR" sz="1500" b="0" i="0" u="none" strike="noStrike">
                          <a:solidFill>
                            <a:srgbClr val="000000"/>
                          </a:solidFill>
                          <a:effectLst/>
                          <a:latin typeface="Calibri"/>
                        </a:rPr>
                        <a:t>49.253</a:t>
                      </a:r>
                    </a:p>
                  </a:txBody>
                  <a:tcPr marL="12700" marR="12700" marT="12700" marB="0" anchor="ctr"/>
                </a:tc>
                <a:tc>
                  <a:txBody>
                    <a:bodyPr/>
                    <a:lstStyle/>
                    <a:p>
                      <a:pPr algn="r" fontAlgn="b"/>
                      <a:r>
                        <a:rPr lang="cs-CZ" sz="1500" b="0" i="0" u="none" strike="noStrike">
                          <a:solidFill>
                            <a:srgbClr val="000000"/>
                          </a:solidFill>
                          <a:effectLst/>
                          <a:latin typeface="Calibri"/>
                        </a:rPr>
                        <a:t>99,4</a:t>
                      </a:r>
                    </a:p>
                  </a:txBody>
                  <a:tcPr marL="12700" marR="12700" marT="12700" marB="0" anchor="ctr"/>
                </a:tc>
              </a:tr>
              <a:tr h="335410">
                <a:tc>
                  <a:txBody>
                    <a:bodyPr/>
                    <a:lstStyle/>
                    <a:p>
                      <a:pPr algn="l" fontAlgn="b"/>
                      <a:r>
                        <a:rPr lang="en-US" sz="1500" b="0" i="0" u="none" strike="noStrike" dirty="0">
                          <a:solidFill>
                            <a:srgbClr val="000000"/>
                          </a:solidFill>
                          <a:effectLst/>
                          <a:latin typeface="Calibri"/>
                        </a:rPr>
                        <a:t>1,500,001 a 2,000,000</a:t>
                      </a:r>
                    </a:p>
                  </a:txBody>
                  <a:tcPr marL="12700" marR="12700" marT="12700" marB="0" anchor="ctr"/>
                </a:tc>
                <a:tc>
                  <a:txBody>
                    <a:bodyPr/>
                    <a:lstStyle/>
                    <a:p>
                      <a:pPr algn="r" fontAlgn="b"/>
                      <a:r>
                        <a:rPr lang="cs-CZ" sz="1500" b="0" i="0" u="none" strike="noStrike">
                          <a:solidFill>
                            <a:srgbClr val="000000"/>
                          </a:solidFill>
                          <a:effectLst/>
                          <a:latin typeface="Calibri"/>
                        </a:rPr>
                        <a:t>39.149</a:t>
                      </a:r>
                    </a:p>
                  </a:txBody>
                  <a:tcPr marL="12700" marR="12700" marT="12700" marB="0" anchor="ctr"/>
                </a:tc>
                <a:tc>
                  <a:txBody>
                    <a:bodyPr/>
                    <a:lstStyle/>
                    <a:p>
                      <a:pPr algn="r" fontAlgn="b"/>
                      <a:r>
                        <a:rPr lang="nb-NO" sz="1500" b="0" i="0" u="none" strike="noStrike">
                          <a:solidFill>
                            <a:srgbClr val="000000"/>
                          </a:solidFill>
                          <a:effectLst/>
                          <a:latin typeface="Calibri"/>
                        </a:rPr>
                        <a:t>1.882</a:t>
                      </a:r>
                    </a:p>
                  </a:txBody>
                  <a:tcPr marL="12700" marR="12700" marT="12700" marB="0" anchor="ctr"/>
                </a:tc>
                <a:tc>
                  <a:txBody>
                    <a:bodyPr/>
                    <a:lstStyle/>
                    <a:p>
                      <a:pPr algn="r" fontAlgn="b"/>
                      <a:r>
                        <a:rPr lang="is-IS" sz="1500" b="0" i="0" u="none" strike="noStrike">
                          <a:solidFill>
                            <a:srgbClr val="000000"/>
                          </a:solidFill>
                          <a:effectLst/>
                          <a:latin typeface="Calibri"/>
                        </a:rPr>
                        <a:t>37.267</a:t>
                      </a:r>
                    </a:p>
                  </a:txBody>
                  <a:tcPr marL="12700" marR="12700" marT="12700" marB="0" anchor="ctr"/>
                </a:tc>
                <a:tc>
                  <a:txBody>
                    <a:bodyPr/>
                    <a:lstStyle/>
                    <a:p>
                      <a:pPr algn="r" fontAlgn="b"/>
                      <a:r>
                        <a:rPr lang="is-IS" sz="1500" b="0" i="0" u="none" strike="noStrike">
                          <a:solidFill>
                            <a:srgbClr val="000000"/>
                          </a:solidFill>
                          <a:effectLst/>
                          <a:latin typeface="Calibri"/>
                        </a:rPr>
                        <a:t>95,2</a:t>
                      </a:r>
                    </a:p>
                  </a:txBody>
                  <a:tcPr marL="12700" marR="12700" marT="12700" marB="0" anchor="ctr"/>
                </a:tc>
              </a:tr>
              <a:tr h="335410">
                <a:tc>
                  <a:txBody>
                    <a:bodyPr/>
                    <a:lstStyle/>
                    <a:p>
                      <a:pPr algn="l" fontAlgn="b"/>
                      <a:r>
                        <a:rPr lang="en-US" sz="1500" b="0" i="0" u="none" strike="noStrike" dirty="0">
                          <a:solidFill>
                            <a:srgbClr val="000000"/>
                          </a:solidFill>
                          <a:effectLst/>
                          <a:latin typeface="Calibri"/>
                        </a:rPr>
                        <a:t>2,000,001 a 3,000,000</a:t>
                      </a:r>
                    </a:p>
                  </a:txBody>
                  <a:tcPr marL="12700" marR="12700" marT="12700" marB="0" anchor="ctr"/>
                </a:tc>
                <a:tc>
                  <a:txBody>
                    <a:bodyPr/>
                    <a:lstStyle/>
                    <a:p>
                      <a:pPr algn="r" fontAlgn="b"/>
                      <a:r>
                        <a:rPr lang="nb-NO" sz="1500" b="0" i="0" u="none" strike="noStrike">
                          <a:solidFill>
                            <a:srgbClr val="000000"/>
                          </a:solidFill>
                          <a:effectLst/>
                          <a:latin typeface="Calibri"/>
                        </a:rPr>
                        <a:t>37.967</a:t>
                      </a:r>
                    </a:p>
                  </a:txBody>
                  <a:tcPr marL="12700" marR="12700" marT="12700" marB="0" anchor="ctr"/>
                </a:tc>
                <a:tc>
                  <a:txBody>
                    <a:bodyPr/>
                    <a:lstStyle/>
                    <a:p>
                      <a:pPr algn="r" fontAlgn="b"/>
                      <a:r>
                        <a:rPr lang="cs-CZ" sz="1500" b="0" i="0" u="none" strike="noStrike">
                          <a:solidFill>
                            <a:srgbClr val="000000"/>
                          </a:solidFill>
                          <a:effectLst/>
                          <a:latin typeface="Calibri"/>
                        </a:rPr>
                        <a:t>833</a:t>
                      </a:r>
                    </a:p>
                  </a:txBody>
                  <a:tcPr marL="12700" marR="12700" marT="12700" marB="0" anchor="ctr"/>
                </a:tc>
                <a:tc>
                  <a:txBody>
                    <a:bodyPr/>
                    <a:lstStyle/>
                    <a:p>
                      <a:pPr algn="r" fontAlgn="b"/>
                      <a:r>
                        <a:rPr lang="hr-HR" sz="1500" b="0" i="0" u="none" strike="noStrike">
                          <a:solidFill>
                            <a:srgbClr val="000000"/>
                          </a:solidFill>
                          <a:effectLst/>
                          <a:latin typeface="Calibri"/>
                        </a:rPr>
                        <a:t>37.134</a:t>
                      </a:r>
                    </a:p>
                  </a:txBody>
                  <a:tcPr marL="12700" marR="12700" marT="12700" marB="0" anchor="ctr"/>
                </a:tc>
                <a:tc>
                  <a:txBody>
                    <a:bodyPr/>
                    <a:lstStyle/>
                    <a:p>
                      <a:pPr algn="r" fontAlgn="b"/>
                      <a:r>
                        <a:rPr lang="cs-CZ" sz="1500" b="0" i="0" u="none" strike="noStrike">
                          <a:solidFill>
                            <a:srgbClr val="000000"/>
                          </a:solidFill>
                          <a:effectLst/>
                          <a:latin typeface="Calibri"/>
                        </a:rPr>
                        <a:t>97,8</a:t>
                      </a:r>
                    </a:p>
                  </a:txBody>
                  <a:tcPr marL="12700" marR="12700" marT="12700" marB="0" anchor="ctr"/>
                </a:tc>
              </a:tr>
              <a:tr h="335410">
                <a:tc>
                  <a:txBody>
                    <a:bodyPr/>
                    <a:lstStyle/>
                    <a:p>
                      <a:pPr algn="l" fontAlgn="b"/>
                      <a:r>
                        <a:rPr lang="en-US" sz="1500" b="0" i="0" u="none" strike="noStrike" dirty="0">
                          <a:solidFill>
                            <a:srgbClr val="000000"/>
                          </a:solidFill>
                          <a:effectLst/>
                          <a:latin typeface="Calibri"/>
                        </a:rPr>
                        <a:t>3,000,001 a 4,000,000</a:t>
                      </a:r>
                    </a:p>
                  </a:txBody>
                  <a:tcPr marL="12700" marR="12700" marT="12700" marB="0" anchor="ctr"/>
                </a:tc>
                <a:tc>
                  <a:txBody>
                    <a:bodyPr/>
                    <a:lstStyle/>
                    <a:p>
                      <a:pPr algn="r" fontAlgn="b"/>
                      <a:r>
                        <a:rPr lang="nb-NO" sz="1500" b="0" i="0" u="none" strike="noStrike">
                          <a:solidFill>
                            <a:srgbClr val="000000"/>
                          </a:solidFill>
                          <a:effectLst/>
                          <a:latin typeface="Calibri"/>
                        </a:rPr>
                        <a:t>15.937</a:t>
                      </a:r>
                    </a:p>
                  </a:txBody>
                  <a:tcPr marL="12700" marR="12700" marT="12700" marB="0" anchor="ctr"/>
                </a:tc>
                <a:tc>
                  <a:txBody>
                    <a:bodyPr/>
                    <a:lstStyle/>
                    <a:p>
                      <a:pPr algn="r" fontAlgn="b"/>
                      <a:r>
                        <a:rPr lang="is-IS" sz="1500" b="0" i="0" u="none" strike="noStrike">
                          <a:solidFill>
                            <a:srgbClr val="000000"/>
                          </a:solidFill>
                          <a:effectLst/>
                          <a:latin typeface="Calibri"/>
                        </a:rPr>
                        <a:t>208</a:t>
                      </a:r>
                    </a:p>
                  </a:txBody>
                  <a:tcPr marL="12700" marR="12700" marT="12700" marB="0" anchor="ctr"/>
                </a:tc>
                <a:tc>
                  <a:txBody>
                    <a:bodyPr/>
                    <a:lstStyle/>
                    <a:p>
                      <a:pPr algn="r" fontAlgn="b"/>
                      <a:r>
                        <a:rPr lang="nb-NO" sz="1500" b="0" i="0" u="none" strike="noStrike">
                          <a:solidFill>
                            <a:srgbClr val="000000"/>
                          </a:solidFill>
                          <a:effectLst/>
                          <a:latin typeface="Calibri"/>
                        </a:rPr>
                        <a:t>15.729</a:t>
                      </a:r>
                    </a:p>
                  </a:txBody>
                  <a:tcPr marL="12700" marR="12700" marT="12700" marB="0" anchor="ctr"/>
                </a:tc>
                <a:tc>
                  <a:txBody>
                    <a:bodyPr/>
                    <a:lstStyle/>
                    <a:p>
                      <a:pPr algn="r" fontAlgn="b"/>
                      <a:r>
                        <a:rPr lang="fi-FI" sz="1500" b="0" i="0" u="none" strike="noStrike">
                          <a:solidFill>
                            <a:srgbClr val="000000"/>
                          </a:solidFill>
                          <a:effectLst/>
                          <a:latin typeface="Calibri"/>
                        </a:rPr>
                        <a:t>98,7</a:t>
                      </a:r>
                    </a:p>
                  </a:txBody>
                  <a:tcPr marL="12700" marR="12700" marT="12700" marB="0" anchor="ctr"/>
                </a:tc>
              </a:tr>
              <a:tr h="335410">
                <a:tc>
                  <a:txBody>
                    <a:bodyPr/>
                    <a:lstStyle/>
                    <a:p>
                      <a:pPr algn="l" fontAlgn="b"/>
                      <a:r>
                        <a:rPr lang="en-US" sz="1500" b="0" i="0" u="none" strike="noStrike" dirty="0">
                          <a:solidFill>
                            <a:srgbClr val="000000"/>
                          </a:solidFill>
                          <a:effectLst/>
                          <a:latin typeface="Calibri"/>
                        </a:rPr>
                        <a:t>4,000,001 a 5,000,000</a:t>
                      </a:r>
                    </a:p>
                  </a:txBody>
                  <a:tcPr marL="12700" marR="12700" marT="12700" marB="0" anchor="ctr"/>
                </a:tc>
                <a:tc>
                  <a:txBody>
                    <a:bodyPr/>
                    <a:lstStyle/>
                    <a:p>
                      <a:pPr algn="r" fontAlgn="b"/>
                      <a:r>
                        <a:rPr lang="hr-HR" sz="1500" b="0" i="0" u="none" strike="noStrike">
                          <a:solidFill>
                            <a:srgbClr val="000000"/>
                          </a:solidFill>
                          <a:effectLst/>
                          <a:latin typeface="Calibri"/>
                        </a:rPr>
                        <a:t>12.389</a:t>
                      </a:r>
                    </a:p>
                  </a:txBody>
                  <a:tcPr marL="12700" marR="12700" marT="12700" marB="0" anchor="ctr"/>
                </a:tc>
                <a:tc>
                  <a:txBody>
                    <a:bodyPr/>
                    <a:lstStyle/>
                    <a:p>
                      <a:pPr algn="r" fontAlgn="b"/>
                      <a:r>
                        <a:rPr lang="es-ES" sz="1500" b="0" i="0" u="none" strike="noStrike">
                          <a:solidFill>
                            <a:srgbClr val="000000"/>
                          </a:solidFill>
                          <a:effectLst/>
                          <a:latin typeface="Calibri"/>
                        </a:rPr>
                        <a:t>350</a:t>
                      </a:r>
                    </a:p>
                  </a:txBody>
                  <a:tcPr marL="12700" marR="12700" marT="12700" marB="0" anchor="ctr"/>
                </a:tc>
                <a:tc>
                  <a:txBody>
                    <a:bodyPr/>
                    <a:lstStyle/>
                    <a:p>
                      <a:pPr algn="r" fontAlgn="b"/>
                      <a:r>
                        <a:rPr lang="hr-HR" sz="1500" b="0" i="0" u="none" strike="noStrike">
                          <a:solidFill>
                            <a:srgbClr val="000000"/>
                          </a:solidFill>
                          <a:effectLst/>
                          <a:latin typeface="Calibri"/>
                        </a:rPr>
                        <a:t>12.039</a:t>
                      </a:r>
                    </a:p>
                  </a:txBody>
                  <a:tcPr marL="12700" marR="12700" marT="12700" marB="0" anchor="ctr"/>
                </a:tc>
                <a:tc>
                  <a:txBody>
                    <a:bodyPr/>
                    <a:lstStyle/>
                    <a:p>
                      <a:pPr algn="r" fontAlgn="b"/>
                      <a:r>
                        <a:rPr lang="cs-CZ" sz="1500" b="0" i="0" u="none" strike="noStrike">
                          <a:solidFill>
                            <a:srgbClr val="000000"/>
                          </a:solidFill>
                          <a:effectLst/>
                          <a:latin typeface="Calibri"/>
                        </a:rPr>
                        <a:t>97,2</a:t>
                      </a:r>
                    </a:p>
                  </a:txBody>
                  <a:tcPr marL="12700" marR="12700" marT="12700" marB="0" anchor="ctr"/>
                </a:tc>
              </a:tr>
              <a:tr h="335410">
                <a:tc>
                  <a:txBody>
                    <a:bodyPr/>
                    <a:lstStyle/>
                    <a:p>
                      <a:pPr algn="l" fontAlgn="b"/>
                      <a:r>
                        <a:rPr lang="en-US" sz="1500" b="0" i="0" u="none" strike="noStrike" dirty="0">
                          <a:solidFill>
                            <a:srgbClr val="000000"/>
                          </a:solidFill>
                          <a:effectLst/>
                          <a:latin typeface="Calibri"/>
                        </a:rPr>
                        <a:t>5,000,001 a 8,000,000</a:t>
                      </a:r>
                    </a:p>
                  </a:txBody>
                  <a:tcPr marL="12700" marR="12700" marT="12700" marB="0" anchor="ctr"/>
                </a:tc>
                <a:tc>
                  <a:txBody>
                    <a:bodyPr/>
                    <a:lstStyle/>
                    <a:p>
                      <a:pPr algn="r" fontAlgn="b"/>
                      <a:r>
                        <a:rPr lang="hr-HR" sz="1500" b="0" i="0" u="none" strike="noStrike">
                          <a:solidFill>
                            <a:srgbClr val="000000"/>
                          </a:solidFill>
                          <a:effectLst/>
                          <a:latin typeface="Calibri"/>
                        </a:rPr>
                        <a:t>9.035</a:t>
                      </a:r>
                    </a:p>
                  </a:txBody>
                  <a:tcPr marL="12700" marR="12700" marT="12700" marB="0" anchor="ctr"/>
                </a:tc>
                <a:tc>
                  <a:txBody>
                    <a:bodyPr/>
                    <a:lstStyle/>
                    <a:p>
                      <a:pPr algn="r" fontAlgn="b"/>
                      <a:r>
                        <a:rPr lang="nb-NO" sz="1500" b="0" i="0" u="none" strike="noStrike">
                          <a:solidFill>
                            <a:srgbClr val="000000"/>
                          </a:solidFill>
                          <a:effectLst/>
                          <a:latin typeface="Calibri"/>
                        </a:rPr>
                        <a:t>1.083</a:t>
                      </a:r>
                    </a:p>
                  </a:txBody>
                  <a:tcPr marL="12700" marR="12700" marT="12700" marB="0" anchor="ctr"/>
                </a:tc>
                <a:tc>
                  <a:txBody>
                    <a:bodyPr/>
                    <a:lstStyle/>
                    <a:p>
                      <a:pPr algn="r" fontAlgn="b"/>
                      <a:r>
                        <a:rPr lang="nb-NO" sz="1500" b="0" i="0" u="none" strike="noStrike">
                          <a:solidFill>
                            <a:srgbClr val="000000"/>
                          </a:solidFill>
                          <a:effectLst/>
                          <a:latin typeface="Calibri"/>
                        </a:rPr>
                        <a:t>7.952</a:t>
                      </a:r>
                    </a:p>
                  </a:txBody>
                  <a:tcPr marL="12700" marR="12700" marT="12700" marB="0" anchor="ctr"/>
                </a:tc>
                <a:tc>
                  <a:txBody>
                    <a:bodyPr/>
                    <a:lstStyle/>
                    <a:p>
                      <a:pPr algn="r" fontAlgn="b"/>
                      <a:r>
                        <a:rPr lang="en-US" sz="1500" b="0" i="0" u="none" strike="noStrike">
                          <a:solidFill>
                            <a:srgbClr val="000000"/>
                          </a:solidFill>
                          <a:effectLst/>
                          <a:latin typeface="Calibri"/>
                        </a:rPr>
                        <a:t>88,0</a:t>
                      </a:r>
                    </a:p>
                  </a:txBody>
                  <a:tcPr marL="12700" marR="12700" marT="12700" marB="0" anchor="ctr"/>
                </a:tc>
              </a:tr>
              <a:tr h="335410">
                <a:tc>
                  <a:txBody>
                    <a:bodyPr/>
                    <a:lstStyle/>
                    <a:p>
                      <a:pPr algn="l" fontAlgn="b"/>
                      <a:r>
                        <a:rPr lang="en-US" sz="1500" b="0" i="0" u="none" strike="noStrike" dirty="0">
                          <a:solidFill>
                            <a:srgbClr val="000000"/>
                          </a:solidFill>
                          <a:effectLst/>
                          <a:latin typeface="Calibri"/>
                        </a:rPr>
                        <a:t>8,000,001 a 15,000,000</a:t>
                      </a:r>
                    </a:p>
                  </a:txBody>
                  <a:tcPr marL="12700" marR="12700" marT="12700" marB="0" anchor="ctr"/>
                </a:tc>
                <a:tc>
                  <a:txBody>
                    <a:bodyPr/>
                    <a:lstStyle/>
                    <a:p>
                      <a:pPr algn="r" fontAlgn="b"/>
                      <a:r>
                        <a:rPr lang="nb-NO" sz="1500" b="0" i="0" u="none" strike="noStrike">
                          <a:solidFill>
                            <a:srgbClr val="000000"/>
                          </a:solidFill>
                          <a:effectLst/>
                          <a:latin typeface="Calibri"/>
                        </a:rPr>
                        <a:t>1.940</a:t>
                      </a:r>
                    </a:p>
                  </a:txBody>
                  <a:tcPr marL="12700" marR="12700" marT="12700" marB="0" anchor="ctr"/>
                </a:tc>
                <a:tc>
                  <a:txBody>
                    <a:bodyPr/>
                    <a:lstStyle/>
                    <a:p>
                      <a:pPr algn="r" fontAlgn="b"/>
                      <a:r>
                        <a:rPr lang="cs-CZ" sz="1500" b="0" i="0" u="none" strike="noStrike">
                          <a:solidFill>
                            <a:srgbClr val="000000"/>
                          </a:solidFill>
                          <a:effectLst/>
                          <a:latin typeface="Calibri"/>
                        </a:rPr>
                        <a:t>833</a:t>
                      </a:r>
                    </a:p>
                  </a:txBody>
                  <a:tcPr marL="12700" marR="12700" marT="12700" marB="0" anchor="ctr"/>
                </a:tc>
                <a:tc>
                  <a:txBody>
                    <a:bodyPr/>
                    <a:lstStyle/>
                    <a:p>
                      <a:pPr algn="r" fontAlgn="b"/>
                      <a:r>
                        <a:rPr lang="hr-HR" sz="1500" b="0" i="0" u="none" strike="noStrike">
                          <a:solidFill>
                            <a:srgbClr val="000000"/>
                          </a:solidFill>
                          <a:effectLst/>
                          <a:latin typeface="Calibri"/>
                        </a:rPr>
                        <a:t>1.107</a:t>
                      </a:r>
                    </a:p>
                  </a:txBody>
                  <a:tcPr marL="12700" marR="12700" marT="12700" marB="0" anchor="ctr"/>
                </a:tc>
                <a:tc>
                  <a:txBody>
                    <a:bodyPr/>
                    <a:lstStyle/>
                    <a:p>
                      <a:pPr algn="r" fontAlgn="b"/>
                      <a:r>
                        <a:rPr lang="uk-UA" sz="1500" b="0" i="0" u="none" strike="noStrike">
                          <a:solidFill>
                            <a:srgbClr val="000000"/>
                          </a:solidFill>
                          <a:effectLst/>
                          <a:latin typeface="Calibri"/>
                        </a:rPr>
                        <a:t>57,1</a:t>
                      </a:r>
                    </a:p>
                  </a:txBody>
                  <a:tcPr marL="12700" marR="12700" marT="12700" marB="0" anchor="ctr"/>
                </a:tc>
              </a:tr>
              <a:tr h="335410">
                <a:tc>
                  <a:txBody>
                    <a:bodyPr/>
                    <a:lstStyle/>
                    <a:p>
                      <a:pPr algn="l" fontAlgn="b"/>
                      <a:r>
                        <a:rPr lang="en-US" sz="1500" b="0" i="0" u="none" strike="noStrike" dirty="0" err="1">
                          <a:solidFill>
                            <a:srgbClr val="000000"/>
                          </a:solidFill>
                          <a:effectLst/>
                          <a:latin typeface="Calibri"/>
                        </a:rPr>
                        <a:t>Más</a:t>
                      </a:r>
                      <a:r>
                        <a:rPr lang="en-US" sz="1500" b="0" i="0" u="none" strike="noStrike" dirty="0">
                          <a:solidFill>
                            <a:srgbClr val="000000"/>
                          </a:solidFill>
                          <a:effectLst/>
                          <a:latin typeface="Calibri"/>
                        </a:rPr>
                        <a:t> de 15,000,000</a:t>
                      </a:r>
                    </a:p>
                  </a:txBody>
                  <a:tcPr marL="12700" marR="12700" marT="12700" marB="0" anchor="ctr"/>
                </a:tc>
                <a:tc>
                  <a:txBody>
                    <a:bodyPr/>
                    <a:lstStyle/>
                    <a:p>
                      <a:pPr algn="r" fontAlgn="b"/>
                      <a:r>
                        <a:rPr lang="cs-CZ" sz="1500" b="0" i="0" u="none" strike="noStrike">
                          <a:solidFill>
                            <a:srgbClr val="000000"/>
                          </a:solidFill>
                          <a:effectLst/>
                          <a:latin typeface="Calibri"/>
                        </a:rPr>
                        <a:t>970</a:t>
                      </a:r>
                    </a:p>
                  </a:txBody>
                  <a:tcPr marL="12700" marR="12700" marT="12700" marB="0" anchor="ctr"/>
                </a:tc>
                <a:tc>
                  <a:txBody>
                    <a:bodyPr/>
                    <a:lstStyle/>
                    <a:p>
                      <a:pPr algn="r" fontAlgn="b"/>
                      <a:r>
                        <a:rPr lang="is-IS" sz="1500" b="0" i="0" u="none" strike="noStrike">
                          <a:solidFill>
                            <a:srgbClr val="000000"/>
                          </a:solidFill>
                          <a:effectLst/>
                          <a:latin typeface="Calibri"/>
                        </a:rPr>
                        <a:t>274</a:t>
                      </a:r>
                    </a:p>
                  </a:txBody>
                  <a:tcPr marL="12700" marR="12700" marT="12700" marB="0" anchor="ctr"/>
                </a:tc>
                <a:tc>
                  <a:txBody>
                    <a:bodyPr/>
                    <a:lstStyle/>
                    <a:p>
                      <a:pPr algn="r" fontAlgn="b"/>
                      <a:r>
                        <a:rPr lang="es-ES" sz="1500" b="0" i="0" u="none" strike="noStrike">
                          <a:solidFill>
                            <a:srgbClr val="000000"/>
                          </a:solidFill>
                          <a:effectLst/>
                          <a:latin typeface="Calibri"/>
                        </a:rPr>
                        <a:t>696</a:t>
                      </a:r>
                    </a:p>
                  </a:txBody>
                  <a:tcPr marL="12700" marR="12700" marT="12700" marB="0" anchor="ctr"/>
                </a:tc>
                <a:tc>
                  <a:txBody>
                    <a:bodyPr/>
                    <a:lstStyle/>
                    <a:p>
                      <a:pPr algn="r" fontAlgn="b"/>
                      <a:r>
                        <a:rPr lang="fi-FI" sz="1500" b="0" i="0" u="none" strike="noStrike">
                          <a:solidFill>
                            <a:srgbClr val="000000"/>
                          </a:solidFill>
                          <a:effectLst/>
                          <a:latin typeface="Calibri"/>
                        </a:rPr>
                        <a:t>71,8</a:t>
                      </a:r>
                    </a:p>
                  </a:txBody>
                  <a:tcPr marL="12700" marR="12700" marT="12700" marB="0" anchor="ctr"/>
                </a:tc>
              </a:tr>
              <a:tr h="335410">
                <a:tc>
                  <a:txBody>
                    <a:bodyPr/>
                    <a:lstStyle/>
                    <a:p>
                      <a:pPr algn="l" fontAlgn="b"/>
                      <a:r>
                        <a:rPr lang="es-ES" sz="1500" b="1" i="0" u="none" strike="noStrike" dirty="0">
                          <a:solidFill>
                            <a:srgbClr val="000000"/>
                          </a:solidFill>
                          <a:effectLst/>
                          <a:latin typeface="Calibri"/>
                        </a:rPr>
                        <a:t>Total</a:t>
                      </a:r>
                    </a:p>
                  </a:txBody>
                  <a:tcPr marL="12700" marR="12700" marT="12700" marB="0" anchor="ctr"/>
                </a:tc>
                <a:tc>
                  <a:txBody>
                    <a:bodyPr/>
                    <a:lstStyle/>
                    <a:p>
                      <a:pPr algn="r" fontAlgn="b"/>
                      <a:r>
                        <a:rPr lang="hr-HR" sz="1500" b="1" i="0" u="none" strike="noStrike" dirty="0">
                          <a:solidFill>
                            <a:srgbClr val="000000"/>
                          </a:solidFill>
                          <a:effectLst/>
                          <a:latin typeface="Calibri"/>
                        </a:rPr>
                        <a:t>252.156</a:t>
                      </a:r>
                    </a:p>
                  </a:txBody>
                  <a:tcPr marL="12700" marR="12700" marT="12700" marB="0" anchor="ctr"/>
                </a:tc>
                <a:tc>
                  <a:txBody>
                    <a:bodyPr/>
                    <a:lstStyle/>
                    <a:p>
                      <a:pPr algn="r" fontAlgn="b"/>
                      <a:r>
                        <a:rPr lang="uk-UA" sz="1500" b="1" i="0" u="none" strike="noStrike" dirty="0">
                          <a:solidFill>
                            <a:srgbClr val="000000"/>
                          </a:solidFill>
                          <a:effectLst/>
                          <a:latin typeface="Calibri"/>
                        </a:rPr>
                        <a:t>5.774</a:t>
                      </a:r>
                    </a:p>
                  </a:txBody>
                  <a:tcPr marL="12700" marR="12700" marT="12700" marB="0" anchor="ctr"/>
                </a:tc>
                <a:tc>
                  <a:txBody>
                    <a:bodyPr/>
                    <a:lstStyle/>
                    <a:p>
                      <a:pPr algn="r" fontAlgn="b"/>
                      <a:r>
                        <a:rPr lang="is-IS" sz="1500" b="1" i="0" u="none" strike="noStrike" dirty="0">
                          <a:solidFill>
                            <a:srgbClr val="000000"/>
                          </a:solidFill>
                          <a:effectLst/>
                          <a:latin typeface="Calibri"/>
                        </a:rPr>
                        <a:t>246.382</a:t>
                      </a:r>
                    </a:p>
                  </a:txBody>
                  <a:tcPr marL="12700" marR="12700" marT="12700" marB="0" anchor="ctr"/>
                </a:tc>
                <a:tc>
                  <a:txBody>
                    <a:bodyPr/>
                    <a:lstStyle/>
                    <a:p>
                      <a:pPr algn="r" fontAlgn="b"/>
                      <a:r>
                        <a:rPr lang="fi-FI" sz="1500" b="1" i="0" u="none" strike="noStrike" dirty="0">
                          <a:solidFill>
                            <a:srgbClr val="000000"/>
                          </a:solidFill>
                          <a:effectLst/>
                          <a:latin typeface="Calibri"/>
                        </a:rPr>
                        <a:t>97,7</a:t>
                      </a:r>
                    </a:p>
                  </a:txBody>
                  <a:tcPr marL="12700" marR="12700" marT="12700" marB="0" anchor="ctr"/>
                </a:tc>
              </a:tr>
            </a:tbl>
          </a:graphicData>
        </a:graphic>
      </p:graphicFrame>
    </p:spTree>
    <p:extLst>
      <p:ext uri="{BB962C8B-B14F-4D97-AF65-F5344CB8AC3E}">
        <p14:creationId xmlns:p14="http://schemas.microsoft.com/office/powerpoint/2010/main" xmlns="" val="1711417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OFICINAS</a:t>
            </a:r>
            <a:endParaRPr lang="es-ES" dirty="0"/>
          </a:p>
        </p:txBody>
      </p:sp>
      <p:sp>
        <p:nvSpPr>
          <p:cNvPr id="3" name="Marcador de texto 2"/>
          <p:cNvSpPr>
            <a:spLocks noGrp="1"/>
          </p:cNvSpPr>
          <p:nvPr>
            <p:ph type="body" idx="1"/>
          </p:nvPr>
        </p:nvSpPr>
        <p:spPr/>
        <p:txBody>
          <a:bodyPr/>
          <a:lstStyle/>
          <a:p>
            <a:endParaRPr lang="es-ES"/>
          </a:p>
        </p:txBody>
      </p:sp>
    </p:spTree>
    <p:extLst>
      <p:ext uri="{BB962C8B-B14F-4D97-AF65-F5344CB8AC3E}">
        <p14:creationId xmlns:p14="http://schemas.microsoft.com/office/powerpoint/2010/main" xmlns="" val="10261965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_tradnl" sz="2600" b="1" dirty="0"/>
              <a:t>Distribución del área de construcción vendible de oficinas según situación en el mercado </a:t>
            </a:r>
            <a:r>
              <a:rPr lang="es-ES_tradnl" sz="2600" b="1" dirty="0" smtClean="0"/>
              <a:t/>
            </a:r>
            <a:br>
              <a:rPr lang="es-ES_tradnl" sz="2600" b="1" dirty="0" smtClean="0"/>
            </a:br>
            <a:r>
              <a:rPr lang="es-ES" sz="2200" b="1" dirty="0" smtClean="0"/>
              <a:t>Abril </a:t>
            </a:r>
            <a:r>
              <a:rPr lang="es-ES" sz="2200" b="1" dirty="0"/>
              <a:t>de 2017 – Octubre de 2017</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xmlns="" val="4004037780"/>
              </p:ext>
            </p:extLst>
          </p:nvPr>
        </p:nvGraphicFramePr>
        <p:xfrm>
          <a:off x="457200" y="2159000"/>
          <a:ext cx="8229600" cy="3708400"/>
        </p:xfrm>
        <a:graphic>
          <a:graphicData uri="http://schemas.openxmlformats.org/drawingml/2006/table">
            <a:tbl>
              <a:tblPr firstRow="1" bandRow="1">
                <a:tableStyleId>{5C22544A-7EE6-4342-B048-85BDC9FD1C3A}</a:tableStyleId>
              </a:tblPr>
              <a:tblGrid>
                <a:gridCol w="3318933"/>
                <a:gridCol w="1490134"/>
                <a:gridCol w="846666"/>
                <a:gridCol w="1642534"/>
                <a:gridCol w="931333"/>
              </a:tblGrid>
              <a:tr h="370840">
                <a:tc rowSpan="2">
                  <a:txBody>
                    <a:bodyPr/>
                    <a:lstStyle/>
                    <a:p>
                      <a:pPr algn="ctr"/>
                      <a:r>
                        <a:rPr lang="es-ES" sz="1600" dirty="0" smtClean="0"/>
                        <a:t>Situación en el mercado</a:t>
                      </a:r>
                      <a:endParaRPr lang="es-ES" sz="1600" dirty="0"/>
                    </a:p>
                  </a:txBody>
                  <a:tcPr anchor="ctr">
                    <a:solidFill>
                      <a:schemeClr val="accent5"/>
                    </a:solidFill>
                  </a:tcPr>
                </a:tc>
                <a:tc gridSpan="2">
                  <a:txBody>
                    <a:bodyPr/>
                    <a:lstStyle/>
                    <a:p>
                      <a:pPr algn="ctr"/>
                      <a:r>
                        <a:rPr lang="es-ES" sz="1600" dirty="0" smtClean="0"/>
                        <a:t>Octubre de 2016</a:t>
                      </a:r>
                      <a:endParaRPr lang="es-ES" sz="1600" dirty="0"/>
                    </a:p>
                  </a:txBody>
                  <a:tcPr anchor="ctr">
                    <a:solidFill>
                      <a:schemeClr val="accent2"/>
                    </a:solidFill>
                  </a:tcPr>
                </a:tc>
                <a:tc hMerge="1">
                  <a:txBody>
                    <a:bodyPr/>
                    <a:lstStyle/>
                    <a:p>
                      <a:endParaRPr lang="es-ES" sz="1600" dirty="0"/>
                    </a:p>
                  </a:txBody>
                  <a:tcPr/>
                </a:tc>
                <a:tc gridSpan="2">
                  <a:txBody>
                    <a:bodyPr/>
                    <a:lstStyle/>
                    <a:p>
                      <a:pPr algn="ctr"/>
                      <a:r>
                        <a:rPr lang="es-ES" sz="1600" dirty="0" smtClean="0"/>
                        <a:t>Abril de 2017</a:t>
                      </a:r>
                      <a:endParaRPr lang="es-ES" sz="1600" dirty="0"/>
                    </a:p>
                  </a:txBody>
                  <a:tcPr anchor="ctr"/>
                </a:tc>
                <a:tc hMerge="1">
                  <a:txBody>
                    <a:bodyPr/>
                    <a:lstStyle/>
                    <a:p>
                      <a:endParaRPr lang="es-ES" sz="1600" dirty="0"/>
                    </a:p>
                  </a:txBody>
                  <a:tcPr/>
                </a:tc>
              </a:tr>
              <a:tr h="370840">
                <a:tc vMerge="1">
                  <a:txBody>
                    <a:bodyPr/>
                    <a:lstStyle/>
                    <a:p>
                      <a:endParaRPr lang="es-ES" sz="1600" dirty="0"/>
                    </a:p>
                  </a:txBody>
                  <a:tcPr/>
                </a:tc>
                <a:tc>
                  <a:txBody>
                    <a:bodyPr/>
                    <a:lstStyle/>
                    <a:p>
                      <a:pPr algn="ctr" fontAlgn="ctr"/>
                      <a:r>
                        <a:rPr lang="pt-BR" sz="1800" b="1" i="0" u="none" strike="noStrike" dirty="0">
                          <a:solidFill>
                            <a:srgbClr val="000000"/>
                          </a:solidFill>
                          <a:effectLst/>
                          <a:latin typeface="Calibri"/>
                        </a:rPr>
                        <a:t>Área (m</a:t>
                      </a:r>
                      <a:r>
                        <a:rPr lang="pt-BR" sz="1800" b="1" i="0" u="none" strike="noStrike" baseline="30000" dirty="0">
                          <a:solidFill>
                            <a:srgbClr val="000000"/>
                          </a:solidFill>
                          <a:effectLst/>
                          <a:latin typeface="Calibri"/>
                        </a:rPr>
                        <a:t>2</a:t>
                      </a:r>
                      <a:r>
                        <a:rPr lang="pt-BR" sz="1800" b="1" i="0" u="none" strike="noStrike" dirty="0">
                          <a:solidFill>
                            <a:srgbClr val="000000"/>
                          </a:solidFill>
                          <a:effectLst/>
                          <a:latin typeface="Calibri"/>
                        </a:rPr>
                        <a:t>)</a:t>
                      </a:r>
                    </a:p>
                  </a:txBody>
                  <a:tcPr marL="12700" marR="12700" marT="12700" marB="0" anchor="ctr">
                    <a:solidFill>
                      <a:srgbClr val="808DA0"/>
                    </a:solidFill>
                  </a:tcPr>
                </a:tc>
                <a:tc>
                  <a:txBody>
                    <a:bodyPr/>
                    <a:lstStyle/>
                    <a:p>
                      <a:pPr algn="ctr" fontAlgn="ctr"/>
                      <a:r>
                        <a:rPr lang="es-ES" sz="1800" b="1" i="0" u="none" strike="noStrike" dirty="0">
                          <a:solidFill>
                            <a:srgbClr val="000000"/>
                          </a:solidFill>
                          <a:effectLst/>
                          <a:latin typeface="Calibri"/>
                        </a:rPr>
                        <a:t>%</a:t>
                      </a:r>
                    </a:p>
                  </a:txBody>
                  <a:tcPr marL="12700" marR="12700" marT="12700" marB="0" anchor="ctr">
                    <a:solidFill>
                      <a:srgbClr val="808DA0"/>
                    </a:solidFill>
                  </a:tcPr>
                </a:tc>
                <a:tc>
                  <a:txBody>
                    <a:bodyPr/>
                    <a:lstStyle/>
                    <a:p>
                      <a:pPr algn="ctr" fontAlgn="ctr"/>
                      <a:r>
                        <a:rPr lang="pt-BR" sz="1800" b="1" i="0" u="none" strike="noStrike" dirty="0">
                          <a:solidFill>
                            <a:srgbClr val="000000"/>
                          </a:solidFill>
                          <a:effectLst/>
                          <a:latin typeface="Calibri"/>
                        </a:rPr>
                        <a:t>Área (m</a:t>
                      </a:r>
                      <a:r>
                        <a:rPr lang="pt-BR" sz="1800" b="1" i="0" u="none" strike="noStrike" baseline="30000" dirty="0">
                          <a:solidFill>
                            <a:srgbClr val="000000"/>
                          </a:solidFill>
                          <a:effectLst/>
                          <a:latin typeface="Calibri"/>
                        </a:rPr>
                        <a:t>2</a:t>
                      </a:r>
                      <a:r>
                        <a:rPr lang="pt-BR" sz="1800" b="1" i="0" u="none" strike="noStrike" dirty="0">
                          <a:solidFill>
                            <a:srgbClr val="000000"/>
                          </a:solidFill>
                          <a:effectLst/>
                          <a:latin typeface="Calibri"/>
                        </a:rPr>
                        <a:t>)</a:t>
                      </a:r>
                    </a:p>
                  </a:txBody>
                  <a:tcPr marL="12700" marR="12700" marT="12700" marB="0" anchor="ctr">
                    <a:solidFill>
                      <a:srgbClr val="808DA0"/>
                    </a:solidFill>
                  </a:tcPr>
                </a:tc>
                <a:tc>
                  <a:txBody>
                    <a:bodyPr/>
                    <a:lstStyle/>
                    <a:p>
                      <a:pPr algn="ctr" fontAlgn="ctr"/>
                      <a:r>
                        <a:rPr lang="es-ES" sz="1800" b="1" i="0" u="none" strike="noStrike" dirty="0">
                          <a:solidFill>
                            <a:srgbClr val="000000"/>
                          </a:solidFill>
                          <a:effectLst/>
                          <a:latin typeface="Calibri"/>
                        </a:rPr>
                        <a:t>%</a:t>
                      </a:r>
                    </a:p>
                  </a:txBody>
                  <a:tcPr marL="12700" marR="12700" marT="12700" marB="0" anchor="ctr">
                    <a:solidFill>
                      <a:srgbClr val="808DA0"/>
                    </a:solidFill>
                  </a:tcPr>
                </a:tc>
              </a:tr>
              <a:tr h="370840">
                <a:tc>
                  <a:txBody>
                    <a:bodyPr/>
                    <a:lstStyle/>
                    <a:p>
                      <a:pPr algn="just" fontAlgn="ctr"/>
                      <a:r>
                        <a:rPr lang="es-ES" sz="1600" b="0" i="0" u="none" strike="noStrike">
                          <a:solidFill>
                            <a:srgbClr val="000000"/>
                          </a:solidFill>
                          <a:effectLst/>
                          <a:latin typeface="Calibri"/>
                        </a:rPr>
                        <a:t>1. Oferta inmediata</a:t>
                      </a:r>
                    </a:p>
                  </a:txBody>
                  <a:tcPr marL="12700" marR="12700" marT="12700" marB="0" anchor="ctr"/>
                </a:tc>
                <a:tc>
                  <a:txBody>
                    <a:bodyPr/>
                    <a:lstStyle/>
                    <a:p>
                      <a:pPr algn="r">
                        <a:spcAft>
                          <a:spcPts val="0"/>
                        </a:spcAft>
                      </a:pPr>
                      <a:r>
                        <a:rPr lang="es-ES_tradnl" sz="1600">
                          <a:effectLst/>
                          <a:latin typeface="Calibri"/>
                          <a:ea typeface="Times New Roman"/>
                          <a:cs typeface="Calibri"/>
                        </a:rPr>
                        <a:t>3,031</a:t>
                      </a:r>
                      <a:endParaRPr lang="es-ES_tradnl" sz="1600">
                        <a:effectLst/>
                        <a:latin typeface="Times New Roman"/>
                        <a:ea typeface="Times New Roman"/>
                      </a:endParaRPr>
                    </a:p>
                  </a:txBody>
                  <a:tcPr marL="68580" marR="68580" marT="0" marB="0"/>
                </a:tc>
                <a:tc>
                  <a:txBody>
                    <a:bodyPr/>
                    <a:lstStyle/>
                    <a:p>
                      <a:pPr algn="r">
                        <a:spcAft>
                          <a:spcPts val="0"/>
                        </a:spcAft>
                      </a:pPr>
                      <a:r>
                        <a:rPr lang="es-ES_tradnl" sz="1600">
                          <a:effectLst/>
                          <a:latin typeface="Calibri"/>
                          <a:ea typeface="Times New Roman"/>
                          <a:cs typeface="Calibri"/>
                        </a:rPr>
                        <a:t>4.9</a:t>
                      </a:r>
                      <a:endParaRPr lang="es-ES_tradnl" sz="1600">
                        <a:effectLst/>
                        <a:latin typeface="Times New Roman"/>
                        <a:ea typeface="Times New Roman"/>
                      </a:endParaRPr>
                    </a:p>
                  </a:txBody>
                  <a:tcPr marL="68580" marR="68580" marT="0" marB="0"/>
                </a:tc>
                <a:tc>
                  <a:txBody>
                    <a:bodyPr/>
                    <a:lstStyle/>
                    <a:p>
                      <a:pPr algn="r">
                        <a:spcAft>
                          <a:spcPts val="0"/>
                        </a:spcAft>
                      </a:pPr>
                      <a:r>
                        <a:rPr lang="es-ES_tradnl" sz="1600">
                          <a:effectLst/>
                          <a:latin typeface="Calibri"/>
                          <a:ea typeface="Times New Roman"/>
                          <a:cs typeface="Calibri"/>
                        </a:rPr>
                        <a:t>2,904</a:t>
                      </a:r>
                      <a:endParaRPr lang="es-ES_tradnl" sz="1600">
                        <a:effectLst/>
                        <a:latin typeface="Times New Roman"/>
                        <a:ea typeface="Times New Roman"/>
                      </a:endParaRPr>
                    </a:p>
                  </a:txBody>
                  <a:tcPr marL="68580" marR="68580" marT="0" marB="0"/>
                </a:tc>
                <a:tc>
                  <a:txBody>
                    <a:bodyPr/>
                    <a:lstStyle/>
                    <a:p>
                      <a:pPr algn="r">
                        <a:spcAft>
                          <a:spcPts val="0"/>
                        </a:spcAft>
                      </a:pPr>
                      <a:r>
                        <a:rPr lang="es-ES_tradnl" sz="1600">
                          <a:effectLst/>
                          <a:latin typeface="Calibri"/>
                          <a:ea typeface="Times New Roman"/>
                          <a:cs typeface="Calibri"/>
                        </a:rPr>
                        <a:t>9.0</a:t>
                      </a:r>
                      <a:endParaRPr lang="es-ES_tradnl" sz="1600">
                        <a:effectLst/>
                        <a:latin typeface="Times New Roman"/>
                        <a:ea typeface="Times New Roman"/>
                      </a:endParaRPr>
                    </a:p>
                  </a:txBody>
                  <a:tcPr marL="68580" marR="68580" marT="0" marB="0"/>
                </a:tc>
              </a:tr>
              <a:tr h="370840">
                <a:tc>
                  <a:txBody>
                    <a:bodyPr/>
                    <a:lstStyle/>
                    <a:p>
                      <a:pPr algn="just" fontAlgn="ctr"/>
                      <a:r>
                        <a:rPr lang="es-ES" sz="1600" b="0" i="0" u="none" strike="noStrike">
                          <a:solidFill>
                            <a:srgbClr val="000000"/>
                          </a:solidFill>
                          <a:effectLst/>
                          <a:latin typeface="Calibri"/>
                        </a:rPr>
                        <a:t>2. Oferta futura</a:t>
                      </a:r>
                    </a:p>
                  </a:txBody>
                  <a:tcPr marL="12700" marR="12700" marT="12700" marB="0" anchor="ctr"/>
                </a:tc>
                <a:tc>
                  <a:txBody>
                    <a:bodyPr/>
                    <a:lstStyle/>
                    <a:p>
                      <a:pPr algn="r">
                        <a:spcAft>
                          <a:spcPts val="0"/>
                        </a:spcAft>
                      </a:pPr>
                      <a:r>
                        <a:rPr lang="es-ES_tradnl" sz="1600">
                          <a:effectLst/>
                          <a:latin typeface="Calibri"/>
                          <a:ea typeface="Times New Roman"/>
                          <a:cs typeface="Calibri"/>
                        </a:rPr>
                        <a:t>-</a:t>
                      </a:r>
                      <a:endParaRPr lang="es-ES_tradnl" sz="1600">
                        <a:effectLst/>
                        <a:latin typeface="Times New Roman"/>
                        <a:ea typeface="Times New Roman"/>
                      </a:endParaRPr>
                    </a:p>
                  </a:txBody>
                  <a:tcPr marL="68580" marR="68580" marT="0" marB="0"/>
                </a:tc>
                <a:tc>
                  <a:txBody>
                    <a:bodyPr/>
                    <a:lstStyle/>
                    <a:p>
                      <a:pPr algn="r">
                        <a:spcAft>
                          <a:spcPts val="0"/>
                        </a:spcAft>
                      </a:pPr>
                      <a:r>
                        <a:rPr lang="es-ES_tradnl" sz="1600">
                          <a:effectLst/>
                          <a:latin typeface="Calibri"/>
                          <a:ea typeface="Times New Roman"/>
                          <a:cs typeface="Calibri"/>
                        </a:rPr>
                        <a:t>-</a:t>
                      </a:r>
                      <a:endParaRPr lang="es-ES_tradnl" sz="1600">
                        <a:effectLst/>
                        <a:latin typeface="Times New Roman"/>
                        <a:ea typeface="Times New Roman"/>
                      </a:endParaRPr>
                    </a:p>
                  </a:txBody>
                  <a:tcPr marL="68580" marR="68580" marT="0" marB="0"/>
                </a:tc>
                <a:tc>
                  <a:txBody>
                    <a:bodyPr/>
                    <a:lstStyle/>
                    <a:p>
                      <a:pPr algn="r">
                        <a:spcAft>
                          <a:spcPts val="0"/>
                        </a:spcAft>
                      </a:pPr>
                      <a:r>
                        <a:rPr lang="es-ES_tradnl" sz="1600">
                          <a:effectLst/>
                          <a:latin typeface="Calibri"/>
                          <a:ea typeface="Times New Roman"/>
                          <a:cs typeface="Calibri"/>
                        </a:rPr>
                        <a:t>-</a:t>
                      </a:r>
                      <a:endParaRPr lang="es-ES_tradnl" sz="1600">
                        <a:effectLst/>
                        <a:latin typeface="Times New Roman"/>
                        <a:ea typeface="Times New Roman"/>
                      </a:endParaRPr>
                    </a:p>
                  </a:txBody>
                  <a:tcPr marL="68580" marR="68580" marT="0" marB="0"/>
                </a:tc>
                <a:tc>
                  <a:txBody>
                    <a:bodyPr/>
                    <a:lstStyle/>
                    <a:p>
                      <a:pPr algn="r">
                        <a:spcAft>
                          <a:spcPts val="0"/>
                        </a:spcAft>
                      </a:pPr>
                      <a:r>
                        <a:rPr lang="es-ES_tradnl" sz="1600">
                          <a:effectLst/>
                          <a:latin typeface="Calibri"/>
                          <a:ea typeface="Times New Roman"/>
                          <a:cs typeface="Calibri"/>
                        </a:rPr>
                        <a:t>-</a:t>
                      </a:r>
                      <a:endParaRPr lang="es-ES_tradnl" sz="1600">
                        <a:effectLst/>
                        <a:latin typeface="Times New Roman"/>
                        <a:ea typeface="Times New Roman"/>
                      </a:endParaRPr>
                    </a:p>
                  </a:txBody>
                  <a:tcPr marL="68580" marR="68580" marT="0" marB="0"/>
                </a:tc>
              </a:tr>
              <a:tr h="370840">
                <a:tc>
                  <a:txBody>
                    <a:bodyPr/>
                    <a:lstStyle/>
                    <a:p>
                      <a:pPr algn="just" fontAlgn="ctr"/>
                      <a:r>
                        <a:rPr lang="es-ES" sz="1600" b="1" i="0" u="none" strike="noStrike" dirty="0">
                          <a:solidFill>
                            <a:srgbClr val="000000"/>
                          </a:solidFill>
                          <a:effectLst/>
                          <a:latin typeface="Calibri"/>
                        </a:rPr>
                        <a:t>Oferta total (1+2)</a:t>
                      </a:r>
                    </a:p>
                  </a:txBody>
                  <a:tcPr marL="12700" marR="12700" marT="12700" marB="0" anchor="ctr">
                    <a:solidFill>
                      <a:srgbClr val="808DA0"/>
                    </a:solidFill>
                  </a:tcPr>
                </a:tc>
                <a:tc>
                  <a:txBody>
                    <a:bodyPr/>
                    <a:lstStyle/>
                    <a:p>
                      <a:pPr algn="r">
                        <a:spcAft>
                          <a:spcPts val="0"/>
                        </a:spcAft>
                      </a:pPr>
                      <a:r>
                        <a:rPr lang="es-ES_tradnl" sz="1600" b="1">
                          <a:effectLst/>
                          <a:latin typeface="Calibri"/>
                          <a:ea typeface="Times New Roman"/>
                          <a:cs typeface="Calibri"/>
                        </a:rPr>
                        <a:t>3,031</a:t>
                      </a:r>
                      <a:endParaRPr lang="es-ES_tradnl" sz="1600">
                        <a:effectLst/>
                        <a:latin typeface="Times New Roman"/>
                        <a:ea typeface="Times New Roman"/>
                      </a:endParaRPr>
                    </a:p>
                  </a:txBody>
                  <a:tcPr marL="68580" marR="68580" marT="0" marB="0">
                    <a:solidFill>
                      <a:srgbClr val="AD8F67"/>
                    </a:solidFill>
                  </a:tcPr>
                </a:tc>
                <a:tc>
                  <a:txBody>
                    <a:bodyPr/>
                    <a:lstStyle/>
                    <a:p>
                      <a:pPr algn="r">
                        <a:spcAft>
                          <a:spcPts val="0"/>
                        </a:spcAft>
                      </a:pPr>
                      <a:r>
                        <a:rPr lang="es-ES_tradnl" sz="1600" b="1">
                          <a:effectLst/>
                          <a:latin typeface="Calibri"/>
                          <a:ea typeface="Times New Roman"/>
                          <a:cs typeface="Calibri"/>
                        </a:rPr>
                        <a:t>4.9</a:t>
                      </a:r>
                      <a:endParaRPr lang="es-ES_tradnl" sz="1600">
                        <a:effectLst/>
                        <a:latin typeface="Times New Roman"/>
                        <a:ea typeface="Times New Roman"/>
                      </a:endParaRPr>
                    </a:p>
                  </a:txBody>
                  <a:tcPr marL="68580" marR="68580" marT="0" marB="0">
                    <a:solidFill>
                      <a:srgbClr val="AD8F67"/>
                    </a:solidFill>
                  </a:tcPr>
                </a:tc>
                <a:tc>
                  <a:txBody>
                    <a:bodyPr/>
                    <a:lstStyle/>
                    <a:p>
                      <a:pPr algn="r">
                        <a:spcAft>
                          <a:spcPts val="0"/>
                        </a:spcAft>
                      </a:pPr>
                      <a:r>
                        <a:rPr lang="es-ES_tradnl" sz="1600" b="1">
                          <a:effectLst/>
                          <a:latin typeface="Calibri"/>
                          <a:ea typeface="Times New Roman"/>
                          <a:cs typeface="Calibri"/>
                        </a:rPr>
                        <a:t>2,904</a:t>
                      </a:r>
                      <a:endParaRPr lang="es-ES_tradnl" sz="1600">
                        <a:effectLst/>
                        <a:latin typeface="Times New Roman"/>
                        <a:ea typeface="Times New Roman"/>
                      </a:endParaRPr>
                    </a:p>
                  </a:txBody>
                  <a:tcPr marL="68580" marR="68580" marT="0" marB="0">
                    <a:solidFill>
                      <a:schemeClr val="accent1"/>
                    </a:solidFill>
                  </a:tcPr>
                </a:tc>
                <a:tc>
                  <a:txBody>
                    <a:bodyPr/>
                    <a:lstStyle/>
                    <a:p>
                      <a:pPr algn="r">
                        <a:spcAft>
                          <a:spcPts val="0"/>
                        </a:spcAft>
                      </a:pPr>
                      <a:r>
                        <a:rPr lang="es-ES_tradnl" sz="1600" b="1">
                          <a:effectLst/>
                          <a:latin typeface="Calibri"/>
                          <a:ea typeface="Times New Roman"/>
                          <a:cs typeface="Calibri"/>
                        </a:rPr>
                        <a:t>9.0</a:t>
                      </a:r>
                      <a:endParaRPr lang="es-ES_tradnl" sz="1600">
                        <a:effectLst/>
                        <a:latin typeface="Times New Roman"/>
                        <a:ea typeface="Times New Roman"/>
                      </a:endParaRPr>
                    </a:p>
                  </a:txBody>
                  <a:tcPr marL="68580" marR="68580" marT="0" marB="0">
                    <a:solidFill>
                      <a:schemeClr val="accent1"/>
                    </a:solidFill>
                  </a:tcPr>
                </a:tc>
              </a:tr>
              <a:tr h="370840">
                <a:tc>
                  <a:txBody>
                    <a:bodyPr/>
                    <a:lstStyle/>
                    <a:p>
                      <a:pPr algn="just" fontAlgn="ctr"/>
                      <a:r>
                        <a:rPr lang="es-ES" sz="1600" b="0" i="0" u="none" strike="noStrike">
                          <a:solidFill>
                            <a:srgbClr val="000000"/>
                          </a:solidFill>
                          <a:effectLst/>
                          <a:latin typeface="Calibri"/>
                        </a:rPr>
                        <a:t>3. Edificaciones separadas o reservadas</a:t>
                      </a:r>
                    </a:p>
                  </a:txBody>
                  <a:tcPr marL="12700" marR="12700" marT="12700" marB="0" anchor="ctr"/>
                </a:tc>
                <a:tc>
                  <a:txBody>
                    <a:bodyPr/>
                    <a:lstStyle/>
                    <a:p>
                      <a:pPr algn="r">
                        <a:spcAft>
                          <a:spcPts val="0"/>
                        </a:spcAft>
                      </a:pPr>
                      <a:r>
                        <a:rPr lang="es-ES_tradnl" sz="1600">
                          <a:effectLst/>
                          <a:latin typeface="Calibri"/>
                          <a:ea typeface="Times New Roman"/>
                          <a:cs typeface="Calibri"/>
                        </a:rPr>
                        <a:t>5,134</a:t>
                      </a:r>
                      <a:endParaRPr lang="es-ES_tradnl" sz="1600">
                        <a:effectLst/>
                        <a:latin typeface="Times New Roman"/>
                        <a:ea typeface="Times New Roman"/>
                      </a:endParaRPr>
                    </a:p>
                  </a:txBody>
                  <a:tcPr marL="68580" marR="68580" marT="0" marB="0"/>
                </a:tc>
                <a:tc>
                  <a:txBody>
                    <a:bodyPr/>
                    <a:lstStyle/>
                    <a:p>
                      <a:pPr algn="r">
                        <a:spcAft>
                          <a:spcPts val="0"/>
                        </a:spcAft>
                      </a:pPr>
                      <a:r>
                        <a:rPr lang="es-ES_tradnl" sz="1600">
                          <a:effectLst/>
                          <a:latin typeface="Calibri"/>
                          <a:ea typeface="Times New Roman"/>
                          <a:cs typeface="Calibri"/>
                        </a:rPr>
                        <a:t>8.3</a:t>
                      </a:r>
                      <a:endParaRPr lang="es-ES_tradnl" sz="1600">
                        <a:effectLst/>
                        <a:latin typeface="Times New Roman"/>
                        <a:ea typeface="Times New Roman"/>
                      </a:endParaRPr>
                    </a:p>
                  </a:txBody>
                  <a:tcPr marL="68580" marR="68580" marT="0" marB="0"/>
                </a:tc>
                <a:tc>
                  <a:txBody>
                    <a:bodyPr/>
                    <a:lstStyle/>
                    <a:p>
                      <a:pPr algn="r">
                        <a:spcAft>
                          <a:spcPts val="0"/>
                        </a:spcAft>
                      </a:pPr>
                      <a:r>
                        <a:rPr lang="es-ES_tradnl" sz="1600">
                          <a:effectLst/>
                          <a:latin typeface="Calibri"/>
                          <a:ea typeface="Times New Roman"/>
                          <a:cs typeface="Calibri"/>
                        </a:rPr>
                        <a:t>14,396</a:t>
                      </a:r>
                      <a:endParaRPr lang="es-ES_tradnl" sz="1600">
                        <a:effectLst/>
                        <a:latin typeface="Times New Roman"/>
                        <a:ea typeface="Times New Roman"/>
                      </a:endParaRPr>
                    </a:p>
                  </a:txBody>
                  <a:tcPr marL="68580" marR="68580" marT="0" marB="0"/>
                </a:tc>
                <a:tc>
                  <a:txBody>
                    <a:bodyPr/>
                    <a:lstStyle/>
                    <a:p>
                      <a:pPr algn="r">
                        <a:spcAft>
                          <a:spcPts val="0"/>
                        </a:spcAft>
                      </a:pPr>
                      <a:r>
                        <a:rPr lang="es-ES_tradnl" sz="1600">
                          <a:effectLst/>
                          <a:latin typeface="Calibri"/>
                          <a:ea typeface="Times New Roman"/>
                          <a:cs typeface="Calibri"/>
                        </a:rPr>
                        <a:t>44.4</a:t>
                      </a:r>
                      <a:endParaRPr lang="es-ES_tradnl" sz="1600">
                        <a:effectLst/>
                        <a:latin typeface="Times New Roman"/>
                        <a:ea typeface="Times New Roman"/>
                      </a:endParaRPr>
                    </a:p>
                  </a:txBody>
                  <a:tcPr marL="68580" marR="68580" marT="0" marB="0"/>
                </a:tc>
              </a:tr>
              <a:tr h="370840">
                <a:tc>
                  <a:txBody>
                    <a:bodyPr/>
                    <a:lstStyle/>
                    <a:p>
                      <a:pPr algn="just" fontAlgn="ctr"/>
                      <a:r>
                        <a:rPr lang="es-ES" sz="1600" b="0" i="0" u="none" strike="noStrike">
                          <a:solidFill>
                            <a:srgbClr val="000000"/>
                          </a:solidFill>
                          <a:effectLst/>
                          <a:latin typeface="Calibri"/>
                        </a:rPr>
                        <a:t>4.Edificaciones no comercializables</a:t>
                      </a:r>
                    </a:p>
                  </a:txBody>
                  <a:tcPr marL="12700" marR="12700" marT="12700" marB="0" anchor="ctr"/>
                </a:tc>
                <a:tc>
                  <a:txBody>
                    <a:bodyPr/>
                    <a:lstStyle/>
                    <a:p>
                      <a:pPr algn="r">
                        <a:spcAft>
                          <a:spcPts val="0"/>
                        </a:spcAft>
                      </a:pPr>
                      <a:r>
                        <a:rPr lang="es-ES_tradnl" sz="1600">
                          <a:effectLst/>
                          <a:latin typeface="Calibri"/>
                          <a:ea typeface="Times New Roman"/>
                          <a:cs typeface="Calibri"/>
                        </a:rPr>
                        <a:t>51,134</a:t>
                      </a:r>
                      <a:endParaRPr lang="es-ES_tradnl" sz="1600">
                        <a:effectLst/>
                        <a:latin typeface="Times New Roman"/>
                        <a:ea typeface="Times New Roman"/>
                      </a:endParaRPr>
                    </a:p>
                  </a:txBody>
                  <a:tcPr marL="68580" marR="68580" marT="0" marB="0"/>
                </a:tc>
                <a:tc>
                  <a:txBody>
                    <a:bodyPr/>
                    <a:lstStyle/>
                    <a:p>
                      <a:pPr algn="r">
                        <a:spcAft>
                          <a:spcPts val="0"/>
                        </a:spcAft>
                      </a:pPr>
                      <a:r>
                        <a:rPr lang="es-ES_tradnl" sz="1600">
                          <a:effectLst/>
                          <a:latin typeface="Calibri"/>
                          <a:ea typeface="Times New Roman"/>
                          <a:cs typeface="Calibri"/>
                        </a:rPr>
                        <a:t>82.6</a:t>
                      </a:r>
                      <a:endParaRPr lang="es-ES_tradnl" sz="1600">
                        <a:effectLst/>
                        <a:latin typeface="Times New Roman"/>
                        <a:ea typeface="Times New Roman"/>
                      </a:endParaRPr>
                    </a:p>
                  </a:txBody>
                  <a:tcPr marL="68580" marR="68580" marT="0" marB="0"/>
                </a:tc>
                <a:tc>
                  <a:txBody>
                    <a:bodyPr/>
                    <a:lstStyle/>
                    <a:p>
                      <a:pPr algn="r">
                        <a:spcAft>
                          <a:spcPts val="0"/>
                        </a:spcAft>
                      </a:pPr>
                      <a:r>
                        <a:rPr lang="es-ES_tradnl" sz="1600">
                          <a:effectLst/>
                          <a:latin typeface="Calibri"/>
                          <a:ea typeface="Times New Roman"/>
                          <a:cs typeface="Calibri"/>
                        </a:rPr>
                        <a:t>13,802</a:t>
                      </a:r>
                      <a:endParaRPr lang="es-ES_tradnl" sz="1600">
                        <a:effectLst/>
                        <a:latin typeface="Times New Roman"/>
                        <a:ea typeface="Times New Roman"/>
                      </a:endParaRPr>
                    </a:p>
                  </a:txBody>
                  <a:tcPr marL="68580" marR="68580" marT="0" marB="0"/>
                </a:tc>
                <a:tc>
                  <a:txBody>
                    <a:bodyPr/>
                    <a:lstStyle/>
                    <a:p>
                      <a:pPr algn="r">
                        <a:spcAft>
                          <a:spcPts val="0"/>
                        </a:spcAft>
                      </a:pPr>
                      <a:r>
                        <a:rPr lang="es-ES_tradnl" sz="1600">
                          <a:effectLst/>
                          <a:latin typeface="Calibri"/>
                          <a:ea typeface="Times New Roman"/>
                          <a:cs typeface="Calibri"/>
                        </a:rPr>
                        <a:t>42.7</a:t>
                      </a:r>
                      <a:endParaRPr lang="es-ES_tradnl" sz="1600">
                        <a:effectLst/>
                        <a:latin typeface="Times New Roman"/>
                        <a:ea typeface="Times New Roman"/>
                      </a:endParaRPr>
                    </a:p>
                  </a:txBody>
                  <a:tcPr marL="68580" marR="68580" marT="0" marB="0"/>
                </a:tc>
              </a:tr>
              <a:tr h="370840">
                <a:tc>
                  <a:txBody>
                    <a:bodyPr/>
                    <a:lstStyle/>
                    <a:p>
                      <a:pPr algn="just" fontAlgn="ctr"/>
                      <a:r>
                        <a:rPr lang="es-ES" sz="1600" b="0" i="0" u="none" strike="noStrike">
                          <a:solidFill>
                            <a:srgbClr val="000000"/>
                          </a:solidFill>
                          <a:effectLst/>
                          <a:latin typeface="Calibri"/>
                        </a:rPr>
                        <a:t>5. Obras paralizadas</a:t>
                      </a:r>
                    </a:p>
                  </a:txBody>
                  <a:tcPr marL="12700" marR="12700" marT="12700" marB="0" anchor="ctr"/>
                </a:tc>
                <a:tc>
                  <a:txBody>
                    <a:bodyPr/>
                    <a:lstStyle/>
                    <a:p>
                      <a:pPr algn="r">
                        <a:spcAft>
                          <a:spcPts val="0"/>
                        </a:spcAft>
                      </a:pPr>
                      <a:r>
                        <a:rPr lang="es-ES_tradnl" sz="1600">
                          <a:effectLst/>
                          <a:latin typeface="Calibri"/>
                          <a:ea typeface="Times New Roman"/>
                          <a:cs typeface="Calibri"/>
                        </a:rPr>
                        <a:t>2,600</a:t>
                      </a:r>
                      <a:endParaRPr lang="es-ES_tradnl" sz="1600">
                        <a:effectLst/>
                        <a:latin typeface="Times New Roman"/>
                        <a:ea typeface="Times New Roman"/>
                      </a:endParaRPr>
                    </a:p>
                  </a:txBody>
                  <a:tcPr marL="68580" marR="68580" marT="0" marB="0"/>
                </a:tc>
                <a:tc>
                  <a:txBody>
                    <a:bodyPr/>
                    <a:lstStyle/>
                    <a:p>
                      <a:pPr algn="r">
                        <a:spcAft>
                          <a:spcPts val="0"/>
                        </a:spcAft>
                      </a:pPr>
                      <a:r>
                        <a:rPr lang="es-ES_tradnl" sz="1600">
                          <a:effectLst/>
                          <a:latin typeface="Calibri"/>
                          <a:ea typeface="Times New Roman"/>
                          <a:cs typeface="Calibri"/>
                        </a:rPr>
                        <a:t>4.2</a:t>
                      </a:r>
                      <a:endParaRPr lang="es-ES_tradnl" sz="1600">
                        <a:effectLst/>
                        <a:latin typeface="Times New Roman"/>
                        <a:ea typeface="Times New Roman"/>
                      </a:endParaRPr>
                    </a:p>
                  </a:txBody>
                  <a:tcPr marL="68580" marR="68580" marT="0" marB="0"/>
                </a:tc>
                <a:tc>
                  <a:txBody>
                    <a:bodyPr/>
                    <a:lstStyle/>
                    <a:p>
                      <a:pPr algn="r">
                        <a:spcAft>
                          <a:spcPts val="0"/>
                        </a:spcAft>
                      </a:pPr>
                      <a:r>
                        <a:rPr lang="es-ES_tradnl" sz="1600">
                          <a:effectLst/>
                          <a:latin typeface="Calibri"/>
                          <a:ea typeface="Times New Roman"/>
                          <a:cs typeface="Calibri"/>
                        </a:rPr>
                        <a:t>1,250</a:t>
                      </a:r>
                      <a:endParaRPr lang="es-ES_tradnl" sz="1600">
                        <a:effectLst/>
                        <a:latin typeface="Times New Roman"/>
                        <a:ea typeface="Times New Roman"/>
                      </a:endParaRPr>
                    </a:p>
                  </a:txBody>
                  <a:tcPr marL="68580" marR="68580" marT="0" marB="0"/>
                </a:tc>
                <a:tc>
                  <a:txBody>
                    <a:bodyPr/>
                    <a:lstStyle/>
                    <a:p>
                      <a:pPr algn="r">
                        <a:spcAft>
                          <a:spcPts val="0"/>
                        </a:spcAft>
                      </a:pPr>
                      <a:r>
                        <a:rPr lang="es-ES_tradnl" sz="1600">
                          <a:effectLst/>
                          <a:latin typeface="Calibri"/>
                          <a:ea typeface="Times New Roman"/>
                          <a:cs typeface="Calibri"/>
                        </a:rPr>
                        <a:t>3.9</a:t>
                      </a:r>
                      <a:endParaRPr lang="es-ES_tradnl" sz="1600">
                        <a:effectLst/>
                        <a:latin typeface="Times New Roman"/>
                        <a:ea typeface="Times New Roman"/>
                      </a:endParaRPr>
                    </a:p>
                  </a:txBody>
                  <a:tcPr marL="68580" marR="68580" marT="0" marB="0"/>
                </a:tc>
              </a:tr>
              <a:tr h="370840">
                <a:tc>
                  <a:txBody>
                    <a:bodyPr/>
                    <a:lstStyle/>
                    <a:p>
                      <a:pPr algn="just" fontAlgn="ctr"/>
                      <a:r>
                        <a:rPr lang="es-ES" sz="1600" b="0" i="0" u="none" strike="noStrike">
                          <a:solidFill>
                            <a:srgbClr val="000000"/>
                          </a:solidFill>
                          <a:effectLst/>
                          <a:latin typeface="Calibri"/>
                        </a:rPr>
                        <a:t>6. Sin información </a:t>
                      </a:r>
                    </a:p>
                  </a:txBody>
                  <a:tcPr marL="12700" marR="12700" marT="12700" marB="0" anchor="ctr"/>
                </a:tc>
                <a:tc>
                  <a:txBody>
                    <a:bodyPr/>
                    <a:lstStyle/>
                    <a:p>
                      <a:pPr algn="r">
                        <a:spcAft>
                          <a:spcPts val="0"/>
                        </a:spcAft>
                      </a:pPr>
                      <a:r>
                        <a:rPr lang="es-ES_tradnl" sz="1600">
                          <a:effectLst/>
                          <a:latin typeface="Calibri"/>
                          <a:ea typeface="Times New Roman"/>
                          <a:cs typeface="Calibri"/>
                        </a:rPr>
                        <a:t>-</a:t>
                      </a:r>
                      <a:endParaRPr lang="es-ES_tradnl" sz="1600">
                        <a:effectLst/>
                        <a:latin typeface="Times New Roman"/>
                        <a:ea typeface="Times New Roman"/>
                      </a:endParaRPr>
                    </a:p>
                  </a:txBody>
                  <a:tcPr marL="68580" marR="68580" marT="0" marB="0"/>
                </a:tc>
                <a:tc>
                  <a:txBody>
                    <a:bodyPr/>
                    <a:lstStyle/>
                    <a:p>
                      <a:pPr algn="r">
                        <a:spcAft>
                          <a:spcPts val="0"/>
                        </a:spcAft>
                      </a:pPr>
                      <a:r>
                        <a:rPr lang="es-ES_tradnl" sz="1600">
                          <a:effectLst/>
                          <a:latin typeface="Calibri"/>
                          <a:ea typeface="Times New Roman"/>
                          <a:cs typeface="Calibri"/>
                        </a:rPr>
                        <a:t>-</a:t>
                      </a:r>
                      <a:endParaRPr lang="es-ES_tradnl" sz="1600">
                        <a:effectLst/>
                        <a:latin typeface="Times New Roman"/>
                        <a:ea typeface="Times New Roman"/>
                      </a:endParaRPr>
                    </a:p>
                  </a:txBody>
                  <a:tcPr marL="68580" marR="68580" marT="0" marB="0"/>
                </a:tc>
                <a:tc>
                  <a:txBody>
                    <a:bodyPr/>
                    <a:lstStyle/>
                    <a:p>
                      <a:pPr algn="r">
                        <a:spcAft>
                          <a:spcPts val="0"/>
                        </a:spcAft>
                      </a:pPr>
                      <a:r>
                        <a:rPr lang="es-ES_tradnl" sz="1600">
                          <a:effectLst/>
                          <a:latin typeface="Calibri"/>
                          <a:ea typeface="Times New Roman"/>
                          <a:cs typeface="Calibri"/>
                        </a:rPr>
                        <a:t>-</a:t>
                      </a:r>
                      <a:endParaRPr lang="es-ES_tradnl" sz="1600">
                        <a:effectLst/>
                        <a:latin typeface="Times New Roman"/>
                        <a:ea typeface="Times New Roman"/>
                      </a:endParaRPr>
                    </a:p>
                  </a:txBody>
                  <a:tcPr marL="68580" marR="68580" marT="0" marB="0"/>
                </a:tc>
                <a:tc>
                  <a:txBody>
                    <a:bodyPr/>
                    <a:lstStyle/>
                    <a:p>
                      <a:pPr algn="r">
                        <a:spcAft>
                          <a:spcPts val="0"/>
                        </a:spcAft>
                      </a:pPr>
                      <a:r>
                        <a:rPr lang="es-ES_tradnl" sz="1600">
                          <a:effectLst/>
                          <a:latin typeface="Calibri"/>
                          <a:ea typeface="Times New Roman"/>
                          <a:cs typeface="Calibri"/>
                        </a:rPr>
                        <a:t>-</a:t>
                      </a:r>
                      <a:endParaRPr lang="es-ES_tradnl" sz="1600">
                        <a:effectLst/>
                        <a:latin typeface="Times New Roman"/>
                        <a:ea typeface="Times New Roman"/>
                      </a:endParaRPr>
                    </a:p>
                  </a:txBody>
                  <a:tcPr marL="68580" marR="68580" marT="0" marB="0"/>
                </a:tc>
              </a:tr>
              <a:tr h="370840">
                <a:tc>
                  <a:txBody>
                    <a:bodyPr/>
                    <a:lstStyle/>
                    <a:p>
                      <a:pPr algn="just" fontAlgn="ctr"/>
                      <a:r>
                        <a:rPr lang="pt-BR" sz="1600" b="1" i="0" u="none" strike="noStrike" dirty="0">
                          <a:solidFill>
                            <a:srgbClr val="000000"/>
                          </a:solidFill>
                          <a:effectLst/>
                          <a:latin typeface="Calibri"/>
                        </a:rPr>
                        <a:t>Total (1 a 6)</a:t>
                      </a:r>
                    </a:p>
                  </a:txBody>
                  <a:tcPr marL="12700" marR="12700" marT="12700" marB="0" anchor="ctr">
                    <a:solidFill>
                      <a:srgbClr val="808DA0"/>
                    </a:solidFill>
                  </a:tcPr>
                </a:tc>
                <a:tc>
                  <a:txBody>
                    <a:bodyPr/>
                    <a:lstStyle/>
                    <a:p>
                      <a:pPr algn="r">
                        <a:spcAft>
                          <a:spcPts val="0"/>
                        </a:spcAft>
                      </a:pPr>
                      <a:r>
                        <a:rPr lang="es-ES_tradnl" sz="1600" b="1">
                          <a:effectLst/>
                          <a:latin typeface="Calibri"/>
                          <a:ea typeface="Times New Roman"/>
                          <a:cs typeface="Calibri"/>
                        </a:rPr>
                        <a:t>61,899</a:t>
                      </a:r>
                      <a:endParaRPr lang="es-ES_tradnl" sz="1600">
                        <a:effectLst/>
                        <a:latin typeface="Times New Roman"/>
                        <a:ea typeface="Times New Roman"/>
                      </a:endParaRPr>
                    </a:p>
                  </a:txBody>
                  <a:tcPr marL="68580" marR="68580" marT="0" marB="0">
                    <a:solidFill>
                      <a:srgbClr val="AD8F67"/>
                    </a:solidFill>
                  </a:tcPr>
                </a:tc>
                <a:tc>
                  <a:txBody>
                    <a:bodyPr/>
                    <a:lstStyle/>
                    <a:p>
                      <a:pPr algn="r">
                        <a:spcAft>
                          <a:spcPts val="0"/>
                        </a:spcAft>
                      </a:pPr>
                      <a:r>
                        <a:rPr lang="es-ES_tradnl" sz="1600" b="1">
                          <a:effectLst/>
                          <a:latin typeface="Calibri"/>
                          <a:ea typeface="Times New Roman"/>
                          <a:cs typeface="Calibri"/>
                        </a:rPr>
                        <a:t>100.0</a:t>
                      </a:r>
                      <a:endParaRPr lang="es-ES_tradnl" sz="1600">
                        <a:effectLst/>
                        <a:latin typeface="Times New Roman"/>
                        <a:ea typeface="Times New Roman"/>
                      </a:endParaRPr>
                    </a:p>
                  </a:txBody>
                  <a:tcPr marL="68580" marR="68580" marT="0" marB="0">
                    <a:solidFill>
                      <a:srgbClr val="AD8F67"/>
                    </a:solidFill>
                  </a:tcPr>
                </a:tc>
                <a:tc>
                  <a:txBody>
                    <a:bodyPr/>
                    <a:lstStyle/>
                    <a:p>
                      <a:pPr algn="r">
                        <a:spcAft>
                          <a:spcPts val="0"/>
                        </a:spcAft>
                      </a:pPr>
                      <a:r>
                        <a:rPr lang="es-ES_tradnl" sz="1600" b="1">
                          <a:effectLst/>
                          <a:latin typeface="Calibri"/>
                          <a:ea typeface="Times New Roman"/>
                          <a:cs typeface="Calibri"/>
                        </a:rPr>
                        <a:t>32,352</a:t>
                      </a:r>
                      <a:endParaRPr lang="es-ES_tradnl" sz="1600">
                        <a:effectLst/>
                        <a:latin typeface="Times New Roman"/>
                        <a:ea typeface="Times New Roman"/>
                      </a:endParaRPr>
                    </a:p>
                  </a:txBody>
                  <a:tcPr marL="68580" marR="68580" marT="0" marB="0">
                    <a:solidFill>
                      <a:srgbClr val="93A299"/>
                    </a:solidFill>
                  </a:tcPr>
                </a:tc>
                <a:tc>
                  <a:txBody>
                    <a:bodyPr/>
                    <a:lstStyle/>
                    <a:p>
                      <a:pPr algn="r">
                        <a:spcAft>
                          <a:spcPts val="0"/>
                        </a:spcAft>
                      </a:pPr>
                      <a:r>
                        <a:rPr lang="es-ES_tradnl" sz="1600" b="1" dirty="0">
                          <a:effectLst/>
                          <a:latin typeface="Calibri"/>
                          <a:ea typeface="Times New Roman"/>
                          <a:cs typeface="Calibri"/>
                        </a:rPr>
                        <a:t>100.0</a:t>
                      </a:r>
                      <a:endParaRPr lang="es-ES_tradnl" sz="1600" dirty="0">
                        <a:effectLst/>
                        <a:latin typeface="Times New Roman"/>
                        <a:ea typeface="Times New Roman"/>
                      </a:endParaRPr>
                    </a:p>
                  </a:txBody>
                  <a:tcPr marL="68580" marR="68580" marT="0" marB="0">
                    <a:solidFill>
                      <a:srgbClr val="93A299"/>
                    </a:solidFill>
                  </a:tcPr>
                </a:tc>
              </a:tr>
            </a:tbl>
          </a:graphicData>
        </a:graphic>
      </p:graphicFrame>
    </p:spTree>
    <p:extLst>
      <p:ext uri="{BB962C8B-B14F-4D97-AF65-F5344CB8AC3E}">
        <p14:creationId xmlns:p14="http://schemas.microsoft.com/office/powerpoint/2010/main" xmlns="" val="27277737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sz="2600" b="1" dirty="0" smtClean="0"/>
              <a:t>CARACTERÍSTICAS DE LAS OFICINAS DESTINADAS A SU COMERCIALIZACIÓN </a:t>
            </a:r>
            <a:endParaRPr lang="es-ES" sz="2600" b="1" dirty="0"/>
          </a:p>
        </p:txBody>
      </p:sp>
      <p:sp>
        <p:nvSpPr>
          <p:cNvPr id="3" name="Marcador de contenido 2"/>
          <p:cNvSpPr>
            <a:spLocks noGrp="1"/>
          </p:cNvSpPr>
          <p:nvPr>
            <p:ph idx="1"/>
          </p:nvPr>
        </p:nvSpPr>
        <p:spPr/>
        <p:txBody>
          <a:bodyPr>
            <a:normAutofit/>
          </a:bodyPr>
          <a:lstStyle/>
          <a:p>
            <a:pPr marL="271463" indent="-271463">
              <a:buClr>
                <a:schemeClr val="accent1">
                  <a:lumMod val="50000"/>
                </a:schemeClr>
              </a:buClr>
              <a:buFont typeface="Wingdings" charset="2"/>
              <a:buChar char="q"/>
            </a:pPr>
            <a:r>
              <a:rPr lang="es-ES" sz="2200" dirty="0" smtClean="0"/>
              <a:t>Localización </a:t>
            </a:r>
            <a:r>
              <a:rPr lang="es-ES" sz="2200" dirty="0"/>
              <a:t>en la zona urbana Distrito </a:t>
            </a:r>
            <a:r>
              <a:rPr lang="es-ES" sz="2200" dirty="0" smtClean="0"/>
              <a:t>Nacional.</a:t>
            </a:r>
            <a:endParaRPr lang="es-ES" sz="2200" dirty="0"/>
          </a:p>
          <a:p>
            <a:pPr marL="271463" indent="-271463">
              <a:buClr>
                <a:schemeClr val="accent1">
                  <a:lumMod val="50000"/>
                </a:schemeClr>
              </a:buClr>
              <a:buFont typeface="Wingdings" charset="2"/>
              <a:buChar char="q"/>
            </a:pPr>
            <a:r>
              <a:rPr lang="es-ES" sz="2200" dirty="0" smtClean="0"/>
              <a:t>Precio </a:t>
            </a:r>
            <a:r>
              <a:rPr lang="es-ES" sz="2200" dirty="0"/>
              <a:t>por metro cuadrado entre RD$125,000 y RD$150,000.</a:t>
            </a:r>
          </a:p>
          <a:p>
            <a:pPr marL="271463" indent="-271463">
              <a:buClr>
                <a:schemeClr val="accent1">
                  <a:lumMod val="50000"/>
                </a:schemeClr>
              </a:buClr>
              <a:buFont typeface="Wingdings" charset="2"/>
              <a:buChar char="q"/>
            </a:pPr>
            <a:r>
              <a:rPr lang="es-ES" sz="2200" dirty="0" smtClean="0"/>
              <a:t>Cuatro </a:t>
            </a:r>
            <a:r>
              <a:rPr lang="es-ES" sz="2200" dirty="0"/>
              <a:t>de cada diez metros cuadrados se desarrolla </a:t>
            </a:r>
            <a:r>
              <a:rPr lang="es-ES" sz="2200" dirty="0" smtClean="0"/>
              <a:t>en:</a:t>
            </a:r>
          </a:p>
          <a:p>
            <a:pPr lvl="1">
              <a:buClr>
                <a:schemeClr val="accent1">
                  <a:lumMod val="50000"/>
                </a:schemeClr>
              </a:buClr>
            </a:pPr>
            <a:r>
              <a:rPr lang="es-ES" sz="2100" dirty="0" smtClean="0"/>
              <a:t>Edificaciones </a:t>
            </a:r>
            <a:r>
              <a:rPr lang="es-ES" sz="2100" dirty="0"/>
              <a:t>de seis a diez </a:t>
            </a:r>
            <a:r>
              <a:rPr lang="es-ES" sz="2100" dirty="0" smtClean="0"/>
              <a:t>pisos</a:t>
            </a:r>
          </a:p>
          <a:p>
            <a:pPr lvl="1">
              <a:buClr>
                <a:schemeClr val="accent1">
                  <a:lumMod val="50000"/>
                </a:schemeClr>
              </a:buClr>
            </a:pPr>
            <a:r>
              <a:rPr lang="es-ES" sz="2100" dirty="0" smtClean="0"/>
              <a:t>Revestimiento (abril de 2017)</a:t>
            </a:r>
            <a:endParaRPr lang="es-ES" sz="2100" dirty="0"/>
          </a:p>
          <a:p>
            <a:pPr marL="271463" indent="-271463">
              <a:buClr>
                <a:schemeClr val="accent1">
                  <a:lumMod val="50000"/>
                </a:schemeClr>
              </a:buClr>
              <a:buFont typeface="Wingdings" charset="2"/>
              <a:buChar char="q"/>
            </a:pPr>
            <a:r>
              <a:rPr lang="es-ES" sz="2200" dirty="0" smtClean="0"/>
              <a:t>Seis </a:t>
            </a:r>
            <a:r>
              <a:rPr lang="es-ES" sz="2200" dirty="0"/>
              <a:t>de cada diez metros cuadrados </a:t>
            </a:r>
            <a:r>
              <a:rPr lang="es-ES" sz="2200" dirty="0" smtClean="0"/>
              <a:t>se </a:t>
            </a:r>
            <a:r>
              <a:rPr lang="es-ES" sz="2200" dirty="0"/>
              <a:t>ofrece </a:t>
            </a:r>
            <a:r>
              <a:rPr lang="es-ES" sz="2200" dirty="0" smtClean="0"/>
              <a:t>en:</a:t>
            </a:r>
          </a:p>
          <a:p>
            <a:pPr lvl="1">
              <a:buClr>
                <a:schemeClr val="accent1">
                  <a:lumMod val="50000"/>
                </a:schemeClr>
              </a:buClr>
            </a:pPr>
            <a:r>
              <a:rPr lang="es-ES" sz="2100" dirty="0" smtClean="0"/>
              <a:t>Edificaciones </a:t>
            </a:r>
            <a:r>
              <a:rPr lang="es-ES" sz="2100" dirty="0"/>
              <a:t>de once a veinte </a:t>
            </a:r>
            <a:r>
              <a:rPr lang="es-ES" sz="2100" dirty="0" smtClean="0"/>
              <a:t>pisos</a:t>
            </a:r>
          </a:p>
          <a:p>
            <a:pPr lvl="1">
              <a:buClr>
                <a:schemeClr val="accent1">
                  <a:lumMod val="50000"/>
                </a:schemeClr>
              </a:buClr>
            </a:pPr>
            <a:r>
              <a:rPr lang="es-ES" sz="2100" dirty="0" smtClean="0"/>
              <a:t>Estructura (abril de 2017)</a:t>
            </a:r>
            <a:endParaRPr lang="es-ES" sz="2100" dirty="0"/>
          </a:p>
          <a:p>
            <a:pPr marL="271463" indent="-271463">
              <a:buClr>
                <a:schemeClr val="accent1">
                  <a:lumMod val="50000"/>
                </a:schemeClr>
              </a:buClr>
              <a:buFont typeface="Wingdings" charset="2"/>
              <a:buChar char="q"/>
            </a:pPr>
            <a:r>
              <a:rPr lang="es-ES" sz="2200" dirty="0" smtClean="0"/>
              <a:t>La </a:t>
            </a:r>
            <a:r>
              <a:rPr lang="es-ES" sz="2200" dirty="0"/>
              <a:t>modalidad de venta sobre planos no se registró en esta </a:t>
            </a:r>
            <a:r>
              <a:rPr lang="es-ES" sz="2200" dirty="0" smtClean="0"/>
              <a:t>oportunidad</a:t>
            </a:r>
            <a:endParaRPr lang="es-ES" sz="2200" dirty="0"/>
          </a:p>
          <a:p>
            <a:pPr marL="271463" indent="-271463">
              <a:buClr>
                <a:schemeClr val="accent1">
                  <a:lumMod val="50000"/>
                </a:schemeClr>
              </a:buClr>
              <a:buFont typeface="Wingdings" charset="2"/>
              <a:buChar char="q"/>
            </a:pPr>
            <a:r>
              <a:rPr lang="es-ES" sz="2200" dirty="0" smtClean="0"/>
              <a:t>Sistema </a:t>
            </a:r>
            <a:r>
              <a:rPr lang="es-ES" sz="2200" dirty="0"/>
              <a:t>constructivo predominante del tipo mampostería confinada-pórticos </a:t>
            </a:r>
            <a:r>
              <a:rPr lang="es-ES" sz="2200" dirty="0" smtClean="0"/>
              <a:t>y </a:t>
            </a:r>
            <a:r>
              <a:rPr lang="es-ES" sz="2200" dirty="0"/>
              <a:t>losas de concreto </a:t>
            </a:r>
            <a:r>
              <a:rPr lang="es-ES" sz="2200" dirty="0" smtClean="0"/>
              <a:t>macizo.</a:t>
            </a:r>
            <a:endParaRPr lang="es-ES" sz="2200" dirty="0"/>
          </a:p>
          <a:p>
            <a:endParaRPr lang="es-ES" sz="2200" dirty="0"/>
          </a:p>
        </p:txBody>
      </p:sp>
    </p:spTree>
    <p:extLst>
      <p:ext uri="{BB962C8B-B14F-4D97-AF65-F5344CB8AC3E}">
        <p14:creationId xmlns:p14="http://schemas.microsoft.com/office/powerpoint/2010/main" xmlns="" val="2983701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COMERCIO</a:t>
            </a:r>
            <a:endParaRPr lang="es-ES" dirty="0"/>
          </a:p>
        </p:txBody>
      </p:sp>
      <p:sp>
        <p:nvSpPr>
          <p:cNvPr id="3" name="Marcador de texto 2"/>
          <p:cNvSpPr>
            <a:spLocks noGrp="1"/>
          </p:cNvSpPr>
          <p:nvPr>
            <p:ph type="body" idx="1"/>
          </p:nvPr>
        </p:nvSpPr>
        <p:spPr/>
        <p:txBody>
          <a:bodyPr/>
          <a:lstStyle/>
          <a:p>
            <a:endParaRPr lang="es-ES"/>
          </a:p>
        </p:txBody>
      </p:sp>
    </p:spTree>
    <p:extLst>
      <p:ext uri="{BB962C8B-B14F-4D97-AF65-F5344CB8AC3E}">
        <p14:creationId xmlns:p14="http://schemas.microsoft.com/office/powerpoint/2010/main" xmlns="" val="6750790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sz="2900" b="1" dirty="0"/>
              <a:t>Distribución del área de construcción vendible de </a:t>
            </a:r>
            <a:r>
              <a:rPr lang="es-ES_tradnl" sz="2900" b="1" dirty="0" smtClean="0"/>
              <a:t>comercio </a:t>
            </a:r>
            <a:r>
              <a:rPr lang="es-ES_tradnl" sz="2900" b="1" dirty="0"/>
              <a:t>según situación en el mercado </a:t>
            </a:r>
            <a:r>
              <a:rPr lang="es-ES_tradnl" sz="2900" b="1" dirty="0" smtClean="0"/>
              <a:t/>
            </a:r>
            <a:br>
              <a:rPr lang="es-ES_tradnl" sz="2900" b="1" dirty="0" smtClean="0"/>
            </a:br>
            <a:r>
              <a:rPr lang="es-ES" sz="2400" b="1" dirty="0" smtClean="0"/>
              <a:t>Abril </a:t>
            </a:r>
            <a:r>
              <a:rPr lang="es-ES" sz="2400" b="1" dirty="0"/>
              <a:t>de 2017 – Octubre de 2017</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xmlns="" val="2580102275"/>
              </p:ext>
            </p:extLst>
          </p:nvPr>
        </p:nvGraphicFramePr>
        <p:xfrm>
          <a:off x="457200" y="2108200"/>
          <a:ext cx="8229600" cy="3708400"/>
        </p:xfrm>
        <a:graphic>
          <a:graphicData uri="http://schemas.openxmlformats.org/drawingml/2006/table">
            <a:tbl>
              <a:tblPr firstRow="1" bandRow="1">
                <a:tableStyleId>{5C22544A-7EE6-4342-B048-85BDC9FD1C3A}</a:tableStyleId>
              </a:tblPr>
              <a:tblGrid>
                <a:gridCol w="3318933"/>
                <a:gridCol w="1490134"/>
                <a:gridCol w="846666"/>
                <a:gridCol w="1642534"/>
                <a:gridCol w="931333"/>
              </a:tblGrid>
              <a:tr h="370840">
                <a:tc rowSpan="2">
                  <a:txBody>
                    <a:bodyPr/>
                    <a:lstStyle/>
                    <a:p>
                      <a:pPr algn="ctr"/>
                      <a:r>
                        <a:rPr lang="es-ES" sz="1600" dirty="0" smtClean="0"/>
                        <a:t>Situación en el mercado</a:t>
                      </a:r>
                      <a:endParaRPr lang="es-ES" sz="1600" dirty="0"/>
                    </a:p>
                  </a:txBody>
                  <a:tcPr anchor="ctr">
                    <a:solidFill>
                      <a:schemeClr val="accent5"/>
                    </a:solidFill>
                  </a:tcPr>
                </a:tc>
                <a:tc gridSpan="2">
                  <a:txBody>
                    <a:bodyPr/>
                    <a:lstStyle/>
                    <a:p>
                      <a:pPr algn="ctr"/>
                      <a:r>
                        <a:rPr lang="es-ES" sz="1600" dirty="0" smtClean="0"/>
                        <a:t>Octubre de 2016</a:t>
                      </a:r>
                      <a:endParaRPr lang="es-ES" sz="1600" dirty="0"/>
                    </a:p>
                  </a:txBody>
                  <a:tcPr anchor="ctr">
                    <a:solidFill>
                      <a:schemeClr val="accent2"/>
                    </a:solidFill>
                  </a:tcPr>
                </a:tc>
                <a:tc hMerge="1">
                  <a:txBody>
                    <a:bodyPr/>
                    <a:lstStyle/>
                    <a:p>
                      <a:endParaRPr lang="es-ES" sz="1600" dirty="0"/>
                    </a:p>
                  </a:txBody>
                  <a:tcPr/>
                </a:tc>
                <a:tc gridSpan="2">
                  <a:txBody>
                    <a:bodyPr/>
                    <a:lstStyle/>
                    <a:p>
                      <a:pPr algn="ctr"/>
                      <a:r>
                        <a:rPr lang="es-ES" sz="1600" dirty="0" smtClean="0"/>
                        <a:t>Abril de 2017</a:t>
                      </a:r>
                      <a:endParaRPr lang="es-ES" sz="1600" dirty="0"/>
                    </a:p>
                  </a:txBody>
                  <a:tcPr anchor="ctr"/>
                </a:tc>
                <a:tc hMerge="1">
                  <a:txBody>
                    <a:bodyPr/>
                    <a:lstStyle/>
                    <a:p>
                      <a:endParaRPr lang="es-ES" sz="1600" dirty="0"/>
                    </a:p>
                  </a:txBody>
                  <a:tcPr/>
                </a:tc>
              </a:tr>
              <a:tr h="370840">
                <a:tc vMerge="1">
                  <a:txBody>
                    <a:bodyPr/>
                    <a:lstStyle/>
                    <a:p>
                      <a:endParaRPr lang="es-ES" sz="1600" dirty="0"/>
                    </a:p>
                  </a:txBody>
                  <a:tcPr/>
                </a:tc>
                <a:tc>
                  <a:txBody>
                    <a:bodyPr/>
                    <a:lstStyle/>
                    <a:p>
                      <a:pPr algn="ctr" fontAlgn="ctr"/>
                      <a:r>
                        <a:rPr lang="pt-BR" sz="1800" b="1" i="0" u="none" strike="noStrike" dirty="0">
                          <a:solidFill>
                            <a:srgbClr val="000000"/>
                          </a:solidFill>
                          <a:effectLst/>
                          <a:latin typeface="Calibri"/>
                        </a:rPr>
                        <a:t>Área (m</a:t>
                      </a:r>
                      <a:r>
                        <a:rPr lang="pt-BR" sz="1800" b="1" i="0" u="none" strike="noStrike" baseline="30000" dirty="0">
                          <a:solidFill>
                            <a:srgbClr val="000000"/>
                          </a:solidFill>
                          <a:effectLst/>
                          <a:latin typeface="Calibri"/>
                        </a:rPr>
                        <a:t>2</a:t>
                      </a:r>
                      <a:r>
                        <a:rPr lang="pt-BR" sz="1800" b="1" i="0" u="none" strike="noStrike" dirty="0">
                          <a:solidFill>
                            <a:srgbClr val="000000"/>
                          </a:solidFill>
                          <a:effectLst/>
                          <a:latin typeface="Calibri"/>
                        </a:rPr>
                        <a:t>)</a:t>
                      </a:r>
                    </a:p>
                  </a:txBody>
                  <a:tcPr marL="12700" marR="12700" marT="12700" marB="0" anchor="ctr">
                    <a:solidFill>
                      <a:srgbClr val="808DA0"/>
                    </a:solidFill>
                  </a:tcPr>
                </a:tc>
                <a:tc>
                  <a:txBody>
                    <a:bodyPr/>
                    <a:lstStyle/>
                    <a:p>
                      <a:pPr algn="ctr" fontAlgn="ctr"/>
                      <a:r>
                        <a:rPr lang="es-ES" sz="1800" b="1" i="0" u="none" strike="noStrike" dirty="0">
                          <a:solidFill>
                            <a:srgbClr val="000000"/>
                          </a:solidFill>
                          <a:effectLst/>
                          <a:latin typeface="Calibri"/>
                        </a:rPr>
                        <a:t>%</a:t>
                      </a:r>
                    </a:p>
                  </a:txBody>
                  <a:tcPr marL="12700" marR="12700" marT="12700" marB="0" anchor="ctr">
                    <a:solidFill>
                      <a:srgbClr val="808DA0"/>
                    </a:solidFill>
                  </a:tcPr>
                </a:tc>
                <a:tc>
                  <a:txBody>
                    <a:bodyPr/>
                    <a:lstStyle/>
                    <a:p>
                      <a:pPr algn="ctr" fontAlgn="ctr"/>
                      <a:r>
                        <a:rPr lang="pt-BR" sz="1800" b="1" i="0" u="none" strike="noStrike" dirty="0">
                          <a:solidFill>
                            <a:srgbClr val="000000"/>
                          </a:solidFill>
                          <a:effectLst/>
                          <a:latin typeface="Calibri"/>
                        </a:rPr>
                        <a:t>Área (m</a:t>
                      </a:r>
                      <a:r>
                        <a:rPr lang="pt-BR" sz="1800" b="1" i="0" u="none" strike="noStrike" baseline="30000" dirty="0">
                          <a:solidFill>
                            <a:srgbClr val="000000"/>
                          </a:solidFill>
                          <a:effectLst/>
                          <a:latin typeface="Calibri"/>
                        </a:rPr>
                        <a:t>2</a:t>
                      </a:r>
                      <a:r>
                        <a:rPr lang="pt-BR" sz="1800" b="1" i="0" u="none" strike="noStrike" dirty="0">
                          <a:solidFill>
                            <a:srgbClr val="000000"/>
                          </a:solidFill>
                          <a:effectLst/>
                          <a:latin typeface="Calibri"/>
                        </a:rPr>
                        <a:t>)</a:t>
                      </a:r>
                    </a:p>
                  </a:txBody>
                  <a:tcPr marL="12700" marR="12700" marT="12700" marB="0" anchor="ctr">
                    <a:solidFill>
                      <a:srgbClr val="808DA0"/>
                    </a:solidFill>
                  </a:tcPr>
                </a:tc>
                <a:tc>
                  <a:txBody>
                    <a:bodyPr/>
                    <a:lstStyle/>
                    <a:p>
                      <a:pPr algn="ctr" fontAlgn="ctr"/>
                      <a:r>
                        <a:rPr lang="es-ES" sz="1800" b="1" i="0" u="none" strike="noStrike" dirty="0">
                          <a:solidFill>
                            <a:srgbClr val="000000"/>
                          </a:solidFill>
                          <a:effectLst/>
                          <a:latin typeface="Calibri"/>
                        </a:rPr>
                        <a:t>%</a:t>
                      </a:r>
                    </a:p>
                  </a:txBody>
                  <a:tcPr marL="12700" marR="12700" marT="12700" marB="0" anchor="ctr">
                    <a:solidFill>
                      <a:srgbClr val="808DA0"/>
                    </a:solidFill>
                  </a:tcPr>
                </a:tc>
              </a:tr>
              <a:tr h="370840">
                <a:tc>
                  <a:txBody>
                    <a:bodyPr/>
                    <a:lstStyle/>
                    <a:p>
                      <a:pPr algn="just" fontAlgn="ctr"/>
                      <a:r>
                        <a:rPr lang="es-ES" sz="1600" b="0" i="0" u="none" strike="noStrike">
                          <a:solidFill>
                            <a:srgbClr val="000000"/>
                          </a:solidFill>
                          <a:effectLst/>
                          <a:latin typeface="Calibri"/>
                        </a:rPr>
                        <a:t>1. Oferta inmediata</a:t>
                      </a:r>
                    </a:p>
                  </a:txBody>
                  <a:tcPr marL="12700" marR="12700" marT="12700" marB="0" anchor="ctr"/>
                </a:tc>
                <a:tc>
                  <a:txBody>
                    <a:bodyPr/>
                    <a:lstStyle/>
                    <a:p>
                      <a:pPr algn="r">
                        <a:spcAft>
                          <a:spcPts val="0"/>
                        </a:spcAft>
                      </a:pPr>
                      <a:r>
                        <a:rPr lang="es-ES_tradnl" sz="1600">
                          <a:effectLst/>
                          <a:latin typeface="Calibri"/>
                          <a:ea typeface="Times New Roman"/>
                          <a:cs typeface="Calibri"/>
                        </a:rPr>
                        <a:t>2,762</a:t>
                      </a:r>
                      <a:endParaRPr lang="es-ES_tradnl" sz="1600">
                        <a:effectLst/>
                        <a:latin typeface="Times New Roman"/>
                        <a:ea typeface="Times New Roman"/>
                      </a:endParaRPr>
                    </a:p>
                  </a:txBody>
                  <a:tcPr marL="68580" marR="68580" marT="0" marB="0"/>
                </a:tc>
                <a:tc>
                  <a:txBody>
                    <a:bodyPr/>
                    <a:lstStyle/>
                    <a:p>
                      <a:pPr algn="r">
                        <a:spcAft>
                          <a:spcPts val="0"/>
                        </a:spcAft>
                      </a:pPr>
                      <a:r>
                        <a:rPr lang="es-ES_tradnl" sz="1600">
                          <a:effectLst/>
                          <a:latin typeface="Calibri"/>
                          <a:ea typeface="Times New Roman"/>
                          <a:cs typeface="Calibri"/>
                        </a:rPr>
                        <a:t>4.6</a:t>
                      </a:r>
                      <a:endParaRPr lang="es-ES_tradnl" sz="1600">
                        <a:effectLst/>
                        <a:latin typeface="Times New Roman"/>
                        <a:ea typeface="Times New Roman"/>
                      </a:endParaRPr>
                    </a:p>
                  </a:txBody>
                  <a:tcPr marL="68580" marR="68580" marT="0" marB="0"/>
                </a:tc>
                <a:tc>
                  <a:txBody>
                    <a:bodyPr/>
                    <a:lstStyle/>
                    <a:p>
                      <a:pPr algn="r">
                        <a:spcAft>
                          <a:spcPts val="0"/>
                        </a:spcAft>
                      </a:pPr>
                      <a:r>
                        <a:rPr lang="es-ES_tradnl" sz="1600">
                          <a:effectLst/>
                          <a:latin typeface="Calibri"/>
                          <a:ea typeface="Times New Roman"/>
                          <a:cs typeface="Calibri"/>
                        </a:rPr>
                        <a:t>739</a:t>
                      </a:r>
                      <a:endParaRPr lang="es-ES_tradnl" sz="1600">
                        <a:effectLst/>
                        <a:latin typeface="Times New Roman"/>
                        <a:ea typeface="Times New Roman"/>
                      </a:endParaRPr>
                    </a:p>
                  </a:txBody>
                  <a:tcPr marL="68580" marR="68580" marT="0" marB="0"/>
                </a:tc>
                <a:tc>
                  <a:txBody>
                    <a:bodyPr/>
                    <a:lstStyle/>
                    <a:p>
                      <a:pPr algn="r">
                        <a:spcAft>
                          <a:spcPts val="0"/>
                        </a:spcAft>
                      </a:pPr>
                      <a:r>
                        <a:rPr lang="es-ES_tradnl" sz="1600">
                          <a:effectLst/>
                          <a:latin typeface="Calibri"/>
                          <a:ea typeface="Times New Roman"/>
                          <a:cs typeface="Calibri"/>
                        </a:rPr>
                        <a:t>1.1</a:t>
                      </a:r>
                      <a:endParaRPr lang="es-ES_tradnl" sz="1600">
                        <a:effectLst/>
                        <a:latin typeface="Times New Roman"/>
                        <a:ea typeface="Times New Roman"/>
                      </a:endParaRPr>
                    </a:p>
                  </a:txBody>
                  <a:tcPr marL="68580" marR="68580" marT="0" marB="0"/>
                </a:tc>
              </a:tr>
              <a:tr h="370840">
                <a:tc>
                  <a:txBody>
                    <a:bodyPr/>
                    <a:lstStyle/>
                    <a:p>
                      <a:pPr algn="just" fontAlgn="ctr"/>
                      <a:r>
                        <a:rPr lang="es-ES" sz="1600" b="0" i="0" u="none" strike="noStrike">
                          <a:solidFill>
                            <a:srgbClr val="000000"/>
                          </a:solidFill>
                          <a:effectLst/>
                          <a:latin typeface="Calibri"/>
                        </a:rPr>
                        <a:t>2. Oferta futura</a:t>
                      </a:r>
                    </a:p>
                  </a:txBody>
                  <a:tcPr marL="12700" marR="12700" marT="12700" marB="0" anchor="ctr"/>
                </a:tc>
                <a:tc>
                  <a:txBody>
                    <a:bodyPr/>
                    <a:lstStyle/>
                    <a:p>
                      <a:pPr algn="r">
                        <a:spcAft>
                          <a:spcPts val="0"/>
                        </a:spcAft>
                      </a:pPr>
                      <a:r>
                        <a:rPr lang="es-ES_tradnl" sz="1600">
                          <a:effectLst/>
                          <a:latin typeface="Calibri"/>
                          <a:ea typeface="Times New Roman"/>
                          <a:cs typeface="Calibri"/>
                        </a:rPr>
                        <a:t>720</a:t>
                      </a:r>
                      <a:endParaRPr lang="es-ES_tradnl" sz="1600">
                        <a:effectLst/>
                        <a:latin typeface="Times New Roman"/>
                        <a:ea typeface="Times New Roman"/>
                      </a:endParaRPr>
                    </a:p>
                  </a:txBody>
                  <a:tcPr marL="68580" marR="68580" marT="0" marB="0"/>
                </a:tc>
                <a:tc>
                  <a:txBody>
                    <a:bodyPr/>
                    <a:lstStyle/>
                    <a:p>
                      <a:pPr algn="r">
                        <a:spcAft>
                          <a:spcPts val="0"/>
                        </a:spcAft>
                      </a:pPr>
                      <a:r>
                        <a:rPr lang="es-ES_tradnl" sz="1600">
                          <a:effectLst/>
                          <a:latin typeface="Calibri"/>
                          <a:ea typeface="Times New Roman"/>
                          <a:cs typeface="Calibri"/>
                        </a:rPr>
                        <a:t>1.2</a:t>
                      </a:r>
                      <a:endParaRPr lang="es-ES_tradnl" sz="1600">
                        <a:effectLst/>
                        <a:latin typeface="Times New Roman"/>
                        <a:ea typeface="Times New Roman"/>
                      </a:endParaRPr>
                    </a:p>
                  </a:txBody>
                  <a:tcPr marL="68580" marR="68580" marT="0" marB="0"/>
                </a:tc>
                <a:tc>
                  <a:txBody>
                    <a:bodyPr/>
                    <a:lstStyle/>
                    <a:p>
                      <a:pPr algn="r">
                        <a:spcAft>
                          <a:spcPts val="0"/>
                        </a:spcAft>
                      </a:pPr>
                      <a:r>
                        <a:rPr lang="es-ES_tradnl" sz="1600">
                          <a:effectLst/>
                          <a:latin typeface="Calibri"/>
                          <a:ea typeface="Times New Roman"/>
                          <a:cs typeface="Calibri"/>
                        </a:rPr>
                        <a:t>-</a:t>
                      </a:r>
                      <a:endParaRPr lang="es-ES_tradnl" sz="1600">
                        <a:effectLst/>
                        <a:latin typeface="Times New Roman"/>
                        <a:ea typeface="Times New Roman"/>
                      </a:endParaRPr>
                    </a:p>
                  </a:txBody>
                  <a:tcPr marL="68580" marR="68580" marT="0" marB="0"/>
                </a:tc>
                <a:tc>
                  <a:txBody>
                    <a:bodyPr/>
                    <a:lstStyle/>
                    <a:p>
                      <a:pPr algn="r">
                        <a:spcAft>
                          <a:spcPts val="0"/>
                        </a:spcAft>
                      </a:pPr>
                      <a:r>
                        <a:rPr lang="es-ES_tradnl" sz="1600">
                          <a:effectLst/>
                          <a:latin typeface="Calibri"/>
                          <a:ea typeface="Times New Roman"/>
                          <a:cs typeface="Calibri"/>
                        </a:rPr>
                        <a:t>-</a:t>
                      </a:r>
                      <a:endParaRPr lang="es-ES_tradnl" sz="1600">
                        <a:effectLst/>
                        <a:latin typeface="Times New Roman"/>
                        <a:ea typeface="Times New Roman"/>
                      </a:endParaRPr>
                    </a:p>
                  </a:txBody>
                  <a:tcPr marL="68580" marR="68580" marT="0" marB="0"/>
                </a:tc>
              </a:tr>
              <a:tr h="370840">
                <a:tc>
                  <a:txBody>
                    <a:bodyPr/>
                    <a:lstStyle/>
                    <a:p>
                      <a:pPr algn="just" fontAlgn="ctr"/>
                      <a:r>
                        <a:rPr lang="es-ES" sz="1600" b="1" i="0" u="none" strike="noStrike" dirty="0">
                          <a:solidFill>
                            <a:srgbClr val="000000"/>
                          </a:solidFill>
                          <a:effectLst/>
                          <a:latin typeface="Calibri"/>
                        </a:rPr>
                        <a:t>Oferta total (1+2)</a:t>
                      </a:r>
                    </a:p>
                  </a:txBody>
                  <a:tcPr marL="12700" marR="12700" marT="12700" marB="0" anchor="ctr">
                    <a:solidFill>
                      <a:srgbClr val="808DA0"/>
                    </a:solidFill>
                  </a:tcPr>
                </a:tc>
                <a:tc>
                  <a:txBody>
                    <a:bodyPr/>
                    <a:lstStyle/>
                    <a:p>
                      <a:pPr algn="r">
                        <a:spcAft>
                          <a:spcPts val="0"/>
                        </a:spcAft>
                      </a:pPr>
                      <a:r>
                        <a:rPr lang="es-ES_tradnl" sz="1600" b="1">
                          <a:effectLst/>
                          <a:latin typeface="Calibri"/>
                          <a:ea typeface="Times New Roman"/>
                          <a:cs typeface="Calibri"/>
                        </a:rPr>
                        <a:t>3,482</a:t>
                      </a:r>
                      <a:endParaRPr lang="es-ES_tradnl" sz="1600">
                        <a:effectLst/>
                        <a:latin typeface="Times New Roman"/>
                        <a:ea typeface="Times New Roman"/>
                      </a:endParaRPr>
                    </a:p>
                  </a:txBody>
                  <a:tcPr marL="68580" marR="68580" marT="0" marB="0">
                    <a:solidFill>
                      <a:srgbClr val="AD8F67"/>
                    </a:solidFill>
                  </a:tcPr>
                </a:tc>
                <a:tc>
                  <a:txBody>
                    <a:bodyPr/>
                    <a:lstStyle/>
                    <a:p>
                      <a:pPr algn="r">
                        <a:spcAft>
                          <a:spcPts val="0"/>
                        </a:spcAft>
                      </a:pPr>
                      <a:r>
                        <a:rPr lang="es-ES_tradnl" sz="1600" b="1">
                          <a:effectLst/>
                          <a:latin typeface="Calibri"/>
                          <a:ea typeface="Times New Roman"/>
                          <a:cs typeface="Calibri"/>
                        </a:rPr>
                        <a:t>5.7</a:t>
                      </a:r>
                      <a:endParaRPr lang="es-ES_tradnl" sz="1600">
                        <a:effectLst/>
                        <a:latin typeface="Times New Roman"/>
                        <a:ea typeface="Times New Roman"/>
                      </a:endParaRPr>
                    </a:p>
                  </a:txBody>
                  <a:tcPr marL="68580" marR="68580" marT="0" marB="0">
                    <a:solidFill>
                      <a:srgbClr val="AD8F67"/>
                    </a:solidFill>
                  </a:tcPr>
                </a:tc>
                <a:tc>
                  <a:txBody>
                    <a:bodyPr/>
                    <a:lstStyle/>
                    <a:p>
                      <a:pPr algn="r">
                        <a:spcAft>
                          <a:spcPts val="0"/>
                        </a:spcAft>
                      </a:pPr>
                      <a:r>
                        <a:rPr lang="es-ES_tradnl" sz="1600" b="1">
                          <a:effectLst/>
                          <a:latin typeface="Calibri"/>
                          <a:ea typeface="Times New Roman"/>
                          <a:cs typeface="Calibri"/>
                        </a:rPr>
                        <a:t>739</a:t>
                      </a:r>
                      <a:endParaRPr lang="es-ES_tradnl" sz="1600">
                        <a:effectLst/>
                        <a:latin typeface="Times New Roman"/>
                        <a:ea typeface="Times New Roman"/>
                      </a:endParaRPr>
                    </a:p>
                  </a:txBody>
                  <a:tcPr marL="68580" marR="68580" marT="0" marB="0">
                    <a:solidFill>
                      <a:schemeClr val="accent1"/>
                    </a:solidFill>
                  </a:tcPr>
                </a:tc>
                <a:tc>
                  <a:txBody>
                    <a:bodyPr/>
                    <a:lstStyle/>
                    <a:p>
                      <a:pPr algn="r">
                        <a:spcAft>
                          <a:spcPts val="0"/>
                        </a:spcAft>
                      </a:pPr>
                      <a:r>
                        <a:rPr lang="es-ES_tradnl" sz="1600" b="1">
                          <a:effectLst/>
                          <a:latin typeface="Calibri"/>
                          <a:ea typeface="Times New Roman"/>
                          <a:cs typeface="Calibri"/>
                        </a:rPr>
                        <a:t>1.1</a:t>
                      </a:r>
                      <a:endParaRPr lang="es-ES_tradnl" sz="1600">
                        <a:effectLst/>
                        <a:latin typeface="Times New Roman"/>
                        <a:ea typeface="Times New Roman"/>
                      </a:endParaRPr>
                    </a:p>
                  </a:txBody>
                  <a:tcPr marL="68580" marR="68580" marT="0" marB="0">
                    <a:solidFill>
                      <a:schemeClr val="accent1"/>
                    </a:solidFill>
                  </a:tcPr>
                </a:tc>
              </a:tr>
              <a:tr h="370840">
                <a:tc>
                  <a:txBody>
                    <a:bodyPr/>
                    <a:lstStyle/>
                    <a:p>
                      <a:pPr algn="just" fontAlgn="ctr"/>
                      <a:r>
                        <a:rPr lang="es-ES" sz="1600" b="0" i="0" u="none" strike="noStrike">
                          <a:solidFill>
                            <a:srgbClr val="000000"/>
                          </a:solidFill>
                          <a:effectLst/>
                          <a:latin typeface="Calibri"/>
                        </a:rPr>
                        <a:t>3. Edificaciones separadas o reservadas</a:t>
                      </a:r>
                    </a:p>
                  </a:txBody>
                  <a:tcPr marL="12700" marR="12700" marT="12700" marB="0" anchor="ctr"/>
                </a:tc>
                <a:tc>
                  <a:txBody>
                    <a:bodyPr/>
                    <a:lstStyle/>
                    <a:p>
                      <a:pPr algn="r">
                        <a:spcAft>
                          <a:spcPts val="0"/>
                        </a:spcAft>
                      </a:pPr>
                      <a:r>
                        <a:rPr lang="es-ES_tradnl" sz="1600">
                          <a:effectLst/>
                          <a:latin typeface="Calibri"/>
                          <a:ea typeface="Times New Roman"/>
                          <a:cs typeface="Calibri"/>
                        </a:rPr>
                        <a:t>3,485</a:t>
                      </a:r>
                      <a:endParaRPr lang="es-ES_tradnl" sz="1600">
                        <a:effectLst/>
                        <a:latin typeface="Times New Roman"/>
                        <a:ea typeface="Times New Roman"/>
                      </a:endParaRPr>
                    </a:p>
                  </a:txBody>
                  <a:tcPr marL="68580" marR="68580" marT="0" marB="0"/>
                </a:tc>
                <a:tc>
                  <a:txBody>
                    <a:bodyPr/>
                    <a:lstStyle/>
                    <a:p>
                      <a:pPr algn="r">
                        <a:spcAft>
                          <a:spcPts val="0"/>
                        </a:spcAft>
                      </a:pPr>
                      <a:r>
                        <a:rPr lang="es-ES_tradnl" sz="1600">
                          <a:effectLst/>
                          <a:latin typeface="Calibri"/>
                          <a:ea typeface="Times New Roman"/>
                          <a:cs typeface="Calibri"/>
                        </a:rPr>
                        <a:t>5.8</a:t>
                      </a:r>
                      <a:endParaRPr lang="es-ES_tradnl" sz="1600">
                        <a:effectLst/>
                        <a:latin typeface="Times New Roman"/>
                        <a:ea typeface="Times New Roman"/>
                      </a:endParaRPr>
                    </a:p>
                  </a:txBody>
                  <a:tcPr marL="68580" marR="68580" marT="0" marB="0"/>
                </a:tc>
                <a:tc>
                  <a:txBody>
                    <a:bodyPr/>
                    <a:lstStyle/>
                    <a:p>
                      <a:pPr algn="r">
                        <a:spcAft>
                          <a:spcPts val="0"/>
                        </a:spcAft>
                      </a:pPr>
                      <a:r>
                        <a:rPr lang="es-ES_tradnl" sz="1600">
                          <a:effectLst/>
                          <a:latin typeface="Calibri"/>
                          <a:ea typeface="Times New Roman"/>
                          <a:cs typeface="Calibri"/>
                        </a:rPr>
                        <a:t>2,498</a:t>
                      </a:r>
                      <a:endParaRPr lang="es-ES_tradnl" sz="1600">
                        <a:effectLst/>
                        <a:latin typeface="Times New Roman"/>
                        <a:ea typeface="Times New Roman"/>
                      </a:endParaRPr>
                    </a:p>
                  </a:txBody>
                  <a:tcPr marL="68580" marR="68580" marT="0" marB="0"/>
                </a:tc>
                <a:tc>
                  <a:txBody>
                    <a:bodyPr/>
                    <a:lstStyle/>
                    <a:p>
                      <a:pPr algn="r">
                        <a:spcAft>
                          <a:spcPts val="0"/>
                        </a:spcAft>
                      </a:pPr>
                      <a:r>
                        <a:rPr lang="es-ES_tradnl" sz="1600">
                          <a:effectLst/>
                          <a:latin typeface="Calibri"/>
                          <a:ea typeface="Times New Roman"/>
                          <a:cs typeface="Calibri"/>
                        </a:rPr>
                        <a:t>3.6</a:t>
                      </a:r>
                      <a:endParaRPr lang="es-ES_tradnl" sz="1600">
                        <a:effectLst/>
                        <a:latin typeface="Times New Roman"/>
                        <a:ea typeface="Times New Roman"/>
                      </a:endParaRPr>
                    </a:p>
                  </a:txBody>
                  <a:tcPr marL="68580" marR="68580" marT="0" marB="0"/>
                </a:tc>
              </a:tr>
              <a:tr h="370840">
                <a:tc>
                  <a:txBody>
                    <a:bodyPr/>
                    <a:lstStyle/>
                    <a:p>
                      <a:pPr algn="just" fontAlgn="ctr"/>
                      <a:r>
                        <a:rPr lang="es-ES" sz="1600" b="0" i="0" u="none" strike="noStrike">
                          <a:solidFill>
                            <a:srgbClr val="000000"/>
                          </a:solidFill>
                          <a:effectLst/>
                          <a:latin typeface="Calibri"/>
                        </a:rPr>
                        <a:t>4.Edificaciones no comercializables</a:t>
                      </a:r>
                    </a:p>
                  </a:txBody>
                  <a:tcPr marL="12700" marR="12700" marT="12700" marB="0" anchor="ctr"/>
                </a:tc>
                <a:tc>
                  <a:txBody>
                    <a:bodyPr/>
                    <a:lstStyle/>
                    <a:p>
                      <a:pPr algn="r">
                        <a:spcAft>
                          <a:spcPts val="0"/>
                        </a:spcAft>
                      </a:pPr>
                      <a:r>
                        <a:rPr lang="es-ES_tradnl" sz="1600">
                          <a:effectLst/>
                          <a:latin typeface="Calibri"/>
                          <a:ea typeface="Times New Roman"/>
                          <a:cs typeface="Calibri"/>
                        </a:rPr>
                        <a:t>50,703</a:t>
                      </a:r>
                      <a:endParaRPr lang="es-ES_tradnl" sz="1600">
                        <a:effectLst/>
                        <a:latin typeface="Times New Roman"/>
                        <a:ea typeface="Times New Roman"/>
                      </a:endParaRPr>
                    </a:p>
                  </a:txBody>
                  <a:tcPr marL="68580" marR="68580" marT="0" marB="0"/>
                </a:tc>
                <a:tc>
                  <a:txBody>
                    <a:bodyPr/>
                    <a:lstStyle/>
                    <a:p>
                      <a:pPr algn="r">
                        <a:spcAft>
                          <a:spcPts val="0"/>
                        </a:spcAft>
                      </a:pPr>
                      <a:r>
                        <a:rPr lang="es-ES_tradnl" sz="1600">
                          <a:effectLst/>
                          <a:latin typeface="Calibri"/>
                          <a:ea typeface="Times New Roman"/>
                          <a:cs typeface="Calibri"/>
                        </a:rPr>
                        <a:t>83.8</a:t>
                      </a:r>
                      <a:endParaRPr lang="es-ES_tradnl" sz="1600">
                        <a:effectLst/>
                        <a:latin typeface="Times New Roman"/>
                        <a:ea typeface="Times New Roman"/>
                      </a:endParaRPr>
                    </a:p>
                  </a:txBody>
                  <a:tcPr marL="68580" marR="68580" marT="0" marB="0"/>
                </a:tc>
                <a:tc>
                  <a:txBody>
                    <a:bodyPr/>
                    <a:lstStyle/>
                    <a:p>
                      <a:pPr algn="r">
                        <a:spcAft>
                          <a:spcPts val="0"/>
                        </a:spcAft>
                      </a:pPr>
                      <a:r>
                        <a:rPr lang="es-ES_tradnl" sz="1600">
                          <a:effectLst/>
                          <a:latin typeface="Calibri"/>
                          <a:ea typeface="Times New Roman"/>
                          <a:cs typeface="Calibri"/>
                        </a:rPr>
                        <a:t>59,003</a:t>
                      </a:r>
                      <a:endParaRPr lang="es-ES_tradnl" sz="1600">
                        <a:effectLst/>
                        <a:latin typeface="Times New Roman"/>
                        <a:ea typeface="Times New Roman"/>
                      </a:endParaRPr>
                    </a:p>
                  </a:txBody>
                  <a:tcPr marL="68580" marR="68580" marT="0" marB="0"/>
                </a:tc>
                <a:tc>
                  <a:txBody>
                    <a:bodyPr/>
                    <a:lstStyle/>
                    <a:p>
                      <a:pPr algn="r">
                        <a:spcAft>
                          <a:spcPts val="0"/>
                        </a:spcAft>
                      </a:pPr>
                      <a:r>
                        <a:rPr lang="es-ES_tradnl" sz="1600">
                          <a:effectLst/>
                          <a:latin typeface="Calibri"/>
                          <a:ea typeface="Times New Roman"/>
                          <a:cs typeface="Calibri"/>
                        </a:rPr>
                        <a:t>86.0</a:t>
                      </a:r>
                      <a:endParaRPr lang="es-ES_tradnl" sz="1600">
                        <a:effectLst/>
                        <a:latin typeface="Times New Roman"/>
                        <a:ea typeface="Times New Roman"/>
                      </a:endParaRPr>
                    </a:p>
                  </a:txBody>
                  <a:tcPr marL="68580" marR="68580" marT="0" marB="0"/>
                </a:tc>
              </a:tr>
              <a:tr h="370840">
                <a:tc>
                  <a:txBody>
                    <a:bodyPr/>
                    <a:lstStyle/>
                    <a:p>
                      <a:pPr algn="just" fontAlgn="ctr"/>
                      <a:r>
                        <a:rPr lang="es-ES" sz="1600" b="0" i="0" u="none" strike="noStrike">
                          <a:solidFill>
                            <a:srgbClr val="000000"/>
                          </a:solidFill>
                          <a:effectLst/>
                          <a:latin typeface="Calibri"/>
                        </a:rPr>
                        <a:t>5. Obras paralizadas</a:t>
                      </a:r>
                    </a:p>
                  </a:txBody>
                  <a:tcPr marL="12700" marR="12700" marT="12700" marB="0" anchor="ctr"/>
                </a:tc>
                <a:tc>
                  <a:txBody>
                    <a:bodyPr/>
                    <a:lstStyle/>
                    <a:p>
                      <a:pPr algn="r">
                        <a:spcAft>
                          <a:spcPts val="0"/>
                        </a:spcAft>
                      </a:pPr>
                      <a:r>
                        <a:rPr lang="es-ES_tradnl" sz="1600">
                          <a:effectLst/>
                          <a:latin typeface="Calibri"/>
                          <a:ea typeface="Times New Roman"/>
                          <a:cs typeface="Calibri"/>
                        </a:rPr>
                        <a:t>2,850</a:t>
                      </a:r>
                      <a:endParaRPr lang="es-ES_tradnl" sz="1600">
                        <a:effectLst/>
                        <a:latin typeface="Times New Roman"/>
                        <a:ea typeface="Times New Roman"/>
                      </a:endParaRPr>
                    </a:p>
                  </a:txBody>
                  <a:tcPr marL="68580" marR="68580" marT="0" marB="0"/>
                </a:tc>
                <a:tc>
                  <a:txBody>
                    <a:bodyPr/>
                    <a:lstStyle/>
                    <a:p>
                      <a:pPr algn="r">
                        <a:spcAft>
                          <a:spcPts val="0"/>
                        </a:spcAft>
                      </a:pPr>
                      <a:r>
                        <a:rPr lang="es-ES_tradnl" sz="1600">
                          <a:effectLst/>
                          <a:latin typeface="Calibri"/>
                          <a:ea typeface="Times New Roman"/>
                          <a:cs typeface="Calibri"/>
                        </a:rPr>
                        <a:t>4.7</a:t>
                      </a:r>
                      <a:endParaRPr lang="es-ES_tradnl" sz="1600">
                        <a:effectLst/>
                        <a:latin typeface="Times New Roman"/>
                        <a:ea typeface="Times New Roman"/>
                      </a:endParaRPr>
                    </a:p>
                  </a:txBody>
                  <a:tcPr marL="68580" marR="68580" marT="0" marB="0"/>
                </a:tc>
                <a:tc>
                  <a:txBody>
                    <a:bodyPr/>
                    <a:lstStyle/>
                    <a:p>
                      <a:pPr algn="r">
                        <a:spcAft>
                          <a:spcPts val="0"/>
                        </a:spcAft>
                      </a:pPr>
                      <a:r>
                        <a:rPr lang="es-ES_tradnl" sz="1600">
                          <a:effectLst/>
                          <a:latin typeface="Calibri"/>
                          <a:ea typeface="Times New Roman"/>
                          <a:cs typeface="Calibri"/>
                        </a:rPr>
                        <a:t>6,400</a:t>
                      </a:r>
                      <a:endParaRPr lang="es-ES_tradnl" sz="1600">
                        <a:effectLst/>
                        <a:latin typeface="Times New Roman"/>
                        <a:ea typeface="Times New Roman"/>
                      </a:endParaRPr>
                    </a:p>
                  </a:txBody>
                  <a:tcPr marL="68580" marR="68580" marT="0" marB="0"/>
                </a:tc>
                <a:tc>
                  <a:txBody>
                    <a:bodyPr/>
                    <a:lstStyle/>
                    <a:p>
                      <a:pPr algn="r">
                        <a:spcAft>
                          <a:spcPts val="0"/>
                        </a:spcAft>
                      </a:pPr>
                      <a:r>
                        <a:rPr lang="es-ES_tradnl" sz="1600">
                          <a:effectLst/>
                          <a:latin typeface="Calibri"/>
                          <a:ea typeface="Times New Roman"/>
                          <a:cs typeface="Calibri"/>
                        </a:rPr>
                        <a:t>9.3</a:t>
                      </a:r>
                      <a:endParaRPr lang="es-ES_tradnl" sz="1600">
                        <a:effectLst/>
                        <a:latin typeface="Times New Roman"/>
                        <a:ea typeface="Times New Roman"/>
                      </a:endParaRPr>
                    </a:p>
                  </a:txBody>
                  <a:tcPr marL="68580" marR="68580" marT="0" marB="0"/>
                </a:tc>
              </a:tr>
              <a:tr h="370840">
                <a:tc>
                  <a:txBody>
                    <a:bodyPr/>
                    <a:lstStyle/>
                    <a:p>
                      <a:pPr algn="just" fontAlgn="ctr"/>
                      <a:r>
                        <a:rPr lang="es-ES" sz="1600" b="0" i="0" u="none" strike="noStrike">
                          <a:solidFill>
                            <a:srgbClr val="000000"/>
                          </a:solidFill>
                          <a:effectLst/>
                          <a:latin typeface="Calibri"/>
                        </a:rPr>
                        <a:t>6. Sin información </a:t>
                      </a:r>
                    </a:p>
                  </a:txBody>
                  <a:tcPr marL="12700" marR="12700" marT="12700" marB="0" anchor="ctr"/>
                </a:tc>
                <a:tc>
                  <a:txBody>
                    <a:bodyPr/>
                    <a:lstStyle/>
                    <a:p>
                      <a:pPr algn="r">
                        <a:spcAft>
                          <a:spcPts val="0"/>
                        </a:spcAft>
                      </a:pPr>
                      <a:r>
                        <a:rPr lang="es-ES_tradnl" sz="1600">
                          <a:effectLst/>
                          <a:latin typeface="Calibri"/>
                          <a:ea typeface="Times New Roman"/>
                          <a:cs typeface="Calibri"/>
                        </a:rPr>
                        <a:t>-</a:t>
                      </a:r>
                      <a:endParaRPr lang="es-ES_tradnl" sz="1600">
                        <a:effectLst/>
                        <a:latin typeface="Times New Roman"/>
                        <a:ea typeface="Times New Roman"/>
                      </a:endParaRPr>
                    </a:p>
                  </a:txBody>
                  <a:tcPr marL="68580" marR="68580" marT="0" marB="0"/>
                </a:tc>
                <a:tc>
                  <a:txBody>
                    <a:bodyPr/>
                    <a:lstStyle/>
                    <a:p>
                      <a:pPr algn="r">
                        <a:spcAft>
                          <a:spcPts val="0"/>
                        </a:spcAft>
                      </a:pPr>
                      <a:r>
                        <a:rPr lang="es-ES_tradnl" sz="1600">
                          <a:effectLst/>
                          <a:latin typeface="Calibri"/>
                          <a:ea typeface="Times New Roman"/>
                          <a:cs typeface="Calibri"/>
                        </a:rPr>
                        <a:t>-</a:t>
                      </a:r>
                      <a:endParaRPr lang="es-ES_tradnl" sz="1600">
                        <a:effectLst/>
                        <a:latin typeface="Times New Roman"/>
                        <a:ea typeface="Times New Roman"/>
                      </a:endParaRPr>
                    </a:p>
                  </a:txBody>
                  <a:tcPr marL="68580" marR="68580" marT="0" marB="0"/>
                </a:tc>
                <a:tc>
                  <a:txBody>
                    <a:bodyPr/>
                    <a:lstStyle/>
                    <a:p>
                      <a:pPr algn="r">
                        <a:spcAft>
                          <a:spcPts val="0"/>
                        </a:spcAft>
                      </a:pPr>
                      <a:r>
                        <a:rPr lang="es-ES_tradnl" sz="1600">
                          <a:effectLst/>
                          <a:latin typeface="Calibri"/>
                          <a:ea typeface="Times New Roman"/>
                          <a:cs typeface="Calibri"/>
                        </a:rPr>
                        <a:t>-</a:t>
                      </a:r>
                      <a:endParaRPr lang="es-ES_tradnl" sz="1600">
                        <a:effectLst/>
                        <a:latin typeface="Times New Roman"/>
                        <a:ea typeface="Times New Roman"/>
                      </a:endParaRPr>
                    </a:p>
                  </a:txBody>
                  <a:tcPr marL="68580" marR="68580" marT="0" marB="0"/>
                </a:tc>
                <a:tc>
                  <a:txBody>
                    <a:bodyPr/>
                    <a:lstStyle/>
                    <a:p>
                      <a:pPr algn="r">
                        <a:spcAft>
                          <a:spcPts val="0"/>
                        </a:spcAft>
                      </a:pPr>
                      <a:r>
                        <a:rPr lang="es-ES_tradnl" sz="1600">
                          <a:effectLst/>
                          <a:latin typeface="Calibri"/>
                          <a:ea typeface="Times New Roman"/>
                          <a:cs typeface="Calibri"/>
                        </a:rPr>
                        <a:t>-</a:t>
                      </a:r>
                      <a:endParaRPr lang="es-ES_tradnl" sz="1600">
                        <a:effectLst/>
                        <a:latin typeface="Times New Roman"/>
                        <a:ea typeface="Times New Roman"/>
                      </a:endParaRPr>
                    </a:p>
                  </a:txBody>
                  <a:tcPr marL="68580" marR="68580" marT="0" marB="0"/>
                </a:tc>
              </a:tr>
              <a:tr h="370840">
                <a:tc>
                  <a:txBody>
                    <a:bodyPr/>
                    <a:lstStyle/>
                    <a:p>
                      <a:pPr algn="just" fontAlgn="ctr"/>
                      <a:r>
                        <a:rPr lang="pt-BR" sz="1600" b="1" i="0" u="none" strike="noStrike" dirty="0">
                          <a:solidFill>
                            <a:srgbClr val="000000"/>
                          </a:solidFill>
                          <a:effectLst/>
                          <a:latin typeface="Calibri"/>
                        </a:rPr>
                        <a:t>Total (1 a 6)</a:t>
                      </a:r>
                    </a:p>
                  </a:txBody>
                  <a:tcPr marL="12700" marR="12700" marT="12700" marB="0" anchor="ctr">
                    <a:solidFill>
                      <a:srgbClr val="808DA0"/>
                    </a:solidFill>
                  </a:tcPr>
                </a:tc>
                <a:tc>
                  <a:txBody>
                    <a:bodyPr/>
                    <a:lstStyle/>
                    <a:p>
                      <a:pPr algn="r">
                        <a:spcAft>
                          <a:spcPts val="0"/>
                        </a:spcAft>
                      </a:pPr>
                      <a:r>
                        <a:rPr lang="es-ES_tradnl" sz="1600" b="1">
                          <a:effectLst/>
                          <a:latin typeface="Calibri"/>
                          <a:ea typeface="Times New Roman"/>
                          <a:cs typeface="Calibri"/>
                        </a:rPr>
                        <a:t>60,520</a:t>
                      </a:r>
                      <a:endParaRPr lang="es-ES_tradnl" sz="1600">
                        <a:effectLst/>
                        <a:latin typeface="Times New Roman"/>
                        <a:ea typeface="Times New Roman"/>
                      </a:endParaRPr>
                    </a:p>
                  </a:txBody>
                  <a:tcPr marL="68580" marR="68580" marT="0" marB="0">
                    <a:solidFill>
                      <a:srgbClr val="AD8F67"/>
                    </a:solidFill>
                  </a:tcPr>
                </a:tc>
                <a:tc>
                  <a:txBody>
                    <a:bodyPr/>
                    <a:lstStyle/>
                    <a:p>
                      <a:pPr algn="r">
                        <a:spcAft>
                          <a:spcPts val="0"/>
                        </a:spcAft>
                      </a:pPr>
                      <a:r>
                        <a:rPr lang="es-ES_tradnl" sz="1600" b="1">
                          <a:effectLst/>
                          <a:latin typeface="Calibri"/>
                          <a:ea typeface="Times New Roman"/>
                          <a:cs typeface="Calibri"/>
                        </a:rPr>
                        <a:t>100.0</a:t>
                      </a:r>
                      <a:endParaRPr lang="es-ES_tradnl" sz="1600">
                        <a:effectLst/>
                        <a:latin typeface="Times New Roman"/>
                        <a:ea typeface="Times New Roman"/>
                      </a:endParaRPr>
                    </a:p>
                  </a:txBody>
                  <a:tcPr marL="68580" marR="68580" marT="0" marB="0">
                    <a:solidFill>
                      <a:srgbClr val="AD8F67"/>
                    </a:solidFill>
                  </a:tcPr>
                </a:tc>
                <a:tc>
                  <a:txBody>
                    <a:bodyPr/>
                    <a:lstStyle/>
                    <a:p>
                      <a:pPr algn="r">
                        <a:spcAft>
                          <a:spcPts val="0"/>
                        </a:spcAft>
                      </a:pPr>
                      <a:r>
                        <a:rPr lang="es-ES_tradnl" sz="1600" b="1">
                          <a:effectLst/>
                          <a:latin typeface="Calibri"/>
                          <a:ea typeface="Times New Roman"/>
                          <a:cs typeface="Calibri"/>
                        </a:rPr>
                        <a:t>68,640</a:t>
                      </a:r>
                      <a:endParaRPr lang="es-ES_tradnl" sz="1600">
                        <a:effectLst/>
                        <a:latin typeface="Times New Roman"/>
                        <a:ea typeface="Times New Roman"/>
                      </a:endParaRPr>
                    </a:p>
                  </a:txBody>
                  <a:tcPr marL="68580" marR="68580" marT="0" marB="0">
                    <a:solidFill>
                      <a:srgbClr val="93A299"/>
                    </a:solidFill>
                  </a:tcPr>
                </a:tc>
                <a:tc>
                  <a:txBody>
                    <a:bodyPr/>
                    <a:lstStyle/>
                    <a:p>
                      <a:pPr algn="r">
                        <a:spcAft>
                          <a:spcPts val="0"/>
                        </a:spcAft>
                      </a:pPr>
                      <a:r>
                        <a:rPr lang="es-ES_tradnl" sz="1600" b="1" dirty="0">
                          <a:effectLst/>
                          <a:latin typeface="Calibri"/>
                          <a:ea typeface="Times New Roman"/>
                          <a:cs typeface="Calibri"/>
                        </a:rPr>
                        <a:t>100.0</a:t>
                      </a:r>
                      <a:endParaRPr lang="es-ES_tradnl" sz="1600" dirty="0">
                        <a:effectLst/>
                        <a:latin typeface="Times New Roman"/>
                        <a:ea typeface="Times New Roman"/>
                      </a:endParaRPr>
                    </a:p>
                  </a:txBody>
                  <a:tcPr marL="68580" marR="68580" marT="0" marB="0">
                    <a:solidFill>
                      <a:srgbClr val="93A299"/>
                    </a:solidFill>
                  </a:tcPr>
                </a:tc>
              </a:tr>
            </a:tbl>
          </a:graphicData>
        </a:graphic>
      </p:graphicFrame>
    </p:spTree>
    <p:extLst>
      <p:ext uri="{BB962C8B-B14F-4D97-AF65-F5344CB8AC3E}">
        <p14:creationId xmlns:p14="http://schemas.microsoft.com/office/powerpoint/2010/main" xmlns="" val="39200190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sz="2600" b="1" dirty="0" smtClean="0"/>
              <a:t>CARACTERÍSTICAS DEL COMERCIO DESTINADO A SU COMERCIALIZACIÓN </a:t>
            </a:r>
            <a:endParaRPr lang="es-ES" sz="2600" b="1" dirty="0"/>
          </a:p>
        </p:txBody>
      </p:sp>
      <p:sp>
        <p:nvSpPr>
          <p:cNvPr id="3" name="Marcador de contenido 2"/>
          <p:cNvSpPr>
            <a:spLocks noGrp="1"/>
          </p:cNvSpPr>
          <p:nvPr>
            <p:ph idx="1"/>
          </p:nvPr>
        </p:nvSpPr>
        <p:spPr/>
        <p:txBody>
          <a:bodyPr anchor="ctr">
            <a:normAutofit/>
          </a:bodyPr>
          <a:lstStyle/>
          <a:p>
            <a:pPr marL="355600" lvl="0" indent="-355600">
              <a:lnSpc>
                <a:spcPct val="150000"/>
              </a:lnSpc>
              <a:spcBef>
                <a:spcPts val="0"/>
              </a:spcBef>
              <a:buClr>
                <a:schemeClr val="accent1">
                  <a:lumMod val="50000"/>
                </a:schemeClr>
              </a:buClr>
              <a:buFont typeface="Wingdings" charset="2"/>
              <a:buChar char="q"/>
            </a:pPr>
            <a:r>
              <a:rPr lang="es-ES_tradnl" sz="2200" dirty="0"/>
              <a:t>Localización en la zona urbana Distrito </a:t>
            </a:r>
            <a:r>
              <a:rPr lang="es-ES_tradnl" sz="2200" dirty="0" smtClean="0"/>
              <a:t>Nacional</a:t>
            </a:r>
            <a:endParaRPr lang="es-ES_tradnl" sz="2200" dirty="0"/>
          </a:p>
          <a:p>
            <a:pPr marL="355600" lvl="0" indent="-355600">
              <a:lnSpc>
                <a:spcPct val="150000"/>
              </a:lnSpc>
              <a:spcBef>
                <a:spcPts val="0"/>
              </a:spcBef>
              <a:buClr>
                <a:schemeClr val="accent1">
                  <a:lumMod val="50000"/>
                </a:schemeClr>
              </a:buClr>
              <a:buFont typeface="Wingdings" charset="2"/>
              <a:buChar char="q"/>
            </a:pPr>
            <a:r>
              <a:rPr lang="es-ES_tradnl" sz="2200" dirty="0"/>
              <a:t>Precio por metro cuadrado entre RD$100,000 y RD$125,000.</a:t>
            </a:r>
          </a:p>
          <a:p>
            <a:pPr marL="355600" lvl="0" indent="-355600">
              <a:lnSpc>
                <a:spcPct val="150000"/>
              </a:lnSpc>
              <a:spcBef>
                <a:spcPts val="0"/>
              </a:spcBef>
              <a:buClr>
                <a:schemeClr val="accent1">
                  <a:lumMod val="50000"/>
                </a:schemeClr>
              </a:buClr>
              <a:buFont typeface="Wingdings" charset="2"/>
              <a:buChar char="q"/>
            </a:pPr>
            <a:r>
              <a:rPr lang="es-ES_tradnl" sz="2200" dirty="0"/>
              <a:t>Proyectos desarrollados </a:t>
            </a:r>
            <a:r>
              <a:rPr lang="es-ES_tradnl" sz="2200" dirty="0" smtClean="0"/>
              <a:t>en:</a:t>
            </a:r>
          </a:p>
          <a:p>
            <a:pPr lvl="1">
              <a:lnSpc>
                <a:spcPct val="150000"/>
              </a:lnSpc>
              <a:spcBef>
                <a:spcPts val="0"/>
              </a:spcBef>
              <a:buClr>
                <a:schemeClr val="accent1">
                  <a:lumMod val="50000"/>
                </a:schemeClr>
              </a:buClr>
            </a:pPr>
            <a:r>
              <a:rPr lang="es-ES_tradnl" dirty="0" smtClean="0"/>
              <a:t>Edificaciones </a:t>
            </a:r>
            <a:r>
              <a:rPr lang="es-ES_tradnl" dirty="0"/>
              <a:t>de cuatro a cinco </a:t>
            </a:r>
            <a:r>
              <a:rPr lang="es-ES_tradnl" dirty="0" smtClean="0"/>
              <a:t>pisos</a:t>
            </a:r>
          </a:p>
          <a:p>
            <a:pPr lvl="1">
              <a:lnSpc>
                <a:spcPct val="150000"/>
              </a:lnSpc>
              <a:spcBef>
                <a:spcPts val="0"/>
              </a:spcBef>
              <a:buClr>
                <a:schemeClr val="accent1">
                  <a:lumMod val="50000"/>
                </a:schemeClr>
              </a:buClr>
            </a:pPr>
            <a:r>
              <a:rPr lang="es-ES_tradnl" dirty="0" smtClean="0"/>
              <a:t>Estructura (abril </a:t>
            </a:r>
            <a:r>
              <a:rPr lang="es-ES_tradnl" dirty="0"/>
              <a:t>de </a:t>
            </a:r>
            <a:r>
              <a:rPr lang="es-ES_tradnl" dirty="0" smtClean="0"/>
              <a:t>2017)</a:t>
            </a:r>
            <a:endParaRPr lang="es-ES_tradnl" dirty="0"/>
          </a:p>
          <a:p>
            <a:pPr lvl="1">
              <a:lnSpc>
                <a:spcPct val="150000"/>
              </a:lnSpc>
              <a:spcBef>
                <a:spcPts val="0"/>
              </a:spcBef>
              <a:buClr>
                <a:schemeClr val="accent1">
                  <a:lumMod val="50000"/>
                </a:schemeClr>
              </a:buClr>
            </a:pPr>
            <a:r>
              <a:rPr lang="es-ES_tradnl" dirty="0" smtClean="0"/>
              <a:t>Sistema </a:t>
            </a:r>
            <a:r>
              <a:rPr lang="es-ES_tradnl" dirty="0"/>
              <a:t>constructivo predominante </a:t>
            </a:r>
            <a:r>
              <a:rPr lang="es-ES_tradnl" dirty="0" smtClean="0"/>
              <a:t>del </a:t>
            </a:r>
            <a:r>
              <a:rPr lang="es-ES_tradnl" dirty="0"/>
              <a:t>tipo </a:t>
            </a:r>
            <a:r>
              <a:rPr lang="es-ES_tradnl" i="1" dirty="0"/>
              <a:t>estructura de pórticos con panderetas de block y paneles de </a:t>
            </a:r>
            <a:r>
              <a:rPr lang="es-ES_tradnl" i="1" dirty="0" err="1" smtClean="0"/>
              <a:t>foam</a:t>
            </a:r>
            <a:r>
              <a:rPr lang="es-ES_tradnl" dirty="0" smtClean="0"/>
              <a:t>.</a:t>
            </a:r>
            <a:endParaRPr lang="es-ES_tradnl" dirty="0"/>
          </a:p>
        </p:txBody>
      </p:sp>
    </p:spTree>
    <p:extLst>
      <p:ext uri="{BB962C8B-B14F-4D97-AF65-F5344CB8AC3E}">
        <p14:creationId xmlns:p14="http://schemas.microsoft.com/office/powerpoint/2010/main" xmlns="" val="31368953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CONCLUSIONES</a:t>
            </a:r>
            <a:endParaRPr lang="es-ES" dirty="0"/>
          </a:p>
        </p:txBody>
      </p:sp>
      <p:sp>
        <p:nvSpPr>
          <p:cNvPr id="3" name="Marcador de texto 2"/>
          <p:cNvSpPr>
            <a:spLocks noGrp="1"/>
          </p:cNvSpPr>
          <p:nvPr>
            <p:ph type="body" idx="1"/>
          </p:nvPr>
        </p:nvSpPr>
        <p:spPr/>
        <p:txBody>
          <a:bodyPr/>
          <a:lstStyle/>
          <a:p>
            <a:endParaRPr lang="es-ES"/>
          </a:p>
        </p:txBody>
      </p:sp>
    </p:spTree>
    <p:extLst>
      <p:ext uri="{BB962C8B-B14F-4D97-AF65-F5344CB8AC3E}">
        <p14:creationId xmlns:p14="http://schemas.microsoft.com/office/powerpoint/2010/main" xmlns="" val="18485954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b="1" dirty="0" smtClean="0"/>
              <a:t>CONCLUSIÓN GENERAL</a:t>
            </a:r>
            <a:endParaRPr lang="es-ES" sz="3200" b="1" dirty="0"/>
          </a:p>
        </p:txBody>
      </p:sp>
      <p:sp>
        <p:nvSpPr>
          <p:cNvPr id="3" name="Marcador de contenido 2"/>
          <p:cNvSpPr>
            <a:spLocks noGrp="1"/>
          </p:cNvSpPr>
          <p:nvPr>
            <p:ph idx="1"/>
          </p:nvPr>
        </p:nvSpPr>
        <p:spPr/>
        <p:txBody>
          <a:bodyPr anchor="ctr">
            <a:normAutofit fontScale="92500" lnSpcReduction="10000"/>
          </a:bodyPr>
          <a:lstStyle/>
          <a:p>
            <a:pPr marL="0" indent="0" algn="ctr">
              <a:buNone/>
            </a:pPr>
            <a:r>
              <a:rPr lang="es-ES" i="1" dirty="0"/>
              <a:t>El conjunto de indicadores </a:t>
            </a:r>
            <a:r>
              <a:rPr lang="es-ES" i="1" dirty="0" smtClean="0"/>
              <a:t>señala</a:t>
            </a:r>
            <a:r>
              <a:rPr lang="es-ES" i="1" dirty="0"/>
              <a:t>, desde el nivel sub sectorial hasta el microeconómico, la existencia de una condición futura incierta del mercado de edificaciones urbanas y, especialmente, el de vivienda en Santo Domingo que puede desembocar en dos resultados: iniciar una senda de crecimiento de la actividad edificadora y de la oferta de edificaciones, o una fase de estancamiento o, incluso, de decrecimiento. </a:t>
            </a:r>
            <a:endParaRPr lang="es-ES" i="1" dirty="0" smtClean="0"/>
          </a:p>
          <a:p>
            <a:pPr marL="0" indent="0" algn="ctr">
              <a:buNone/>
            </a:pPr>
            <a:endParaRPr lang="es-ES" i="1" dirty="0"/>
          </a:p>
          <a:p>
            <a:pPr marL="0" indent="0" algn="ctr">
              <a:buNone/>
            </a:pPr>
            <a:r>
              <a:rPr lang="es-ES" i="1" dirty="0" smtClean="0"/>
              <a:t>Estas </a:t>
            </a:r>
            <a:r>
              <a:rPr lang="es-ES" i="1" dirty="0"/>
              <a:t>dos alternativas se plantean considerando que la disminución registrada en abril de 2017 fue leve. </a:t>
            </a:r>
            <a:endParaRPr lang="es-ES" i="1" dirty="0" smtClean="0"/>
          </a:p>
          <a:p>
            <a:pPr marL="0" indent="0" algn="ctr">
              <a:buNone/>
            </a:pPr>
            <a:endParaRPr lang="es-ES" i="1" dirty="0"/>
          </a:p>
          <a:p>
            <a:pPr marL="0" indent="0" algn="ctr">
              <a:buNone/>
            </a:pPr>
            <a:r>
              <a:rPr lang="es-ES" i="1" dirty="0" smtClean="0"/>
              <a:t>En </a:t>
            </a:r>
            <a:r>
              <a:rPr lang="es-ES" i="1" dirty="0"/>
              <a:t>ambos casos, la producción de vivienda desempeñaría un papel clave, dada su alta participación dentro de la actividad edificadora total. </a:t>
            </a:r>
          </a:p>
          <a:p>
            <a:pPr marL="0" indent="0" algn="ctr">
              <a:buNone/>
            </a:pPr>
            <a:endParaRPr lang="es-ES" i="1" dirty="0"/>
          </a:p>
        </p:txBody>
      </p:sp>
    </p:spTree>
    <p:extLst>
      <p:ext uri="{BB962C8B-B14F-4D97-AF65-F5344CB8AC3E}">
        <p14:creationId xmlns:p14="http://schemas.microsoft.com/office/powerpoint/2010/main" xmlns="" val="197041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3600" b="1" dirty="0" smtClean="0"/>
              <a:t>OBJETIVOS ESPECÍFICOS</a:t>
            </a:r>
            <a:br>
              <a:rPr lang="es-ES" sz="3600" b="1" dirty="0" smtClean="0"/>
            </a:br>
            <a:r>
              <a:rPr lang="es-ES" sz="3100" b="1" dirty="0" smtClean="0"/>
              <a:t>Nuevos Indicadores (total y por municipio)</a:t>
            </a:r>
            <a:endParaRPr lang="es-ES" sz="3100" b="1" dirty="0"/>
          </a:p>
        </p:txBody>
      </p:sp>
      <p:sp>
        <p:nvSpPr>
          <p:cNvPr id="4" name="Marcador de contenido 3"/>
          <p:cNvSpPr>
            <a:spLocks noGrp="1"/>
          </p:cNvSpPr>
          <p:nvPr>
            <p:ph idx="1"/>
          </p:nvPr>
        </p:nvSpPr>
        <p:spPr/>
        <p:txBody>
          <a:bodyPr anchor="ctr">
            <a:normAutofit lnSpcReduction="10000"/>
          </a:bodyPr>
          <a:lstStyle/>
          <a:p>
            <a:pPr marL="271463" lvl="0" indent="-271463" algn="just">
              <a:lnSpc>
                <a:spcPct val="120000"/>
              </a:lnSpc>
              <a:spcBef>
                <a:spcPts val="0"/>
              </a:spcBef>
              <a:buClr>
                <a:schemeClr val="accent1">
                  <a:lumMod val="50000"/>
                </a:schemeClr>
              </a:buClr>
              <a:buFont typeface="Wingdings" charset="2"/>
              <a:buChar char="q"/>
            </a:pPr>
            <a:r>
              <a:rPr lang="es-ES_tradnl" dirty="0" smtClean="0"/>
              <a:t>Comportamiento reciente de </a:t>
            </a:r>
            <a:r>
              <a:rPr lang="es-ES_tradnl" dirty="0"/>
              <a:t>la </a:t>
            </a:r>
            <a:r>
              <a:rPr lang="es-ES_tradnl" dirty="0" smtClean="0"/>
              <a:t>oferta</a:t>
            </a:r>
            <a:endParaRPr lang="es-ES_tradnl" dirty="0"/>
          </a:p>
          <a:p>
            <a:pPr marL="271463" lvl="0" indent="-271463" algn="just">
              <a:lnSpc>
                <a:spcPct val="120000"/>
              </a:lnSpc>
              <a:spcBef>
                <a:spcPts val="0"/>
              </a:spcBef>
              <a:buClr>
                <a:schemeClr val="accent1">
                  <a:lumMod val="50000"/>
                </a:schemeClr>
              </a:buClr>
              <a:buFont typeface="Wingdings" charset="2"/>
              <a:buChar char="q"/>
            </a:pPr>
            <a:r>
              <a:rPr lang="es-ES_tradnl" dirty="0" smtClean="0"/>
              <a:t>Dinámica de la oferta</a:t>
            </a:r>
          </a:p>
          <a:p>
            <a:pPr marL="271463" lvl="0" indent="-271463" algn="just">
              <a:lnSpc>
                <a:spcPct val="120000"/>
              </a:lnSpc>
              <a:spcBef>
                <a:spcPts val="0"/>
              </a:spcBef>
              <a:buClr>
                <a:schemeClr val="accent1">
                  <a:lumMod val="50000"/>
                </a:schemeClr>
              </a:buClr>
              <a:buFont typeface="Wingdings" charset="2"/>
              <a:buChar char="q"/>
            </a:pPr>
            <a:r>
              <a:rPr lang="es-ES_tradnl" dirty="0" smtClean="0"/>
              <a:t>Cambios en la composición de la oferta por precios</a:t>
            </a:r>
          </a:p>
          <a:p>
            <a:pPr marL="271463" lvl="0" indent="-271463" algn="just">
              <a:lnSpc>
                <a:spcPct val="120000"/>
              </a:lnSpc>
              <a:spcBef>
                <a:spcPts val="0"/>
              </a:spcBef>
              <a:buClr>
                <a:schemeClr val="accent1">
                  <a:lumMod val="50000"/>
                </a:schemeClr>
              </a:buClr>
              <a:buFont typeface="Wingdings" charset="2"/>
              <a:buChar char="q"/>
            </a:pPr>
            <a:r>
              <a:rPr lang="es-ES_tradnl" dirty="0" smtClean="0"/>
              <a:t>Iniciaciones </a:t>
            </a:r>
            <a:r>
              <a:rPr lang="es-ES_tradnl" dirty="0"/>
              <a:t>u obras nuevas (</a:t>
            </a:r>
            <a:r>
              <a:rPr lang="es-ES_tradnl" i="1" dirty="0" err="1"/>
              <a:t>housing</a:t>
            </a:r>
            <a:r>
              <a:rPr lang="es-ES_tradnl" i="1" dirty="0"/>
              <a:t> </a:t>
            </a:r>
            <a:r>
              <a:rPr lang="es-ES_tradnl" i="1" dirty="0" err="1"/>
              <a:t>starts</a:t>
            </a:r>
            <a:r>
              <a:rPr lang="es-ES_tradnl" dirty="0" smtClean="0"/>
              <a:t>)</a:t>
            </a:r>
            <a:endParaRPr lang="es-ES_tradnl" dirty="0"/>
          </a:p>
          <a:p>
            <a:pPr marL="271463" lvl="0" indent="-271463" algn="just">
              <a:lnSpc>
                <a:spcPct val="120000"/>
              </a:lnSpc>
              <a:spcBef>
                <a:spcPts val="0"/>
              </a:spcBef>
              <a:buClr>
                <a:schemeClr val="accent1">
                  <a:lumMod val="50000"/>
                </a:schemeClr>
              </a:buClr>
              <a:buFont typeface="Wingdings" charset="2"/>
              <a:buChar char="q"/>
            </a:pPr>
            <a:r>
              <a:rPr lang="es-ES_tradnl" dirty="0" smtClean="0"/>
              <a:t>Ventas en el período </a:t>
            </a:r>
            <a:r>
              <a:rPr lang="es-ES_tradnl" dirty="0" err="1" smtClean="0"/>
              <a:t>intercensal</a:t>
            </a:r>
            <a:r>
              <a:rPr lang="es-ES_tradnl" dirty="0" smtClean="0"/>
              <a:t> y mensuales de vivienda</a:t>
            </a:r>
          </a:p>
          <a:p>
            <a:pPr marL="271463" lvl="0" indent="-271463" algn="just">
              <a:lnSpc>
                <a:spcPct val="120000"/>
              </a:lnSpc>
              <a:spcBef>
                <a:spcPts val="0"/>
              </a:spcBef>
              <a:buClr>
                <a:schemeClr val="accent1">
                  <a:lumMod val="50000"/>
                </a:schemeClr>
              </a:buClr>
              <a:buFont typeface="Wingdings" charset="2"/>
              <a:buChar char="q"/>
            </a:pPr>
            <a:r>
              <a:rPr lang="es-ES_tradnl" dirty="0" smtClean="0"/>
              <a:t>Promedio </a:t>
            </a:r>
            <a:r>
              <a:rPr lang="es-ES_tradnl" dirty="0"/>
              <a:t>mensual de viviendas </a:t>
            </a:r>
            <a:r>
              <a:rPr lang="es-ES_tradnl" dirty="0" smtClean="0"/>
              <a:t>reservadas</a:t>
            </a:r>
            <a:endParaRPr lang="es-ES_tradnl" dirty="0"/>
          </a:p>
          <a:p>
            <a:pPr marL="271463" lvl="0" indent="-271463" algn="just">
              <a:lnSpc>
                <a:spcPct val="120000"/>
              </a:lnSpc>
              <a:spcBef>
                <a:spcPts val="0"/>
              </a:spcBef>
              <a:buClr>
                <a:schemeClr val="accent1">
                  <a:lumMod val="50000"/>
                </a:schemeClr>
              </a:buClr>
              <a:buFont typeface="Wingdings" charset="2"/>
              <a:buChar char="q"/>
            </a:pPr>
            <a:r>
              <a:rPr lang="es-ES_tradnl" dirty="0"/>
              <a:t>Relación oferta total Vs oferta </a:t>
            </a:r>
            <a:r>
              <a:rPr lang="es-ES_tradnl" dirty="0" smtClean="0"/>
              <a:t>futura</a:t>
            </a:r>
            <a:endParaRPr lang="es-ES_tradnl" dirty="0"/>
          </a:p>
          <a:p>
            <a:pPr marL="271463" lvl="0" indent="-271463" algn="just">
              <a:lnSpc>
                <a:spcPct val="120000"/>
              </a:lnSpc>
              <a:spcBef>
                <a:spcPts val="0"/>
              </a:spcBef>
              <a:buClr>
                <a:schemeClr val="accent1">
                  <a:lumMod val="50000"/>
                </a:schemeClr>
              </a:buClr>
              <a:buFont typeface="Wingdings" charset="2"/>
              <a:buChar char="q"/>
            </a:pPr>
            <a:r>
              <a:rPr lang="es-ES_tradnl" dirty="0"/>
              <a:t>Cambio en el indicador de </a:t>
            </a:r>
            <a:r>
              <a:rPr lang="es-ES_tradnl" dirty="0" smtClean="0"/>
              <a:t>viviendas en oferta, terminadas y en venta hace más de tres meses</a:t>
            </a:r>
            <a:endParaRPr lang="es-ES_tradnl" dirty="0"/>
          </a:p>
          <a:p>
            <a:pPr marL="271463" lvl="0" indent="-271463" algn="just">
              <a:lnSpc>
                <a:spcPct val="120000"/>
              </a:lnSpc>
              <a:spcBef>
                <a:spcPts val="0"/>
              </a:spcBef>
              <a:buClr>
                <a:schemeClr val="accent1">
                  <a:lumMod val="50000"/>
                </a:schemeClr>
              </a:buClr>
              <a:buFont typeface="Wingdings" charset="2"/>
              <a:buChar char="q"/>
            </a:pPr>
            <a:r>
              <a:rPr lang="es-ES_tradnl" dirty="0"/>
              <a:t>Rotación del </a:t>
            </a:r>
            <a:r>
              <a:rPr lang="es-ES_tradnl" dirty="0" smtClean="0"/>
              <a:t>inventario</a:t>
            </a:r>
            <a:endParaRPr lang="es-ES_tradnl" dirty="0"/>
          </a:p>
        </p:txBody>
      </p:sp>
    </p:spTree>
    <p:extLst>
      <p:ext uri="{BB962C8B-B14F-4D97-AF65-F5344CB8AC3E}">
        <p14:creationId xmlns:p14="http://schemas.microsoft.com/office/powerpoint/2010/main" xmlns="" val="27641932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xmlns="" val="2826471163"/>
              </p:ext>
            </p:extLst>
          </p:nvPr>
        </p:nvGraphicFramePr>
        <p:xfrm>
          <a:off x="457200" y="11430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9074555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descr="Large confetti"/>
          <p:cNvSpPr>
            <a:spLocks noChangeArrowheads="1"/>
          </p:cNvSpPr>
          <p:nvPr/>
        </p:nvSpPr>
        <p:spPr bwMode="auto">
          <a:xfrm>
            <a:off x="421756" y="3115732"/>
            <a:ext cx="8077200" cy="946149"/>
          </a:xfrm>
          <a:prstGeom prst="rect">
            <a:avLst/>
          </a:prstGeom>
          <a:noFill/>
          <a:ln>
            <a:noFill/>
          </a:ln>
          <a:effectLst/>
          <a:extLst>
            <a:ext uri="{909E8E84-426E-40dd-AFC4-6F175D3DCCD1}">
              <a14:hiddenFill xmlns:a14="http://schemas.microsoft.com/office/drawing/2010/main" xmlns="">
                <a:pattFill prst="lgConfetti">
                  <a:fgClr>
                    <a:schemeClr val="accent2"/>
                  </a:fgClr>
                  <a:bgClr>
                    <a:schemeClr val="folHlink"/>
                  </a:bgClr>
                </a:patt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fontAlgn="base">
              <a:spcBef>
                <a:spcPct val="0"/>
              </a:spcBef>
              <a:spcAft>
                <a:spcPct val="0"/>
              </a:spcAft>
              <a:defRPr/>
            </a:pPr>
            <a:r>
              <a:rPr kumimoji="1" lang="es-ES_tradnl" sz="4400" b="1" dirty="0" smtClean="0">
                <a:solidFill>
                  <a:srgbClr val="404040"/>
                </a:solidFill>
                <a:latin typeface="Tahoma" charset="0"/>
                <a:ea typeface="ＭＳ Ｐゴシック" charset="0"/>
              </a:rPr>
              <a:t>GRACIAS</a:t>
            </a:r>
          </a:p>
        </p:txBody>
      </p:sp>
      <p:sp>
        <p:nvSpPr>
          <p:cNvPr id="5" name="Rectangle 4" descr="Large confetti"/>
          <p:cNvSpPr>
            <a:spLocks noChangeArrowheads="1"/>
          </p:cNvSpPr>
          <p:nvPr/>
        </p:nvSpPr>
        <p:spPr bwMode="auto">
          <a:xfrm>
            <a:off x="395536" y="5753610"/>
            <a:ext cx="3516064" cy="629000"/>
          </a:xfrm>
          <a:prstGeom prst="rect">
            <a:avLst/>
          </a:prstGeom>
          <a:noFill/>
          <a:ln>
            <a:noFill/>
          </a:ln>
          <a:effectLst/>
          <a:extLst>
            <a:ext uri="{909E8E84-426E-40dd-AFC4-6F175D3DCCD1}">
              <a14:hiddenFill xmlns:a14="http://schemas.microsoft.com/office/drawing/2010/main" xmlns="">
                <a:pattFill prst="lgConfetti">
                  <a:fgClr>
                    <a:schemeClr val="accent2"/>
                  </a:fgClr>
                  <a:bgClr>
                    <a:schemeClr val="folHlink"/>
                  </a:bgClr>
                </a:patt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lstStyle/>
          <a:p>
            <a:pPr algn="ctr" fontAlgn="base">
              <a:spcBef>
                <a:spcPct val="0"/>
              </a:spcBef>
              <a:spcAft>
                <a:spcPct val="0"/>
              </a:spcAft>
              <a:defRPr/>
            </a:pPr>
            <a:r>
              <a:rPr kumimoji="1" lang="es-ES_tradnl" sz="1400" b="1" dirty="0" smtClean="0">
                <a:latin typeface="Tahoma" charset="0"/>
                <a:ea typeface="ＭＳ Ｐゴシック" charset="0"/>
              </a:rPr>
              <a:t>Jorge Enrique Torres Ramírez</a:t>
            </a:r>
          </a:p>
          <a:p>
            <a:pPr algn="ctr" fontAlgn="base">
              <a:spcBef>
                <a:spcPct val="0"/>
              </a:spcBef>
              <a:spcAft>
                <a:spcPct val="0"/>
              </a:spcAft>
              <a:defRPr/>
            </a:pPr>
            <a:r>
              <a:rPr kumimoji="1" lang="es-ES_tradnl" sz="1400" b="1" dirty="0" err="1" smtClean="0">
                <a:latin typeface="Tahoma" charset="0"/>
                <a:ea typeface="ＭＳ Ｐゴシック" charset="0"/>
              </a:rPr>
              <a:t>cenac@cenac.org.co</a:t>
            </a:r>
            <a:endParaRPr kumimoji="1" lang="es-ES_tradnl" sz="1400" b="1" dirty="0">
              <a:latin typeface="Tahoma" charset="0"/>
              <a:ea typeface="ＭＳ Ｐゴシック" charset="0"/>
            </a:endParaRPr>
          </a:p>
        </p:txBody>
      </p:sp>
      <p:pic>
        <p:nvPicPr>
          <p:cNvPr id="6" name="Imagen 5"/>
          <p:cNvPicPr>
            <a:picLocks noChangeAspect="1"/>
          </p:cNvPicPr>
          <p:nvPr/>
        </p:nvPicPr>
        <p:blipFill>
          <a:blip r:embed="rId2"/>
          <a:stretch>
            <a:fillRect/>
          </a:stretch>
        </p:blipFill>
        <p:spPr>
          <a:xfrm>
            <a:off x="203199" y="480110"/>
            <a:ext cx="3548354" cy="982134"/>
          </a:xfrm>
          <a:prstGeom prst="rect">
            <a:avLst/>
          </a:prstGeom>
        </p:spPr>
      </p:pic>
      <p:pic>
        <p:nvPicPr>
          <p:cNvPr id="7" name="Picture 5"/>
          <p:cNvPicPr>
            <a:picLocks noChangeAspect="1" noChangeArrowheads="1"/>
          </p:cNvPicPr>
          <p:nvPr/>
        </p:nvPicPr>
        <p:blipFill>
          <a:blip r:embed="rId3" cstate="print"/>
          <a:srcRect/>
          <a:stretch>
            <a:fillRect/>
          </a:stretch>
        </p:blipFill>
        <p:spPr bwMode="auto">
          <a:xfrm>
            <a:off x="5282167" y="615575"/>
            <a:ext cx="3861834" cy="654423"/>
          </a:xfrm>
          <a:prstGeom prst="rect">
            <a:avLst/>
          </a:prstGeom>
          <a:noFill/>
          <a:ln w="9525">
            <a:noFill/>
            <a:miter lim="800000"/>
            <a:headEnd/>
            <a:tailEnd/>
          </a:ln>
        </p:spPr>
      </p:pic>
    </p:spTree>
    <p:extLst>
      <p:ext uri="{BB962C8B-B14F-4D97-AF65-F5344CB8AC3E}">
        <p14:creationId xmlns:p14="http://schemas.microsoft.com/office/powerpoint/2010/main" xmlns="" val="1460567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b="1" dirty="0" smtClean="0"/>
              <a:t>METODOLOGÍA. SÍNTESIS</a:t>
            </a:r>
            <a:endParaRPr lang="es-ES" sz="3200" b="1" dirty="0"/>
          </a:p>
        </p:txBody>
      </p:sp>
      <p:sp>
        <p:nvSpPr>
          <p:cNvPr id="3" name="Marcador de contenido 2"/>
          <p:cNvSpPr>
            <a:spLocks noGrp="1"/>
          </p:cNvSpPr>
          <p:nvPr>
            <p:ph idx="1"/>
          </p:nvPr>
        </p:nvSpPr>
        <p:spPr/>
        <p:txBody>
          <a:bodyPr anchor="ctr">
            <a:noAutofit/>
          </a:bodyPr>
          <a:lstStyle/>
          <a:p>
            <a:pPr marL="271463" indent="-271463" algn="just">
              <a:buClr>
                <a:schemeClr val="accent1">
                  <a:lumMod val="50000"/>
                </a:schemeClr>
              </a:buClr>
              <a:buFont typeface="Wingdings" charset="2"/>
              <a:buChar char="q"/>
            </a:pPr>
            <a:r>
              <a:rPr lang="es-ES" sz="1700" dirty="0" smtClean="0"/>
              <a:t>Método de recolección de información: Censo</a:t>
            </a:r>
          </a:p>
          <a:p>
            <a:pPr marL="271463" indent="-271463" algn="just">
              <a:buClr>
                <a:schemeClr val="accent1">
                  <a:lumMod val="50000"/>
                </a:schemeClr>
              </a:buClr>
              <a:buFont typeface="Wingdings" charset="2"/>
              <a:buChar char="q"/>
            </a:pPr>
            <a:r>
              <a:rPr lang="es-ES" sz="1700" dirty="0" smtClean="0"/>
              <a:t>Universo de estudio:</a:t>
            </a:r>
          </a:p>
          <a:p>
            <a:pPr lvl="1" algn="just">
              <a:buClr>
                <a:schemeClr val="accent1">
                  <a:lumMod val="50000"/>
                </a:schemeClr>
              </a:buClr>
              <a:buFont typeface="Arial"/>
              <a:buChar char="•"/>
            </a:pPr>
            <a:r>
              <a:rPr lang="es-ES" sz="1600" dirty="0" smtClean="0"/>
              <a:t>Edificaciones </a:t>
            </a:r>
            <a:r>
              <a:rPr lang="es-ES" sz="1600" dirty="0"/>
              <a:t>comercializables en proceso de construcción* y de venta en planos de vivienda, oficinas, comercio y naves industriales</a:t>
            </a:r>
          </a:p>
          <a:p>
            <a:pPr lvl="1" algn="just">
              <a:buClr>
                <a:schemeClr val="accent1">
                  <a:lumMod val="50000"/>
                </a:schemeClr>
              </a:buClr>
              <a:buFont typeface="Arial"/>
              <a:buChar char="•"/>
            </a:pPr>
            <a:r>
              <a:rPr lang="es-ES" sz="1600" dirty="0" smtClean="0"/>
              <a:t>Edificaciones </a:t>
            </a:r>
            <a:r>
              <a:rPr lang="es-ES" sz="1600" dirty="0"/>
              <a:t>de carácter no comercializable de estos destinos en proceso de construcción (para arriendo, uso propio) </a:t>
            </a:r>
          </a:p>
          <a:p>
            <a:pPr lvl="1" algn="just">
              <a:buClr>
                <a:schemeClr val="accent1">
                  <a:lumMod val="50000"/>
                </a:schemeClr>
              </a:buClr>
              <a:buFont typeface="Arial"/>
              <a:buChar char="•"/>
            </a:pPr>
            <a:r>
              <a:rPr lang="es-ES" sz="1600" dirty="0" smtClean="0"/>
              <a:t>Obras </a:t>
            </a:r>
            <a:r>
              <a:rPr lang="es-ES" sz="1600" dirty="0"/>
              <a:t>paralizadas de estos destinos o usos</a:t>
            </a:r>
          </a:p>
          <a:p>
            <a:pPr marL="439738" indent="0" algn="just">
              <a:buClr>
                <a:schemeClr val="accent1">
                  <a:lumMod val="50000"/>
                </a:schemeClr>
              </a:buClr>
              <a:buNone/>
            </a:pPr>
            <a:r>
              <a:rPr lang="es-ES" sz="1400" dirty="0"/>
              <a:t>*Comprende desde el movimiento efectivo de tierras hasta edificaciones terminadas sin </a:t>
            </a:r>
            <a:r>
              <a:rPr lang="es-ES" sz="1400" dirty="0" smtClean="0"/>
              <a:t>ocupar</a:t>
            </a:r>
          </a:p>
          <a:p>
            <a:pPr marL="271463" indent="-271463" algn="just">
              <a:buClr>
                <a:schemeClr val="accent1">
                  <a:lumMod val="50000"/>
                </a:schemeClr>
              </a:buClr>
              <a:buFont typeface="Wingdings" charset="2"/>
              <a:buChar char="q"/>
            </a:pPr>
            <a:r>
              <a:rPr lang="es-ES" sz="1700" dirty="0" smtClean="0"/>
              <a:t>Zonificaci</a:t>
            </a:r>
            <a:r>
              <a:rPr lang="es-ES" sz="1700" dirty="0"/>
              <a:t>ón: </a:t>
            </a:r>
            <a:r>
              <a:rPr lang="es-ES" sz="1700" dirty="0" smtClean="0"/>
              <a:t>Cuatro </a:t>
            </a:r>
            <a:r>
              <a:rPr lang="es-ES" sz="1700" dirty="0"/>
              <a:t>zonas o municipios de cobertura </a:t>
            </a:r>
            <a:r>
              <a:rPr lang="es-ES" sz="1700" dirty="0" smtClean="0"/>
              <a:t>urbana (Distrito Nacional, Santo Domingo Este, Santo Domingo Oeste y Santo Domingo Norte)</a:t>
            </a:r>
          </a:p>
          <a:p>
            <a:pPr marL="271463" indent="-271463" algn="just">
              <a:buClr>
                <a:schemeClr val="accent1">
                  <a:lumMod val="50000"/>
                </a:schemeClr>
              </a:buClr>
              <a:buFont typeface="Wingdings" charset="2"/>
              <a:buChar char="q"/>
            </a:pPr>
            <a:r>
              <a:rPr lang="es-ES" sz="1700" dirty="0" smtClean="0"/>
              <a:t>Período de recolección: </a:t>
            </a:r>
            <a:r>
              <a:rPr lang="es-ES_tradnl" sz="1700" dirty="0"/>
              <a:t>Abril 17 a mayo 3 de </a:t>
            </a:r>
            <a:r>
              <a:rPr lang="es-ES_tradnl" sz="1700" dirty="0" smtClean="0"/>
              <a:t>2017</a:t>
            </a:r>
          </a:p>
          <a:p>
            <a:pPr marL="271463" indent="-271463" algn="just">
              <a:buClr>
                <a:schemeClr val="accent1">
                  <a:lumMod val="50000"/>
                </a:schemeClr>
              </a:buClr>
              <a:buFont typeface="Wingdings" charset="2"/>
              <a:buChar char="q"/>
            </a:pPr>
            <a:r>
              <a:rPr lang="es-ES_tradnl" sz="1700" dirty="0" smtClean="0"/>
              <a:t>Equipo </a:t>
            </a:r>
            <a:r>
              <a:rPr lang="es-ES_tradnl" sz="1700" dirty="0"/>
              <a:t>de recolección: Estudiantes de término de Ingeniería Civil de la Universidad </a:t>
            </a:r>
            <a:r>
              <a:rPr lang="es-ES_tradnl" sz="1700" dirty="0" smtClean="0"/>
              <a:t>INTEC</a:t>
            </a:r>
          </a:p>
          <a:p>
            <a:pPr marL="271463" indent="-271463" algn="just">
              <a:buClr>
                <a:schemeClr val="accent1">
                  <a:lumMod val="50000"/>
                </a:schemeClr>
              </a:buClr>
              <a:buFont typeface="Wingdings" charset="2"/>
              <a:buChar char="q"/>
            </a:pPr>
            <a:r>
              <a:rPr lang="es-ES_tradnl" sz="1700" dirty="0" smtClean="0"/>
              <a:t>Análisis de la información</a:t>
            </a:r>
            <a:r>
              <a:rPr lang="es-ES_tradnl" sz="1700" dirty="0"/>
              <a:t>: </a:t>
            </a:r>
            <a:r>
              <a:rPr lang="es-ES_tradnl" sz="1700" dirty="0" smtClean="0"/>
              <a:t>El</a:t>
            </a:r>
          </a:p>
          <a:p>
            <a:pPr marL="271463" indent="-271463" algn="just">
              <a:buClr>
                <a:schemeClr val="accent1">
                  <a:lumMod val="50000"/>
                </a:schemeClr>
              </a:buClr>
              <a:buFont typeface="Wingdings" charset="2"/>
              <a:buChar char="q"/>
            </a:pPr>
            <a:r>
              <a:rPr lang="es-ES_tradnl" sz="1700" dirty="0" smtClean="0"/>
              <a:t> </a:t>
            </a:r>
            <a:r>
              <a:rPr lang="es-ES_tradnl" sz="1700" dirty="0"/>
              <a:t>equipo de trabajo en oficina contó con la participación del CENAC y cuatro profesionales de la Oficina Nacional de Estadística, ONE</a:t>
            </a:r>
            <a:r>
              <a:rPr lang="es-ES_tradnl" sz="1700" dirty="0" smtClean="0"/>
              <a:t>.</a:t>
            </a:r>
            <a:endParaRPr lang="es-ES" sz="1700" dirty="0"/>
          </a:p>
        </p:txBody>
      </p:sp>
    </p:spTree>
    <p:extLst>
      <p:ext uri="{BB962C8B-B14F-4D97-AF65-F5344CB8AC3E}">
        <p14:creationId xmlns:p14="http://schemas.microsoft.com/office/powerpoint/2010/main" xmlns="" val="178202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2900" b="1" dirty="0" smtClean="0"/>
              <a:t>DEFINICIÓN DE LAS VARIABLES PRINCIPALES</a:t>
            </a:r>
            <a:endParaRPr lang="es-ES" sz="2900" b="1" dirty="0"/>
          </a:p>
        </p:txBody>
      </p:sp>
      <p:sp>
        <p:nvSpPr>
          <p:cNvPr id="3" name="Marcador de contenido 2"/>
          <p:cNvSpPr>
            <a:spLocks noGrp="1"/>
          </p:cNvSpPr>
          <p:nvPr>
            <p:ph idx="1"/>
          </p:nvPr>
        </p:nvSpPr>
        <p:spPr/>
        <p:txBody>
          <a:bodyPr anchor="ctr">
            <a:normAutofit fontScale="92500" lnSpcReduction="10000"/>
          </a:bodyPr>
          <a:lstStyle/>
          <a:p>
            <a:pPr marL="271463" indent="-271463" algn="just">
              <a:buClr>
                <a:schemeClr val="accent1">
                  <a:lumMod val="50000"/>
                </a:schemeClr>
              </a:buClr>
              <a:buFont typeface="Wingdings" charset="2"/>
              <a:buChar char="q"/>
            </a:pPr>
            <a:r>
              <a:rPr lang="es-ES" b="1" dirty="0" smtClean="0"/>
              <a:t>Edificaciones </a:t>
            </a:r>
            <a:r>
              <a:rPr lang="es-ES" b="1" dirty="0"/>
              <a:t>comercializables</a:t>
            </a:r>
            <a:r>
              <a:rPr lang="es-ES" dirty="0"/>
              <a:t>: Obras terminadas o en construcción que se ejecutan con el objeto de ser ofrecidas en el mercado. </a:t>
            </a:r>
            <a:r>
              <a:rPr lang="es-ES" dirty="0" smtClean="0"/>
              <a:t>Se compone de </a:t>
            </a:r>
            <a:r>
              <a:rPr lang="es-ES" dirty="0"/>
              <a:t>la oferta inmediata y la oferta </a:t>
            </a:r>
            <a:r>
              <a:rPr lang="es-ES" dirty="0" smtClean="0"/>
              <a:t>futura e </a:t>
            </a:r>
            <a:r>
              <a:rPr lang="es-ES" dirty="0"/>
              <a:t>incluye también las edificaciones separadas </a:t>
            </a:r>
            <a:r>
              <a:rPr lang="es-ES" dirty="0" smtClean="0"/>
              <a:t>o reservadas.</a:t>
            </a:r>
            <a:endParaRPr lang="es-ES" dirty="0"/>
          </a:p>
          <a:p>
            <a:pPr marL="271463" indent="-271463" algn="just">
              <a:buClr>
                <a:schemeClr val="accent1">
                  <a:lumMod val="50000"/>
                </a:schemeClr>
              </a:buClr>
              <a:buFont typeface="Wingdings" charset="2"/>
              <a:buChar char="q"/>
            </a:pPr>
            <a:r>
              <a:rPr lang="es-ES" b="1" dirty="0" smtClean="0"/>
              <a:t>Oferta </a:t>
            </a:r>
            <a:r>
              <a:rPr lang="es-ES" b="1" dirty="0"/>
              <a:t>inmediata</a:t>
            </a:r>
            <a:r>
              <a:rPr lang="es-ES" dirty="0"/>
              <a:t>: Área o número de unidades de las edificaciones en venta durante el período de recolección </a:t>
            </a:r>
            <a:r>
              <a:rPr lang="es-ES" dirty="0" smtClean="0"/>
              <a:t>(abril de 2017), en </a:t>
            </a:r>
            <a:r>
              <a:rPr lang="es-ES" dirty="0"/>
              <a:t>planos, </a:t>
            </a:r>
            <a:r>
              <a:rPr lang="es-ES" dirty="0" smtClean="0"/>
              <a:t>construcción </a:t>
            </a:r>
            <a:r>
              <a:rPr lang="es-ES" dirty="0"/>
              <a:t>o </a:t>
            </a:r>
            <a:r>
              <a:rPr lang="es-ES" dirty="0" smtClean="0"/>
              <a:t>terminadas</a:t>
            </a:r>
            <a:r>
              <a:rPr lang="es-ES" dirty="0"/>
              <a:t>.</a:t>
            </a:r>
          </a:p>
          <a:p>
            <a:pPr marL="271463" indent="-271463" algn="just">
              <a:buClr>
                <a:schemeClr val="accent1">
                  <a:lumMod val="50000"/>
                </a:schemeClr>
              </a:buClr>
              <a:buFont typeface="Wingdings" charset="2"/>
              <a:buChar char="q"/>
            </a:pPr>
            <a:r>
              <a:rPr lang="es-ES" b="1" dirty="0" smtClean="0"/>
              <a:t>Oferta </a:t>
            </a:r>
            <a:r>
              <a:rPr lang="es-ES" b="1" dirty="0"/>
              <a:t>futura</a:t>
            </a:r>
            <a:r>
              <a:rPr lang="es-ES" dirty="0"/>
              <a:t>: </a:t>
            </a:r>
            <a:r>
              <a:rPr lang="es-ES" dirty="0" smtClean="0"/>
              <a:t>Área </a:t>
            </a:r>
            <a:r>
              <a:rPr lang="es-ES" dirty="0"/>
              <a:t>o número de unidades que ingresarán al mercado en los  meses posteriores al período de levantamiento de información </a:t>
            </a:r>
            <a:r>
              <a:rPr lang="es-ES" dirty="0" smtClean="0"/>
              <a:t>(a partir de mayo </a:t>
            </a:r>
            <a:r>
              <a:rPr lang="es-ES" dirty="0"/>
              <a:t>de 2017)</a:t>
            </a:r>
          </a:p>
          <a:p>
            <a:pPr marL="271463" indent="-271463" algn="just">
              <a:buClr>
                <a:schemeClr val="accent1">
                  <a:lumMod val="50000"/>
                </a:schemeClr>
              </a:buClr>
              <a:buFont typeface="Wingdings" charset="2"/>
              <a:buChar char="q"/>
            </a:pPr>
            <a:r>
              <a:rPr lang="es-ES" b="1" dirty="0" smtClean="0"/>
              <a:t>Oferta </a:t>
            </a:r>
            <a:r>
              <a:rPr lang="es-ES" b="1" dirty="0"/>
              <a:t>total</a:t>
            </a:r>
            <a:r>
              <a:rPr lang="es-ES" dirty="0"/>
              <a:t>: </a:t>
            </a:r>
            <a:r>
              <a:rPr lang="es-ES" dirty="0" smtClean="0"/>
              <a:t>Oferta </a:t>
            </a:r>
            <a:r>
              <a:rPr lang="es-ES" dirty="0"/>
              <a:t>inmediata </a:t>
            </a:r>
            <a:r>
              <a:rPr lang="es-ES" dirty="0" smtClean="0"/>
              <a:t>+ Oferta </a:t>
            </a:r>
            <a:r>
              <a:rPr lang="es-ES" dirty="0"/>
              <a:t>futura.</a:t>
            </a:r>
          </a:p>
          <a:p>
            <a:pPr marL="271463" indent="-271463" algn="just">
              <a:buClr>
                <a:schemeClr val="accent1">
                  <a:lumMod val="50000"/>
                </a:schemeClr>
              </a:buClr>
              <a:buFont typeface="Wingdings" charset="2"/>
              <a:buChar char="q"/>
            </a:pPr>
            <a:r>
              <a:rPr lang="es-ES" b="1" dirty="0" smtClean="0"/>
              <a:t>Edificaciones </a:t>
            </a:r>
            <a:r>
              <a:rPr lang="es-ES" b="1" dirty="0"/>
              <a:t>no comercializables</a:t>
            </a:r>
            <a:r>
              <a:rPr lang="es-ES" dirty="0"/>
              <a:t>: </a:t>
            </a:r>
            <a:r>
              <a:rPr lang="es-ES" dirty="0" smtClean="0"/>
              <a:t>Obras </a:t>
            </a:r>
            <a:r>
              <a:rPr lang="es-ES" dirty="0"/>
              <a:t>o </a:t>
            </a:r>
            <a:r>
              <a:rPr lang="es-ES" dirty="0" smtClean="0"/>
              <a:t>unidades </a:t>
            </a:r>
            <a:r>
              <a:rPr lang="es-ES" dirty="0"/>
              <a:t>que se construyen para arriendo o uso propio</a:t>
            </a:r>
            <a:r>
              <a:rPr lang="es-ES" dirty="0" smtClean="0"/>
              <a:t>.</a:t>
            </a:r>
            <a:endParaRPr lang="es-ES" dirty="0"/>
          </a:p>
        </p:txBody>
      </p:sp>
    </p:spTree>
    <p:extLst>
      <p:ext uri="{BB962C8B-B14F-4D97-AF65-F5344CB8AC3E}">
        <p14:creationId xmlns:p14="http://schemas.microsoft.com/office/powerpoint/2010/main" xmlns="" val="133347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2900" b="1" dirty="0" smtClean="0"/>
              <a:t>DEFINICIÓN DE LAS VARIABLES PRINCIPALES</a:t>
            </a:r>
            <a:endParaRPr lang="es-ES" sz="2900" b="1" dirty="0"/>
          </a:p>
        </p:txBody>
      </p:sp>
      <p:sp>
        <p:nvSpPr>
          <p:cNvPr id="3" name="Marcador de contenido 2"/>
          <p:cNvSpPr>
            <a:spLocks noGrp="1"/>
          </p:cNvSpPr>
          <p:nvPr>
            <p:ph idx="1"/>
          </p:nvPr>
        </p:nvSpPr>
        <p:spPr/>
        <p:txBody>
          <a:bodyPr anchor="ctr">
            <a:normAutofit lnSpcReduction="10000"/>
          </a:bodyPr>
          <a:lstStyle/>
          <a:p>
            <a:pPr marL="271463" indent="-271463" algn="just">
              <a:buClr>
                <a:schemeClr val="accent1">
                  <a:lumMod val="50000"/>
                </a:schemeClr>
              </a:buClr>
              <a:buFont typeface="Wingdings" charset="2"/>
              <a:buChar char="q"/>
            </a:pPr>
            <a:r>
              <a:rPr lang="es-ES" b="1" dirty="0" smtClean="0"/>
              <a:t>Área </a:t>
            </a:r>
            <a:r>
              <a:rPr lang="es-ES" b="1" dirty="0"/>
              <a:t>total de construcción</a:t>
            </a:r>
            <a:r>
              <a:rPr lang="es-ES" dirty="0"/>
              <a:t>: Número de metros cuadrados correspondiente al total de la obra objeto de censo. Las áreas no techadas no forman parte del área de construcción. </a:t>
            </a:r>
          </a:p>
          <a:p>
            <a:pPr marL="271463" indent="-271463" algn="just">
              <a:buClr>
                <a:schemeClr val="accent1">
                  <a:lumMod val="50000"/>
                </a:schemeClr>
              </a:buClr>
              <a:buFont typeface="Wingdings" charset="2"/>
              <a:buChar char="q"/>
            </a:pPr>
            <a:r>
              <a:rPr lang="es-ES" b="1" dirty="0" smtClean="0"/>
              <a:t>Área </a:t>
            </a:r>
            <a:r>
              <a:rPr lang="es-ES" b="1" dirty="0"/>
              <a:t>construida vendible total</a:t>
            </a:r>
            <a:r>
              <a:rPr lang="es-ES" dirty="0"/>
              <a:t>: Parte edificada intervenida y que corresponde a la suma de las superficies de los pisos de la unidad habitacional a vender, incluyendo todas las áreas techadas de uso exclusivo; los muros exteriores exclusivos y la mitad del espesor de los muros exteriores compartidos; así como  las áreas en piso, que ocupan las paredes internas de las viviendas; excluyendo áreas y escaleras comunes, estacionamientos, azoteas de uso común y </a:t>
            </a:r>
            <a:r>
              <a:rPr lang="es-ES" dirty="0" err="1"/>
              <a:t>lockers</a:t>
            </a:r>
            <a:r>
              <a:rPr lang="es-ES" dirty="0"/>
              <a:t>, y áreas de uso exclusivo sin techar</a:t>
            </a:r>
            <a:r>
              <a:rPr lang="es-ES" dirty="0" smtClean="0"/>
              <a:t>.</a:t>
            </a:r>
            <a:endParaRPr lang="es-ES" dirty="0"/>
          </a:p>
        </p:txBody>
      </p:sp>
    </p:spTree>
    <p:extLst>
      <p:ext uri="{BB962C8B-B14F-4D97-AF65-F5344CB8AC3E}">
        <p14:creationId xmlns:p14="http://schemas.microsoft.com/office/powerpoint/2010/main" xmlns="" val="3572574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2800" b="1" dirty="0" smtClean="0"/>
              <a:t>CATEGORÍAS Y UNIDADES DE MEDIDA EN QUE SE DESAGREGAN LAS VARIABLES DE ESTUDIO</a:t>
            </a:r>
            <a:endParaRPr lang="es-ES" sz="2800" b="1" dirty="0"/>
          </a:p>
        </p:txBody>
      </p:sp>
      <p:sp>
        <p:nvSpPr>
          <p:cNvPr id="3" name="Marcador de contenido 2"/>
          <p:cNvSpPr>
            <a:spLocks noGrp="1"/>
          </p:cNvSpPr>
          <p:nvPr>
            <p:ph idx="1"/>
          </p:nvPr>
        </p:nvSpPr>
        <p:spPr/>
        <p:txBody>
          <a:bodyPr anchor="ctr">
            <a:normAutofit/>
          </a:bodyPr>
          <a:lstStyle/>
          <a:p>
            <a:pPr marL="271463" indent="-271463" algn="just">
              <a:buClr>
                <a:schemeClr val="accent1">
                  <a:lumMod val="50000"/>
                </a:schemeClr>
              </a:buClr>
              <a:buFont typeface="Wingdings" charset="2"/>
              <a:buChar char="q"/>
            </a:pPr>
            <a:r>
              <a:rPr lang="es-ES" b="1" dirty="0" smtClean="0"/>
              <a:t>Situación </a:t>
            </a:r>
            <a:r>
              <a:rPr lang="es-ES" b="1" dirty="0"/>
              <a:t>frente al mercado:</a:t>
            </a:r>
            <a:r>
              <a:rPr lang="es-ES" dirty="0"/>
              <a:t> Indica si la edificación es comercializable o no.</a:t>
            </a:r>
          </a:p>
          <a:p>
            <a:pPr marL="271463" indent="-271463" algn="just">
              <a:buClr>
                <a:schemeClr val="accent1">
                  <a:lumMod val="50000"/>
                </a:schemeClr>
              </a:buClr>
              <a:buFont typeface="Wingdings" charset="2"/>
              <a:buChar char="q"/>
            </a:pPr>
            <a:r>
              <a:rPr lang="es-ES" b="1" dirty="0" smtClean="0"/>
              <a:t>Unidades </a:t>
            </a:r>
            <a:r>
              <a:rPr lang="es-ES" b="1" dirty="0"/>
              <a:t>de medida</a:t>
            </a:r>
            <a:r>
              <a:rPr lang="es-ES" dirty="0"/>
              <a:t>: Área total de construcción (m</a:t>
            </a:r>
            <a:r>
              <a:rPr lang="es-ES" baseline="30000" dirty="0"/>
              <a:t>2</a:t>
            </a:r>
            <a:r>
              <a:rPr lang="es-ES" dirty="0"/>
              <a:t>), unidades, precio </a:t>
            </a:r>
            <a:r>
              <a:rPr lang="es-ES" dirty="0" smtClean="0"/>
              <a:t>total </a:t>
            </a:r>
            <a:r>
              <a:rPr lang="es-ES" dirty="0"/>
              <a:t>y precio </a:t>
            </a:r>
            <a:r>
              <a:rPr lang="es-ES" dirty="0" smtClean="0"/>
              <a:t>por </a:t>
            </a:r>
            <a:r>
              <a:rPr lang="es-ES" dirty="0"/>
              <a:t>metro cuadrado.</a:t>
            </a:r>
          </a:p>
          <a:p>
            <a:pPr marL="271463" indent="-271463" algn="just">
              <a:buClr>
                <a:schemeClr val="accent1">
                  <a:lumMod val="50000"/>
                </a:schemeClr>
              </a:buClr>
              <a:buFont typeface="Wingdings" charset="2"/>
              <a:buChar char="q"/>
            </a:pPr>
            <a:r>
              <a:rPr lang="es-ES" b="1" dirty="0" smtClean="0"/>
              <a:t>Precio total</a:t>
            </a:r>
            <a:r>
              <a:rPr lang="es-ES" dirty="0"/>
              <a:t>: Es el valor de la unidad de edificación expresado en pesos dominicanos.</a:t>
            </a:r>
          </a:p>
          <a:p>
            <a:pPr marL="271463" indent="-271463" algn="just">
              <a:buClr>
                <a:schemeClr val="accent1">
                  <a:lumMod val="50000"/>
                </a:schemeClr>
              </a:buClr>
              <a:buFont typeface="Wingdings" charset="2"/>
              <a:buChar char="q"/>
            </a:pPr>
            <a:r>
              <a:rPr lang="es-ES" b="1" dirty="0" smtClean="0"/>
              <a:t>Precio por </a:t>
            </a:r>
            <a:r>
              <a:rPr lang="es-ES" b="1" dirty="0"/>
              <a:t>metro cuadrado</a:t>
            </a:r>
            <a:r>
              <a:rPr lang="es-ES" dirty="0"/>
              <a:t>: Es el resultado de dividir el precio </a:t>
            </a:r>
            <a:r>
              <a:rPr lang="es-ES" dirty="0" smtClean="0"/>
              <a:t>total </a:t>
            </a:r>
            <a:r>
              <a:rPr lang="es-ES" dirty="0"/>
              <a:t>por el área privada del destino considerado</a:t>
            </a:r>
            <a:r>
              <a:rPr lang="es-ES" dirty="0" smtClean="0"/>
              <a:t>.</a:t>
            </a:r>
            <a:endParaRPr lang="es-ES" dirty="0"/>
          </a:p>
        </p:txBody>
      </p:sp>
    </p:spTree>
    <p:extLst>
      <p:ext uri="{BB962C8B-B14F-4D97-AF65-F5344CB8AC3E}">
        <p14:creationId xmlns:p14="http://schemas.microsoft.com/office/powerpoint/2010/main" xmlns="" val="40327004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dad">
  <a:themeElements>
    <a:clrScheme name="Claridad">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Claridad.thmx</Template>
  <TotalTime>4530</TotalTime>
  <Words>3070</Words>
  <Application>Microsoft Macintosh PowerPoint</Application>
  <PresentationFormat>Presentación en pantalla (4:3)</PresentationFormat>
  <Paragraphs>893</Paragraphs>
  <Slides>51</Slides>
  <Notes>0</Notes>
  <HiddenSlides>0</HiddenSlides>
  <MMClips>0</MMClips>
  <ScaleCrop>false</ScaleCrop>
  <HeadingPairs>
    <vt:vector size="4" baseType="variant">
      <vt:variant>
        <vt:lpstr>Tema</vt:lpstr>
      </vt:variant>
      <vt:variant>
        <vt:i4>1</vt:i4>
      </vt:variant>
      <vt:variant>
        <vt:lpstr>Títulos de diapositiva</vt:lpstr>
      </vt:variant>
      <vt:variant>
        <vt:i4>51</vt:i4>
      </vt:variant>
    </vt:vector>
  </HeadingPairs>
  <TitlesOfParts>
    <vt:vector size="52" baseType="lpstr">
      <vt:lpstr>Claridad</vt:lpstr>
      <vt:lpstr>INDICADORES DE LA OFERTA DE EDIFICACIONES COMERCIALIZABLES EN SANTO DOMINGO PRIMERA ACTUALIZACIÓN</vt:lpstr>
      <vt:lpstr>CONTENIDO</vt:lpstr>
      <vt:lpstr>OBJETIVO GENERAL</vt:lpstr>
      <vt:lpstr>OBJETIVOS ESPECÍFICOS</vt:lpstr>
      <vt:lpstr>OBJETIVOS ESPECÍFICOS Nuevos Indicadores (total y por municipio)</vt:lpstr>
      <vt:lpstr>METODOLOGÍA. SÍNTESIS</vt:lpstr>
      <vt:lpstr>DEFINICIÓN DE LAS VARIABLES PRINCIPALES</vt:lpstr>
      <vt:lpstr>DEFINICIÓN DE LAS VARIABLES PRINCIPALES</vt:lpstr>
      <vt:lpstr>CATEGORÍAS Y UNIDADES DE MEDIDA EN QUE SE DESAGREGAN LAS VARIABLES DE ESTUDIO</vt:lpstr>
      <vt:lpstr>COMPORTAMIENTO DE LA ACTIVIDAD EDIFICADORA</vt:lpstr>
      <vt:lpstr>ACTIVIDAD EDIFICADORA TOTAL DE VIVIENDA, COMERCIO, OFICINAS Y NAVES INDUSTRIALES (M2)</vt:lpstr>
      <vt:lpstr>ACTIVIDAD EDIFICADORA TOTAL DE VIVIENDA, COMERCIO, OFICINAS Y NAVES INDUSTRIALES (M2)</vt:lpstr>
      <vt:lpstr>ÁREA REGISTRADA</vt:lpstr>
      <vt:lpstr>ÁREA DE CONSTRUCCIÓN TOTAL (ACTIVIDAD EDIFICADORA) Y VENDIBLE. Abril de 2017</vt:lpstr>
      <vt:lpstr>ÁREA DE CONSTRUCCIÓN TOTAL (ACTIVIDAD EDIFICADORA) Y VENDIBLE. Abril de 2017</vt:lpstr>
      <vt:lpstr>ÁREA DE CONSTRUCCIÓN VENDIBLE ABRIL DE 2017 Vs OCTUBRE DE 2016. Total y por destino</vt:lpstr>
      <vt:lpstr>ÁREA DE CONSTRUCCIÓN VENDIBLE ABRIL DE 2017 Vs OCTUBRE DE 2016 Situación en el mercado</vt:lpstr>
      <vt:lpstr>ÁREA DE CONSTRUCCIÓN VENDIBLE ABRIL DE 2017 Vs OCTUBRE DE 2016 Unidades de vivienda</vt:lpstr>
      <vt:lpstr>OFERTA DE VIVIENDA</vt:lpstr>
      <vt:lpstr>OFERTA DE VIVIENDA SEGÚN ZONA URBANA Octubre de 2016 – Abril de 2017</vt:lpstr>
      <vt:lpstr>OFERTA DE VIVIENDA SEGÚN PRECIO  Octubre de 2016 – Abril de 2017</vt:lpstr>
      <vt:lpstr>DISTRIBUCIÓN % DE LA OFERTA DE VIVIENDA SEGÚN PRECIO. Octubre de 2016 – Abril de 2017</vt:lpstr>
      <vt:lpstr>OFERTA DE VIVIENDA SEGÚN ZONA Y VALORES PROMEDIO </vt:lpstr>
      <vt:lpstr>OFERTA DE VIVIENDA SEGÚN ESTADO DE AVANCE DEL PROCESO PRODUCTIVO</vt:lpstr>
      <vt:lpstr>OFERTA DE VIVIENDA SEGÚN SITUACIÓN EN EL MERCADO Y PRECIO</vt:lpstr>
      <vt:lpstr>VIVIENDAS SEPARADAS O RESERVADAS SEGÚN PRECIO. Octubre de 2016 – Abril de 2017</vt:lpstr>
      <vt:lpstr>VIVIENDA SEPARADAS O RESERVADAS / UNIDADES DE VIVIENDA EN OFERTA SEGÚN PRECIO  Octubre de 2016 – Abril de 2017</vt:lpstr>
      <vt:lpstr>VIVIENDAS EN OFERTA, TERMINADAS Y EN VENTA HACE MÁS DE TRES MESES</vt:lpstr>
      <vt:lpstr>NUEVOS INDICADORES DE VIVIENDA DERIVADOS DEL PRIMER EJERCICIO DE ACTUALIZACIÓN</vt:lpstr>
      <vt:lpstr>Comportamiento de la oferta total y por zonas urbanas o municipios. Identificación de las zonas más dinámicas y de las que registran desaceleración </vt:lpstr>
      <vt:lpstr>Comportamiento de la oferta total y por zonas urbanas o municipios. Identificación de las zonas más dinámicas y de las que registran desaceleración  - Distrito Nacional</vt:lpstr>
      <vt:lpstr>Cambios en la composición de la oferta por precios</vt:lpstr>
      <vt:lpstr>Iniciaciones u obras nuevas (housing starts)</vt:lpstr>
      <vt:lpstr>Ventas en el período intercensal, promedio mensual de viviendas vendidas, total y por zonas urbanas o municipio</vt:lpstr>
      <vt:lpstr>Relación oferta total Vs oferta futura. Expectativas del mercado </vt:lpstr>
      <vt:lpstr>Cambio en el indicador de viviendas en oferta, terminadas y en venta hace más de tres meses</vt:lpstr>
      <vt:lpstr>Rotación del inventario</vt:lpstr>
      <vt:lpstr>Ciudad Juan Bosch (CJB)</vt:lpstr>
      <vt:lpstr>ESTUDIO DE CASO: OFERTA DE VIVIENDA EN EL BARRIO QUISQUEYA</vt:lpstr>
      <vt:lpstr>ESTUDIO DE CASO: OFERTA DE VIVIENDA EN EL BARRIO QUISQUEYA</vt:lpstr>
      <vt:lpstr>Demanda insatisfecha – Gran Santo Domingo (excluye Boca Chica)</vt:lpstr>
      <vt:lpstr>OFICINAS</vt:lpstr>
      <vt:lpstr>Distribución del área de construcción vendible de oficinas según situación en el mercado  Abril de 2017 – Octubre de 2017</vt:lpstr>
      <vt:lpstr>CARACTERÍSTICAS DE LAS OFICINAS DESTINADAS A SU COMERCIALIZACIÓN </vt:lpstr>
      <vt:lpstr>COMERCIO</vt:lpstr>
      <vt:lpstr>Distribución del área de construcción vendible de comercio según situación en el mercado  Abril de 2017 – Octubre de 2017</vt:lpstr>
      <vt:lpstr>CARACTERÍSTICAS DEL COMERCIO DESTINADO A SU COMERCIALIZACIÓN </vt:lpstr>
      <vt:lpstr>CONCLUSIONES</vt:lpstr>
      <vt:lpstr>CONCLUSIÓN GENERAL</vt:lpstr>
      <vt:lpstr>Diapositiva 50</vt:lpstr>
      <vt:lpstr>Diapositiva 51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Elizabeth perez</dc:creator>
  <cp:lastModifiedBy>Acoprovi</cp:lastModifiedBy>
  <cp:revision>106</cp:revision>
  <dcterms:created xsi:type="dcterms:W3CDTF">2017-09-23T22:52:45Z</dcterms:created>
  <dcterms:modified xsi:type="dcterms:W3CDTF">2017-10-09T16:10:42Z</dcterms:modified>
</cp:coreProperties>
</file>